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14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65458" y="1935481"/>
            <a:ext cx="12192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65458" y="1600200"/>
            <a:ext cx="20574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65458" y="1203961"/>
            <a:ext cx="20574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65458" y="838200"/>
            <a:ext cx="20574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65458" y="457200"/>
            <a:ext cx="20574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936858" y="1645919"/>
            <a:ext cx="0" cy="31242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936858" y="1287779"/>
            <a:ext cx="0" cy="31242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936858" y="914400"/>
            <a:ext cx="0" cy="31242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936858" y="533400"/>
            <a:ext cx="0" cy="31242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64260" y="1484559"/>
            <a:ext cx="3754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HD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380834" y="1170801"/>
            <a:ext cx="3754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HD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375258" y="694758"/>
            <a:ext cx="3754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HD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391832" y="381000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HD (1080p)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375258" y="1780401"/>
            <a:ext cx="1146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QHD (960x540)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1669981"/>
            <a:ext cx="9108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2x scalability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4821" y="1249680"/>
            <a:ext cx="9108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</a:t>
            </a:r>
            <a:r>
              <a:rPr lang="en-US" sz="1100" dirty="0" smtClean="0"/>
              <a:t>x scalability</a:t>
            </a:r>
            <a:endParaRPr lang="en-U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1" y="880926"/>
            <a:ext cx="9108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</a:t>
            </a:r>
            <a:r>
              <a:rPr lang="en-US" sz="1100" dirty="0" smtClean="0"/>
              <a:t>x scalability</a:t>
            </a:r>
            <a:endParaRPr lang="en-US" sz="1100" dirty="0"/>
          </a:p>
        </p:txBody>
      </p:sp>
      <p:sp>
        <p:nvSpPr>
          <p:cNvPr id="24" name="TextBox 23"/>
          <p:cNvSpPr txBox="1"/>
          <p:nvPr/>
        </p:nvSpPr>
        <p:spPr>
          <a:xfrm>
            <a:off x="39385" y="511175"/>
            <a:ext cx="9108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1x scalability</a:t>
            </a:r>
            <a:endParaRPr lang="en-US" sz="1100" dirty="0"/>
          </a:p>
        </p:txBody>
      </p:sp>
      <p:sp>
        <p:nvSpPr>
          <p:cNvPr id="40" name="Rectangle 39"/>
          <p:cNvSpPr/>
          <p:nvPr/>
        </p:nvSpPr>
        <p:spPr>
          <a:xfrm>
            <a:off x="1736902" y="3076716"/>
            <a:ext cx="157774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900724" y="3056763"/>
            <a:ext cx="707727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423776" y="3076716"/>
            <a:ext cx="157774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180612" y="3070197"/>
            <a:ext cx="157774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933212" y="3059355"/>
            <a:ext cx="157774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873024" y="3486387"/>
            <a:ext cx="726188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>
            <a:off x="1696137" y="2754868"/>
            <a:ext cx="0" cy="1893332"/>
          </a:xfrm>
          <a:prstGeom prst="line">
            <a:avLst/>
          </a:prstGeom>
          <a:ln w="381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351812" y="2754868"/>
            <a:ext cx="40020" cy="1893332"/>
          </a:xfrm>
          <a:prstGeom prst="line">
            <a:avLst/>
          </a:prstGeom>
          <a:ln w="381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5104412" y="2754868"/>
            <a:ext cx="0" cy="1893332"/>
          </a:xfrm>
          <a:prstGeom prst="line">
            <a:avLst/>
          </a:prstGeom>
          <a:ln w="381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6857012" y="2754868"/>
            <a:ext cx="988" cy="1893332"/>
          </a:xfrm>
          <a:prstGeom prst="line">
            <a:avLst/>
          </a:prstGeom>
          <a:ln w="381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1765021" y="3486387"/>
            <a:ext cx="1549623" cy="4571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3412454" y="3486387"/>
            <a:ext cx="1589064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5180612" y="3509246"/>
            <a:ext cx="1589064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944210" y="3488192"/>
            <a:ext cx="158906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873162" y="3853934"/>
            <a:ext cx="156425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2307470" y="3894953"/>
            <a:ext cx="1806342" cy="4571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4113812" y="3853934"/>
            <a:ext cx="2362200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6477000" y="3872680"/>
            <a:ext cx="2057400" cy="5893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4989938" y="455457"/>
            <a:ext cx="1800554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6835542" y="304800"/>
            <a:ext cx="1638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Decoder Core 1</a:t>
            </a: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984150" y="828796"/>
            <a:ext cx="1806342" cy="4571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6846864" y="637903"/>
            <a:ext cx="1638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Decoder Core 2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4989938" y="1205355"/>
            <a:ext cx="1800554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4989938" y="1559684"/>
            <a:ext cx="1800554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4989938" y="1967355"/>
            <a:ext cx="180055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6846864" y="1025127"/>
            <a:ext cx="1638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Decoder Core 3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6858000" y="1394936"/>
            <a:ext cx="1638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Decoder Core 4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6869322" y="1764268"/>
            <a:ext cx="1638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Decoder Core 5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-82718" y="3326385"/>
            <a:ext cx="948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Option1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-82718" y="3669268"/>
            <a:ext cx="948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Option2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929044" y="2524035"/>
            <a:ext cx="595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Layer0</a:t>
            </a:r>
          </a:p>
          <a:p>
            <a:pPr algn="ctr"/>
            <a:r>
              <a:rPr lang="en-US" sz="1200" dirty="0" smtClean="0"/>
              <a:t>QHD</a:t>
            </a:r>
            <a:endParaRPr lang="en-US" sz="1200" dirty="0"/>
          </a:p>
        </p:txBody>
      </p:sp>
      <p:sp>
        <p:nvSpPr>
          <p:cNvPr id="87" name="TextBox 86"/>
          <p:cNvSpPr txBox="1"/>
          <p:nvPr/>
        </p:nvSpPr>
        <p:spPr>
          <a:xfrm>
            <a:off x="2242282" y="2550335"/>
            <a:ext cx="595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Layer1</a:t>
            </a:r>
          </a:p>
          <a:p>
            <a:pPr algn="ctr"/>
            <a:r>
              <a:rPr lang="en-US" sz="1200" dirty="0" smtClean="0"/>
              <a:t>HD</a:t>
            </a:r>
            <a:endParaRPr lang="en-US" sz="1200" dirty="0"/>
          </a:p>
        </p:txBody>
      </p:sp>
      <p:sp>
        <p:nvSpPr>
          <p:cNvPr id="88" name="TextBox 87"/>
          <p:cNvSpPr txBox="1"/>
          <p:nvPr/>
        </p:nvSpPr>
        <p:spPr>
          <a:xfrm>
            <a:off x="3840833" y="2550052"/>
            <a:ext cx="595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Layer2</a:t>
            </a:r>
          </a:p>
          <a:p>
            <a:pPr algn="ctr"/>
            <a:r>
              <a:rPr lang="en-US" sz="1200" dirty="0" smtClean="0"/>
              <a:t>HD</a:t>
            </a:r>
            <a:endParaRPr lang="en-US" sz="1200" dirty="0"/>
          </a:p>
        </p:txBody>
      </p:sp>
      <p:sp>
        <p:nvSpPr>
          <p:cNvPr id="89" name="TextBox 88"/>
          <p:cNvSpPr txBox="1"/>
          <p:nvPr/>
        </p:nvSpPr>
        <p:spPr>
          <a:xfrm>
            <a:off x="5589771" y="2550052"/>
            <a:ext cx="595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Layer3</a:t>
            </a:r>
          </a:p>
          <a:p>
            <a:pPr algn="ctr"/>
            <a:r>
              <a:rPr lang="en-US" sz="1200" dirty="0" smtClean="0"/>
              <a:t>HD</a:t>
            </a:r>
            <a:endParaRPr lang="en-US" sz="1200" dirty="0"/>
          </a:p>
        </p:txBody>
      </p:sp>
      <p:sp>
        <p:nvSpPr>
          <p:cNvPr id="90" name="TextBox 89"/>
          <p:cNvSpPr txBox="1"/>
          <p:nvPr/>
        </p:nvSpPr>
        <p:spPr>
          <a:xfrm>
            <a:off x="7379681" y="2550051"/>
            <a:ext cx="595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Layer4</a:t>
            </a:r>
          </a:p>
          <a:p>
            <a:pPr algn="ctr"/>
            <a:r>
              <a:rPr lang="en-US" sz="1200" dirty="0" smtClean="0"/>
              <a:t>HD</a:t>
            </a:r>
            <a:endParaRPr lang="en-US" sz="1200" dirty="0"/>
          </a:p>
        </p:txBody>
      </p:sp>
      <p:sp>
        <p:nvSpPr>
          <p:cNvPr id="91" name="Rectangle 90"/>
          <p:cNvSpPr/>
          <p:nvPr/>
        </p:nvSpPr>
        <p:spPr>
          <a:xfrm>
            <a:off x="312411" y="4703583"/>
            <a:ext cx="825668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Option 1:  5 </a:t>
            </a:r>
            <a:r>
              <a:rPr lang="en-GB" dirty="0"/>
              <a:t>level 4.0 capable decoder cores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Option 2:  4 </a:t>
            </a:r>
            <a:r>
              <a:rPr lang="en-GB" dirty="0">
                <a:solidFill>
                  <a:srgbClr val="FF0000"/>
                </a:solidFill>
              </a:rPr>
              <a:t>level 4.0 capable decoder cores </a:t>
            </a:r>
            <a:r>
              <a:rPr lang="en-GB" dirty="0" smtClean="0">
                <a:solidFill>
                  <a:srgbClr val="FF0000"/>
                </a:solidFill>
              </a:rPr>
              <a:t> that can decode all the 5 layers based on </a:t>
            </a:r>
            <a:r>
              <a:rPr lang="en-US" dirty="0" err="1">
                <a:solidFill>
                  <a:srgbClr val="FF0000"/>
                </a:solidFill>
              </a:rPr>
              <a:t>auSizeInSamplesY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restriction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US" dirty="0" err="1">
                <a:solidFill>
                  <a:srgbClr val="FF0000"/>
                </a:solidFill>
              </a:rPr>
              <a:t>auSizeInSamplesY</a:t>
            </a:r>
            <a:r>
              <a:rPr lang="en-GB" dirty="0">
                <a:solidFill>
                  <a:srgbClr val="FF0000"/>
                </a:solidFill>
              </a:rPr>
              <a:t>  &lt; 4* </a:t>
            </a:r>
            <a:r>
              <a:rPr lang="en-GB" dirty="0" err="1" smtClean="0">
                <a:solidFill>
                  <a:srgbClr val="FF0000"/>
                </a:solidFill>
              </a:rPr>
              <a:t>MaxLumaPs</a:t>
            </a:r>
            <a:r>
              <a:rPr lang="en-GB" dirty="0" smtClean="0">
                <a:solidFill>
                  <a:srgbClr val="FF0000"/>
                </a:solidFill>
              </a:rPr>
              <a:t>).</a:t>
            </a:r>
            <a:r>
              <a:rPr lang="en-GB" dirty="0" smtClean="0">
                <a:solidFill>
                  <a:srgbClr val="FF0000"/>
                </a:solidFill>
              </a:rPr>
              <a:t>  </a:t>
            </a:r>
            <a:r>
              <a:rPr lang="en-GB" dirty="0" smtClean="0">
                <a:solidFill>
                  <a:srgbClr val="FF0000"/>
                </a:solidFill>
              </a:rPr>
              <a:t>A decoder core decodes one complete layer and one partial layer</a:t>
            </a:r>
            <a:r>
              <a:rPr lang="en-GB" dirty="0" smtClean="0">
                <a:solidFill>
                  <a:srgbClr val="FF0000"/>
                </a:solidFill>
              </a:rPr>
              <a:t>. 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Option </a:t>
            </a:r>
            <a:r>
              <a:rPr lang="en-GB" dirty="0" smtClean="0"/>
              <a:t>3:  4 </a:t>
            </a:r>
            <a:r>
              <a:rPr lang="en-GB" dirty="0"/>
              <a:t>level 5</a:t>
            </a:r>
            <a:r>
              <a:rPr lang="en-GB" dirty="0" smtClean="0"/>
              <a:t>.0 </a:t>
            </a:r>
            <a:r>
              <a:rPr lang="en-GB" dirty="0"/>
              <a:t>capable decoder </a:t>
            </a:r>
            <a:r>
              <a:rPr lang="en-GB" dirty="0" smtClean="0"/>
              <a:t>cores. A decoder core decodes integer number of complete layers.</a:t>
            </a:r>
            <a:endParaRPr lang="en-GB" dirty="0"/>
          </a:p>
          <a:p>
            <a:endParaRPr lang="en-GB" dirty="0"/>
          </a:p>
        </p:txBody>
      </p:sp>
      <p:sp>
        <p:nvSpPr>
          <p:cNvPr id="107" name="Rectangle 106"/>
          <p:cNvSpPr/>
          <p:nvPr/>
        </p:nvSpPr>
        <p:spPr>
          <a:xfrm>
            <a:off x="879542" y="4198602"/>
            <a:ext cx="2435102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3418972" y="4198602"/>
            <a:ext cx="1589064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5187130" y="4221461"/>
            <a:ext cx="1589064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6950728" y="4200407"/>
            <a:ext cx="158906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TextBox 111"/>
          <p:cNvSpPr txBox="1"/>
          <p:nvPr/>
        </p:nvSpPr>
        <p:spPr>
          <a:xfrm>
            <a:off x="-76200" y="4038600"/>
            <a:ext cx="948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Option3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05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65458" y="1935481"/>
            <a:ext cx="20574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165458" y="1600200"/>
            <a:ext cx="20574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65458" y="1203961"/>
            <a:ext cx="20574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65458" y="838200"/>
            <a:ext cx="20574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65458" y="457200"/>
            <a:ext cx="20574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936858" y="1645919"/>
            <a:ext cx="0" cy="31242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936858" y="1287779"/>
            <a:ext cx="0" cy="31242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936858" y="914400"/>
            <a:ext cx="0" cy="31242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936858" y="533400"/>
            <a:ext cx="0" cy="31242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427098" y="1473816"/>
            <a:ext cx="1157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XGA(1024x768)</a:t>
            </a:r>
          </a:p>
          <a:p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423776" y="1094954"/>
            <a:ext cx="1157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XGA(1024x768)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427098" y="745419"/>
            <a:ext cx="1157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XGA(1024x768)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391832" y="381000"/>
            <a:ext cx="1192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 XGA(1024x768)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429354" y="1793091"/>
            <a:ext cx="1146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XGA(1024x768)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1669981"/>
            <a:ext cx="9108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</a:t>
            </a:r>
            <a:r>
              <a:rPr lang="en-US" sz="1100" dirty="0" smtClean="0"/>
              <a:t>x </a:t>
            </a:r>
            <a:r>
              <a:rPr lang="en-US" sz="1100" dirty="0" smtClean="0"/>
              <a:t>scalability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4821" y="1249680"/>
            <a:ext cx="9108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</a:t>
            </a:r>
            <a:r>
              <a:rPr lang="en-US" sz="1100" dirty="0" smtClean="0"/>
              <a:t>x scalability</a:t>
            </a:r>
            <a:endParaRPr lang="en-U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1" y="880926"/>
            <a:ext cx="9108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</a:t>
            </a:r>
            <a:r>
              <a:rPr lang="en-US" sz="1100" dirty="0" smtClean="0"/>
              <a:t>x scalability</a:t>
            </a:r>
            <a:endParaRPr lang="en-US" sz="1100" dirty="0"/>
          </a:p>
        </p:txBody>
      </p:sp>
      <p:sp>
        <p:nvSpPr>
          <p:cNvPr id="24" name="TextBox 23"/>
          <p:cNvSpPr txBox="1"/>
          <p:nvPr/>
        </p:nvSpPr>
        <p:spPr>
          <a:xfrm>
            <a:off x="39385" y="511175"/>
            <a:ext cx="9108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1x scalability</a:t>
            </a:r>
            <a:endParaRPr lang="en-US" sz="1100" dirty="0"/>
          </a:p>
        </p:txBody>
      </p:sp>
      <p:sp>
        <p:nvSpPr>
          <p:cNvPr id="40" name="Rectangle 39"/>
          <p:cNvSpPr/>
          <p:nvPr/>
        </p:nvSpPr>
        <p:spPr>
          <a:xfrm>
            <a:off x="1736902" y="3076716"/>
            <a:ext cx="157774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900724" y="3056763"/>
            <a:ext cx="707727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423776" y="3076716"/>
            <a:ext cx="157774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180612" y="3070197"/>
            <a:ext cx="157774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933212" y="3059355"/>
            <a:ext cx="157774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873024" y="3486387"/>
            <a:ext cx="726188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>
            <a:off x="1696137" y="2754868"/>
            <a:ext cx="0" cy="1359932"/>
          </a:xfrm>
          <a:prstGeom prst="line">
            <a:avLst/>
          </a:prstGeom>
          <a:ln w="381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351812" y="2754868"/>
            <a:ext cx="40020" cy="1359932"/>
          </a:xfrm>
          <a:prstGeom prst="line">
            <a:avLst/>
          </a:prstGeom>
          <a:ln w="381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5104412" y="2754868"/>
            <a:ext cx="0" cy="1283732"/>
          </a:xfrm>
          <a:prstGeom prst="line">
            <a:avLst/>
          </a:prstGeom>
          <a:ln w="381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6857012" y="2754868"/>
            <a:ext cx="988" cy="1359932"/>
          </a:xfrm>
          <a:prstGeom prst="line">
            <a:avLst/>
          </a:prstGeom>
          <a:ln w="381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1765021" y="3486387"/>
            <a:ext cx="1549623" cy="4571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3412454" y="3486387"/>
            <a:ext cx="1589064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5180612" y="3509246"/>
            <a:ext cx="1589064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944210" y="3488192"/>
            <a:ext cx="158906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873162" y="3853934"/>
            <a:ext cx="156425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2307470" y="3894953"/>
            <a:ext cx="1806342" cy="4571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4113812" y="3853934"/>
            <a:ext cx="2362200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6477000" y="3872680"/>
            <a:ext cx="2057400" cy="5893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4989938" y="455457"/>
            <a:ext cx="1800554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6835542" y="304800"/>
            <a:ext cx="2249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L3.1 : </a:t>
            </a:r>
            <a:r>
              <a:rPr lang="en-US" dirty="0" err="1" smtClean="0"/>
              <a:t>DecoderCore</a:t>
            </a:r>
            <a:r>
              <a:rPr lang="en-US" dirty="0" smtClean="0"/>
              <a:t> 1 </a:t>
            </a: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984150" y="828796"/>
            <a:ext cx="1806342" cy="4571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6846864" y="637903"/>
            <a:ext cx="2143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L3.1 : </a:t>
            </a:r>
            <a:r>
              <a:rPr lang="en-US" dirty="0" err="1"/>
              <a:t>DecoderCore</a:t>
            </a:r>
            <a:r>
              <a:rPr lang="en-US" dirty="0"/>
              <a:t> 2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4989938" y="1205355"/>
            <a:ext cx="1800554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4989938" y="1559684"/>
            <a:ext cx="1800554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4989938" y="1967355"/>
            <a:ext cx="180055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6846864" y="1025127"/>
            <a:ext cx="2143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L3.1 : </a:t>
            </a:r>
            <a:r>
              <a:rPr lang="en-US" dirty="0" err="1"/>
              <a:t>DecoderCore</a:t>
            </a:r>
            <a:r>
              <a:rPr lang="en-US" dirty="0"/>
              <a:t> 3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6858000" y="1394936"/>
            <a:ext cx="2143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L3.1 : </a:t>
            </a:r>
            <a:r>
              <a:rPr lang="en-US" dirty="0" err="1"/>
              <a:t>DecoderCore</a:t>
            </a:r>
            <a:r>
              <a:rPr lang="en-US" dirty="0"/>
              <a:t> 4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6869322" y="1764268"/>
            <a:ext cx="2143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L3.1 : </a:t>
            </a:r>
            <a:r>
              <a:rPr lang="en-US" dirty="0" err="1"/>
              <a:t>DecoderCore</a:t>
            </a:r>
            <a:r>
              <a:rPr lang="en-US" dirty="0"/>
              <a:t> 5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-82718" y="3326385"/>
            <a:ext cx="948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Option1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-82718" y="3669268"/>
            <a:ext cx="948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Option2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929044" y="2524035"/>
            <a:ext cx="595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Layer0</a:t>
            </a:r>
          </a:p>
          <a:p>
            <a:pPr algn="ctr"/>
            <a:r>
              <a:rPr lang="en-US" sz="1200" dirty="0" smtClean="0"/>
              <a:t>XGA</a:t>
            </a:r>
            <a:endParaRPr lang="en-US" sz="1200" dirty="0"/>
          </a:p>
        </p:txBody>
      </p:sp>
      <p:sp>
        <p:nvSpPr>
          <p:cNvPr id="87" name="TextBox 86"/>
          <p:cNvSpPr txBox="1"/>
          <p:nvPr/>
        </p:nvSpPr>
        <p:spPr>
          <a:xfrm>
            <a:off x="2242282" y="2550335"/>
            <a:ext cx="595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Layer1</a:t>
            </a:r>
          </a:p>
          <a:p>
            <a:pPr algn="ctr"/>
            <a:r>
              <a:rPr lang="en-US" sz="1200" dirty="0" smtClean="0"/>
              <a:t>XGA</a:t>
            </a:r>
            <a:endParaRPr lang="en-US" sz="1200" dirty="0"/>
          </a:p>
        </p:txBody>
      </p:sp>
      <p:sp>
        <p:nvSpPr>
          <p:cNvPr id="88" name="TextBox 87"/>
          <p:cNvSpPr txBox="1"/>
          <p:nvPr/>
        </p:nvSpPr>
        <p:spPr>
          <a:xfrm>
            <a:off x="3840833" y="2550052"/>
            <a:ext cx="595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Layer2</a:t>
            </a:r>
          </a:p>
          <a:p>
            <a:pPr algn="ctr"/>
            <a:r>
              <a:rPr lang="en-US" sz="1200" dirty="0" smtClean="0"/>
              <a:t>XGA</a:t>
            </a:r>
            <a:endParaRPr lang="en-US" sz="1200" dirty="0"/>
          </a:p>
        </p:txBody>
      </p:sp>
      <p:sp>
        <p:nvSpPr>
          <p:cNvPr id="89" name="TextBox 88"/>
          <p:cNvSpPr txBox="1"/>
          <p:nvPr/>
        </p:nvSpPr>
        <p:spPr>
          <a:xfrm>
            <a:off x="5589771" y="2550052"/>
            <a:ext cx="595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Layer3</a:t>
            </a:r>
          </a:p>
          <a:p>
            <a:pPr algn="ctr"/>
            <a:r>
              <a:rPr lang="en-US" sz="1200" dirty="0" smtClean="0"/>
              <a:t>XGA</a:t>
            </a:r>
            <a:endParaRPr lang="en-US" sz="1200" dirty="0"/>
          </a:p>
        </p:txBody>
      </p:sp>
      <p:sp>
        <p:nvSpPr>
          <p:cNvPr id="90" name="TextBox 89"/>
          <p:cNvSpPr txBox="1"/>
          <p:nvPr/>
        </p:nvSpPr>
        <p:spPr>
          <a:xfrm>
            <a:off x="7379681" y="2550051"/>
            <a:ext cx="595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Layer4</a:t>
            </a:r>
          </a:p>
          <a:p>
            <a:pPr algn="ctr"/>
            <a:r>
              <a:rPr lang="en-US" sz="1200" dirty="0" smtClean="0"/>
              <a:t>XGA</a:t>
            </a:r>
            <a:endParaRPr lang="en-US" sz="1200" dirty="0"/>
          </a:p>
        </p:txBody>
      </p:sp>
      <p:sp>
        <p:nvSpPr>
          <p:cNvPr id="91" name="Rectangle 90"/>
          <p:cNvSpPr/>
          <p:nvPr/>
        </p:nvSpPr>
        <p:spPr>
          <a:xfrm>
            <a:off x="312411" y="4703583"/>
            <a:ext cx="825668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Option 1:  5 </a:t>
            </a:r>
            <a:r>
              <a:rPr lang="en-GB" dirty="0"/>
              <a:t>level </a:t>
            </a:r>
            <a:r>
              <a:rPr lang="en-GB" dirty="0" smtClean="0"/>
              <a:t>3.1</a:t>
            </a:r>
            <a:r>
              <a:rPr lang="en-GB" dirty="0" smtClean="0"/>
              <a:t> </a:t>
            </a:r>
            <a:r>
              <a:rPr lang="en-GB" dirty="0"/>
              <a:t>capable decoder </a:t>
            </a:r>
            <a:r>
              <a:rPr lang="en-GB" dirty="0" smtClean="0"/>
              <a:t>cores </a:t>
            </a:r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Option 2:  4 </a:t>
            </a:r>
            <a:r>
              <a:rPr lang="en-GB">
                <a:solidFill>
                  <a:srgbClr val="FF0000"/>
                </a:solidFill>
              </a:rPr>
              <a:t>level </a:t>
            </a:r>
            <a:r>
              <a:rPr lang="en-GB" smtClean="0">
                <a:solidFill>
                  <a:srgbClr val="FF0000"/>
                </a:solidFill>
              </a:rPr>
              <a:t>3.1 </a:t>
            </a:r>
            <a:r>
              <a:rPr lang="en-GB" dirty="0">
                <a:solidFill>
                  <a:srgbClr val="FF0000"/>
                </a:solidFill>
              </a:rPr>
              <a:t>capable decoder cores  that can decode all the 5 layers based on </a:t>
            </a:r>
            <a:r>
              <a:rPr lang="en-US" dirty="0" err="1">
                <a:solidFill>
                  <a:srgbClr val="FF0000"/>
                </a:solidFill>
              </a:rPr>
              <a:t>auSizeInSamplesY</a:t>
            </a:r>
            <a:r>
              <a:rPr lang="en-GB" dirty="0">
                <a:solidFill>
                  <a:srgbClr val="FF0000"/>
                </a:solidFill>
              </a:rPr>
              <a:t> restriction (</a:t>
            </a:r>
            <a:r>
              <a:rPr lang="en-US" dirty="0" err="1">
                <a:solidFill>
                  <a:srgbClr val="FF0000"/>
                </a:solidFill>
              </a:rPr>
              <a:t>auSizeInSamplesY</a:t>
            </a:r>
            <a:r>
              <a:rPr lang="en-GB" dirty="0">
                <a:solidFill>
                  <a:srgbClr val="FF0000"/>
                </a:solidFill>
              </a:rPr>
              <a:t>  &lt; 4* </a:t>
            </a:r>
            <a:r>
              <a:rPr lang="en-GB" dirty="0" err="1">
                <a:solidFill>
                  <a:srgbClr val="FF0000"/>
                </a:solidFill>
              </a:rPr>
              <a:t>MaxLumaPs</a:t>
            </a:r>
            <a:r>
              <a:rPr lang="en-GB" dirty="0">
                <a:solidFill>
                  <a:srgbClr val="FF0000"/>
                </a:solidFill>
              </a:rPr>
              <a:t>).  A decoder core decodes one complete layer and one partial layer. 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38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</TotalTime>
  <Words>166</Words>
  <Application>Microsoft Office PowerPoint</Application>
  <PresentationFormat>On-screen Show (4:3)</PresentationFormat>
  <Paragraphs>58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Rapaka, Krishna</dc:creator>
  <cp:lastModifiedBy>Krishna Rapaka</cp:lastModifiedBy>
  <cp:revision>13</cp:revision>
  <dcterms:created xsi:type="dcterms:W3CDTF">2006-08-16T00:00:00Z</dcterms:created>
  <dcterms:modified xsi:type="dcterms:W3CDTF">2014-03-17T22:11:22Z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726465493</vt:i4>
  </property>
  <property fmtid="{D5CDD505-2E9C-101B-9397-08002B2CF9AE}" pid="3" name="_NewReviewCycle">
    <vt:lpwstr/>
  </property>
  <property fmtid="{D5CDD505-2E9C-101B-9397-08002B2CF9AE}" pid="4" name="_EmailSubject">
    <vt:lpwstr>Brainstorming on The "Levels" :)</vt:lpwstr>
  </property>
  <property fmtid="{D5CDD505-2E9C-101B-9397-08002B2CF9AE}" pid="5" name="_AuthorEmail">
    <vt:lpwstr>krapaka@qti.qualcomm.com</vt:lpwstr>
  </property>
  <property fmtid="{D5CDD505-2E9C-101B-9397-08002B2CF9AE}" pid="6" name="_AuthorEmailDisplayName">
    <vt:lpwstr>Rapaka, Krishna</vt:lpwstr>
  </property>
  <property fmtid="{D5CDD505-2E9C-101B-9397-08002B2CF9AE}" pid="7" name="_PreviousAdHocReviewCycleID">
    <vt:i4>-306377438</vt:i4>
  </property>
</Properties>
</file>