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84" r:id="rId4"/>
    <p:sldMasterId id="2147483703" r:id="rId5"/>
  </p:sldMasterIdLst>
  <p:notesMasterIdLst>
    <p:notesMasterId r:id="rId35"/>
  </p:notesMasterIdLst>
  <p:sldIdLst>
    <p:sldId id="256" r:id="rId6"/>
    <p:sldId id="258" r:id="rId7"/>
    <p:sldId id="272" r:id="rId8"/>
    <p:sldId id="280" r:id="rId9"/>
    <p:sldId id="281" r:id="rId10"/>
    <p:sldId id="292" r:id="rId11"/>
    <p:sldId id="296" r:id="rId12"/>
    <p:sldId id="291" r:id="rId13"/>
    <p:sldId id="295" r:id="rId14"/>
    <p:sldId id="293" r:id="rId15"/>
    <p:sldId id="284" r:id="rId16"/>
    <p:sldId id="285" r:id="rId17"/>
    <p:sldId id="286" r:id="rId18"/>
    <p:sldId id="287" r:id="rId19"/>
    <p:sldId id="288" r:id="rId20"/>
    <p:sldId id="290" r:id="rId21"/>
    <p:sldId id="289" r:id="rId22"/>
    <p:sldId id="294" r:id="rId23"/>
    <p:sldId id="274" r:id="rId24"/>
    <p:sldId id="283" r:id="rId25"/>
    <p:sldId id="300" r:id="rId26"/>
    <p:sldId id="301" r:id="rId27"/>
    <p:sldId id="302" r:id="rId28"/>
    <p:sldId id="304" r:id="rId29"/>
    <p:sldId id="305" r:id="rId30"/>
    <p:sldId id="306" r:id="rId31"/>
    <p:sldId id="298" r:id="rId32"/>
    <p:sldId id="282" r:id="rId33"/>
    <p:sldId id="270"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B8B400"/>
    <a:srgbClr val="9E9A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114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201EC-0B23-4979-B3B3-7F152E596927}" type="datetimeFigureOut">
              <a:rPr lang="en-US" smtClean="0"/>
              <a:pPr/>
              <a:t>3/14/2014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A88282-FAF9-4932-A9E2-FC36FCB912A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0275D1B9-531B-4FEE-9764-AD49AC17B614}" type="datetime1">
              <a:rPr lang="zh-CN" altLang="en-US" smtClean="0"/>
              <a:pPr>
                <a:defRPr/>
              </a:pPr>
              <a:t>2014/3/14</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2</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p>
            <a:fld id="{F31D7537-A61A-4121-BD2F-B1BE29F68E57}" type="datetime1">
              <a:rPr lang="zh-CN" altLang="en-US" smtClean="0">
                <a:latin typeface="Arial" pitchFamily="34" charset="0"/>
                <a:ea typeface="SimSun" pitchFamily="2" charset="-122"/>
              </a:rPr>
              <a:pPr/>
              <a:t>2014/3/14</a:t>
            </a:fld>
            <a:endParaRPr lang="en-US" altLang="zh-CN" smtClean="0">
              <a:latin typeface="Arial" pitchFamily="34" charset="0"/>
              <a:ea typeface="SimSun" pitchFamily="2" charset="-122"/>
            </a:endParaRPr>
          </a:p>
        </p:txBody>
      </p:sp>
      <p:sp>
        <p:nvSpPr>
          <p:cNvPr id="31747" name="Rectangle 7"/>
          <p:cNvSpPr>
            <a:spLocks noGrp="1" noChangeArrowheads="1"/>
          </p:cNvSpPr>
          <p:nvPr>
            <p:ph type="sldNum" sz="quarter" idx="5"/>
          </p:nvPr>
        </p:nvSpPr>
        <p:spPr>
          <a:noFill/>
        </p:spPr>
        <p:txBody>
          <a:bodyPr/>
          <a:lstStyle/>
          <a:p>
            <a:fld id="{FF76A499-C11D-41D6-92AA-C3E701AB1991}" type="slidenum">
              <a:rPr lang="en-US" altLang="zh-CN" smtClean="0">
                <a:latin typeface="Arial" pitchFamily="34" charset="0"/>
                <a:ea typeface="SimSun" pitchFamily="2" charset="-122"/>
              </a:rPr>
              <a:pPr/>
              <a:t>29</a:t>
            </a:fld>
            <a:endParaRPr lang="en-US" altLang="zh-CN" smtClean="0">
              <a:latin typeface="Arial" pitchFamily="34" charset="0"/>
              <a:ea typeface="SimSun" pitchFamily="2" charset="-122"/>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xfrm>
            <a:off x="914400" y="4343400"/>
            <a:ext cx="5029200" cy="4114800"/>
          </a:xfrm>
          <a:noFill/>
          <a:ln/>
        </p:spPr>
        <p:txBody>
          <a:bodyPr/>
          <a:lstStyle/>
          <a:p>
            <a:pPr eaLnBrk="1" hangingPunct="1"/>
            <a:endParaRPr lang="en-US" altLang="zh-CN"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0" y="782638"/>
            <a:ext cx="9144000" cy="3810000"/>
          </a:xfrm>
          <a:prstGeom prst="rect">
            <a:avLst/>
          </a:prstGeom>
          <a:blipFill>
            <a:blip r:embed="rId2" cstate="email">
              <a:extLst>
                <a:ext uri="{28A0092B-C50C-407E-A947-70E740481C1C}">
                  <a14:useLocalDpi xmlns:a14="http://schemas.microsoft.com/office/drawing/2010/main" xmlns=""/>
                </a:ext>
              </a:extLst>
            </a:blip>
            <a:stretch>
              <a:fillRect/>
            </a:stretch>
          </a:blip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105" name="Picture 9" descr="Log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999734" y="5578475"/>
            <a:ext cx="820738" cy="822325"/>
          </a:xfrm>
          <a:prstGeom prst="rect">
            <a:avLst/>
          </a:prstGeom>
          <a:noFill/>
          <a:extLst>
            <a:ext uri="{909E8E84-426E-40DD-AFC4-6F175D3DCCD1}">
              <a14:hiddenFill xmlns:a14="http://schemas.microsoft.com/office/drawing/2010/main" xmlns="">
                <a:solidFill>
                  <a:srgbClr val="FFFFFF"/>
                </a:solidFill>
              </a14:hiddenFill>
            </a:ext>
          </a:extLst>
        </p:spPr>
      </p:pic>
      <p:sp>
        <p:nvSpPr>
          <p:cNvPr id="4109" name="Rectangle 13"/>
          <p:cNvSpPr>
            <a:spLocks noChangeArrowheads="1"/>
          </p:cNvSpPr>
          <p:nvPr/>
        </p:nvSpPr>
        <p:spPr bwMode="auto">
          <a:xfrm>
            <a:off x="6794500" y="247650"/>
            <a:ext cx="1465263" cy="292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78298" tIns="39148" rIns="78298" bIns="39148">
            <a:noAutofit/>
          </a:bodyPr>
          <a:lstStyle/>
          <a:p>
            <a:pPr defTabSz="784225" eaLnBrk="0" hangingPunct="0"/>
            <a:r>
              <a:rPr lang="en-US" altLang="zh-CN" sz="1400" b="1">
                <a:solidFill>
                  <a:srgbClr val="666666"/>
                </a:solidFill>
                <a:ea typeface="ＭＳ Ｐゴシック" pitchFamily="34" charset="-128"/>
              </a:rPr>
              <a:t>Security Level: </a:t>
            </a:r>
          </a:p>
        </p:txBody>
      </p:sp>
      <p:sp>
        <p:nvSpPr>
          <p:cNvPr id="4110" name="Text Box 14"/>
          <p:cNvSpPr txBox="1">
            <a:spLocks noChangeArrowheads="1"/>
          </p:cNvSpPr>
          <p:nvPr/>
        </p:nvSpPr>
        <p:spPr bwMode="auto">
          <a:xfrm>
            <a:off x="-2770188" y="1330325"/>
            <a:ext cx="2776538" cy="3330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4750"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title</a:t>
            </a:r>
            <a:r>
              <a:rPr lang="en-US" altLang="zh-CN"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华文细黑" pitchFamily="2" charset="-122"/>
              </a:rPr>
              <a:t>:40-47pt  </a:t>
            </a:r>
          </a:p>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subtitle </a:t>
            </a:r>
            <a:r>
              <a:rPr lang="en-US" altLang="zh-CN" sz="1100" dirty="0">
                <a:solidFill>
                  <a:schemeClr val="bg1"/>
                </a:solidFill>
                <a:latin typeface="FrutigerNext LT Regular" pitchFamily="34" charset="0"/>
                <a:ea typeface="华文细黑" pitchFamily="2" charset="-122"/>
              </a:rPr>
              <a:t>:26-30pt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Color::white</a:t>
            </a:r>
            <a:endParaRPr lang="en-US" altLang="zh-CN" sz="1100" dirty="0">
              <a:solidFill>
                <a:schemeClr val="bg1"/>
              </a:solidFill>
              <a:latin typeface="FrutigerNext LT Regular" pitchFamily="34" charset="0"/>
              <a:ea typeface="华文细黑" pitchFamily="2" charset="-122"/>
            </a:endParaRPr>
          </a:p>
          <a:p>
            <a:pPr algn="r" eaLnBrk="0" hangingPunct="0">
              <a:lnSpc>
                <a:spcPct val="125000"/>
              </a:lnSpc>
            </a:pPr>
            <a:r>
              <a:rPr lang="zh-CN" altLang="en-US"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ＭＳ Ｐゴシック" pitchFamily="34" charset="-128"/>
              </a:rPr>
              <a:t>Corporate Font </a:t>
            </a:r>
            <a:r>
              <a:rPr lang="en-US" altLang="zh-CN" sz="1100" dirty="0">
                <a:solidFill>
                  <a:schemeClr val="bg1"/>
                </a:solidFill>
                <a:latin typeface="FrutigerNext LT Regular" pitchFamily="34" charset="0"/>
                <a:ea typeface="华文细黑" pitchFamily="2" charset="-122"/>
              </a:rPr>
              <a: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FrutigerNext</a:t>
            </a:r>
            <a:r>
              <a:rPr lang="en-US" altLang="zh-CN" sz="1100" dirty="0">
                <a:solidFill>
                  <a:schemeClr val="bg1"/>
                </a:solidFill>
                <a:latin typeface="FrutigerNext LT Regular" pitchFamily="34" charset="0"/>
                <a:ea typeface="华文细黑" pitchFamily="2" charset="-122"/>
              </a:rPr>
              <a:t> LT Medium</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Font to be used by customers and </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partners </a:t>
            </a:r>
            <a:r>
              <a:rPr lang="en-US" altLang="zh-CN" sz="1100" dirty="0">
                <a:solidFill>
                  <a:schemeClr val="bg1"/>
                </a:solidFill>
                <a:latin typeface="FrutigerNext LT Regular" pitchFamily="34" charset="0"/>
                <a:ea typeface="华文细黑" pitchFamily="2" charset="-122"/>
              </a:rPr>
              <a:t>: </a:t>
            </a:r>
          </a:p>
          <a:p>
            <a:pPr algn="r" eaLnBrk="0" hangingPunct="0">
              <a:lnSpc>
                <a:spcPct val="125000"/>
              </a:lnSpc>
            </a:pPr>
            <a:r>
              <a:rPr lang="en-US" altLang="zh-CN" sz="1100" dirty="0">
                <a:solidFill>
                  <a:schemeClr val="bg1"/>
                </a:solidFill>
                <a:latin typeface="FrutigerNext LT Regular" pitchFamily="34" charset="0"/>
                <a:ea typeface="华文细黑" pitchFamily="2" charset="-122"/>
              </a:rPr>
              <a:t>Arial</a:t>
            </a: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spcBef>
                <a:spcPct val="50000"/>
              </a:spcBef>
            </a:pPr>
            <a:endParaRPr lang="en-US" altLang="zh-CN" sz="1100" dirty="0">
              <a:solidFill>
                <a:schemeClr val="bg1"/>
              </a:solidFill>
              <a:latin typeface="FrutigerNext LT Regular" pitchFamily="34" charset="0"/>
              <a:ea typeface="华文细黑" pitchFamily="2" charset="-122"/>
            </a:endParaRPr>
          </a:p>
        </p:txBody>
      </p:sp>
      <p:sp>
        <p:nvSpPr>
          <p:cNvPr id="4115" name="Rectangle 19"/>
          <p:cNvSpPr>
            <a:spLocks noGrp="1" noChangeArrowheads="1"/>
          </p:cNvSpPr>
          <p:nvPr>
            <p:ph type="dt" sz="quarter" idx="2"/>
          </p:nvPr>
        </p:nvSpPr>
        <p:spPr>
          <a:xfrm>
            <a:off x="609600" y="228600"/>
            <a:ext cx="2133600" cy="476250"/>
          </a:xfrm>
          <a:prstGeom prst="rect">
            <a:avLst/>
          </a:prstGeom>
        </p:spPr>
        <p:txBody>
          <a:bodyPr lIns="91440" tIns="45720" rIns="91440" bIns="45720"/>
          <a:lstStyle>
            <a:lvl1pPr defTabSz="914400" eaLnBrk="1" hangingPunct="1">
              <a:lnSpc>
                <a:spcPct val="100000"/>
              </a:lnSpc>
              <a:defRPr sz="1400">
                <a:ea typeface="宋体" pitchFamily="2" charset="-122"/>
              </a:defRPr>
            </a:lvl1pPr>
          </a:lstStyle>
          <a:p>
            <a:endParaRPr lang="en-US" altLang="zh-CN"/>
          </a:p>
        </p:txBody>
      </p:sp>
      <p:sp>
        <p:nvSpPr>
          <p:cNvPr id="4111" name="Text Box 15"/>
          <p:cNvSpPr txBox="1">
            <a:spLocks noChangeArrowheads="1"/>
          </p:cNvSpPr>
          <p:nvPr/>
        </p:nvSpPr>
        <p:spPr bwMode="auto">
          <a:xfrm>
            <a:off x="7093123" y="4106863"/>
            <a:ext cx="1799357" cy="2619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lIns="78331" tIns="39166" rIns="78331" bIns="39166">
            <a:no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3163"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r>
              <a:rPr lang="en-US" altLang="zh-CN" sz="1200" dirty="0" err="1">
                <a:solidFill>
                  <a:schemeClr val="bg1"/>
                </a:solidFill>
                <a:ea typeface="ＭＳ Ｐゴシック" pitchFamily="34" charset="-128"/>
              </a:rPr>
              <a:t>www.huawei.com</a:t>
            </a:r>
            <a:endParaRPr lang="en-US" altLang="zh-CN" sz="1200" dirty="0">
              <a:solidFill>
                <a:schemeClr val="bg1"/>
              </a:solidFill>
              <a:ea typeface="ＭＳ Ｐゴシック" pitchFamily="34" charset="-128"/>
            </a:endParaRPr>
          </a:p>
        </p:txBody>
      </p:sp>
      <p:sp>
        <p:nvSpPr>
          <p:cNvPr id="18" name="Text Box 20"/>
          <p:cNvSpPr txBox="1">
            <a:spLocks noChangeArrowheads="1"/>
          </p:cNvSpPr>
          <p:nvPr userDrawn="1"/>
        </p:nvSpPr>
        <p:spPr bwMode="auto">
          <a:xfrm>
            <a:off x="652463" y="6203950"/>
            <a:ext cx="4936133"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ea typeface="华文细黑" pitchFamily="2" charset="-122"/>
              </a:rPr>
              <a:t>Copyright©2010 </a:t>
            </a:r>
            <a:r>
              <a:rPr lang="en-US" altLang="zh-CN" sz="1200" dirty="0">
                <a:ea typeface="华文细黑" pitchFamily="2" charset="-122"/>
              </a:rPr>
              <a:t>Huawei Technologies Co., Ltd. All Rights Reserved. </a:t>
            </a:r>
          </a:p>
        </p:txBody>
      </p:sp>
      <p:sp>
        <p:nvSpPr>
          <p:cNvPr id="19" name="矩形 18"/>
          <p:cNvSpPr/>
          <p:nvPr userDrawn="1"/>
        </p:nvSpPr>
        <p:spPr bwMode="auto">
          <a:xfrm>
            <a:off x="0" y="0"/>
            <a:ext cx="89756" cy="785813"/>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矩形 3"/>
          <p:cNvSpPr/>
          <p:nvPr userDrawn="1"/>
        </p:nvSpPr>
        <p:spPr>
          <a:xfrm>
            <a:off x="357188" y="1125538"/>
            <a:ext cx="2400300" cy="128905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98" name="Rectangle 2"/>
          <p:cNvSpPr>
            <a:spLocks noGrp="1" noChangeArrowheads="1"/>
          </p:cNvSpPr>
          <p:nvPr>
            <p:ph type="ctrTitle"/>
          </p:nvPr>
        </p:nvSpPr>
        <p:spPr>
          <a:xfrm>
            <a:off x="609600" y="1219200"/>
            <a:ext cx="5715000" cy="1470025"/>
          </a:xfrm>
        </p:spPr>
        <p:txBody>
          <a:bodyPr/>
          <a:lstStyle>
            <a:lvl1pPr>
              <a:defRPr sz="4000">
                <a:solidFill>
                  <a:schemeClr val="bg1"/>
                </a:solidFill>
              </a:defRPr>
            </a:lvl1pPr>
          </a:lstStyle>
          <a:p>
            <a:pPr lvl="0"/>
            <a:r>
              <a:rPr lang="en-US" altLang="zh-CN" noProof="0" smtClean="0"/>
              <a:t>Click to edit Master title style</a:t>
            </a:r>
          </a:p>
        </p:txBody>
      </p:sp>
      <p:grpSp>
        <p:nvGrpSpPr>
          <p:cNvPr id="20" name="Group 76"/>
          <p:cNvGrpSpPr>
            <a:grpSpLocks/>
          </p:cNvGrpSpPr>
          <p:nvPr userDrawn="1"/>
        </p:nvGrpSpPr>
        <p:grpSpPr bwMode="auto">
          <a:xfrm>
            <a:off x="5788026" y="781051"/>
            <a:ext cx="3370262" cy="3825875"/>
            <a:chOff x="2971" y="1910"/>
            <a:chExt cx="2123" cy="2410"/>
          </a:xfrm>
        </p:grpSpPr>
        <p:grpSp>
          <p:nvGrpSpPr>
            <p:cNvPr id="21" name="Group 70"/>
            <p:cNvGrpSpPr>
              <a:grpSpLocks/>
            </p:cNvGrpSpPr>
            <p:nvPr/>
          </p:nvGrpSpPr>
          <p:grpSpPr bwMode="auto">
            <a:xfrm>
              <a:off x="3124" y="1914"/>
              <a:ext cx="1970" cy="2400"/>
              <a:chOff x="3789" y="492"/>
              <a:chExt cx="1970" cy="2400"/>
            </a:xfrm>
          </p:grpSpPr>
          <p:sp>
            <p:nvSpPr>
              <p:cNvPr id="24" name="Freeform 71"/>
              <p:cNvSpPr>
                <a:spLocks/>
              </p:cNvSpPr>
              <p:nvPr/>
            </p:nvSpPr>
            <p:spPr bwMode="auto">
              <a:xfrm>
                <a:off x="3789" y="492"/>
                <a:ext cx="1140" cy="2400"/>
              </a:xfrm>
              <a:custGeom>
                <a:avLst/>
                <a:gdLst>
                  <a:gd name="T0" fmla="*/ 1140 w 1140"/>
                  <a:gd name="T1" fmla="*/ 0 h 2400"/>
                  <a:gd name="T2" fmla="*/ 660 w 1140"/>
                  <a:gd name="T3" fmla="*/ 0 h 2400"/>
                  <a:gd name="T4" fmla="*/ 0 w 1140"/>
                  <a:gd name="T5" fmla="*/ 2400 h 2400"/>
                  <a:gd name="T6" fmla="*/ 294 w 1140"/>
                  <a:gd name="T7" fmla="*/ 2400 h 2400"/>
                  <a:gd name="T8" fmla="*/ 1140 w 1140"/>
                  <a:gd name="T9" fmla="*/ 0 h 2400"/>
                </a:gdLst>
                <a:ahLst/>
                <a:cxnLst>
                  <a:cxn ang="0">
                    <a:pos x="T0" y="T1"/>
                  </a:cxn>
                  <a:cxn ang="0">
                    <a:pos x="T2" y="T3"/>
                  </a:cxn>
                  <a:cxn ang="0">
                    <a:pos x="T4" y="T5"/>
                  </a:cxn>
                  <a:cxn ang="0">
                    <a:pos x="T6" y="T7"/>
                  </a:cxn>
                  <a:cxn ang="0">
                    <a:pos x="T8" y="T9"/>
                  </a:cxn>
                </a:cxnLst>
                <a:rect l="0" t="0" r="r" b="b"/>
                <a:pathLst>
                  <a:path w="1140" h="2400">
                    <a:moveTo>
                      <a:pt x="1140" y="0"/>
                    </a:moveTo>
                    <a:cubicBezTo>
                      <a:pt x="1140" y="0"/>
                      <a:pt x="900" y="0"/>
                      <a:pt x="660" y="0"/>
                    </a:cubicBezTo>
                    <a:cubicBezTo>
                      <a:pt x="594" y="966"/>
                      <a:pt x="0" y="2400"/>
                      <a:pt x="0" y="2400"/>
                    </a:cubicBezTo>
                    <a:lnTo>
                      <a:pt x="294" y="2400"/>
                    </a:lnTo>
                    <a:cubicBezTo>
                      <a:pt x="294" y="2400"/>
                      <a:pt x="636" y="720"/>
                      <a:pt x="1140" y="0"/>
                    </a:cubicBezTo>
                    <a:close/>
                  </a:path>
                </a:pathLst>
              </a:custGeom>
              <a:solidFill>
                <a:srgbClr val="FFFFFF">
                  <a:alpha val="50000"/>
                </a:srgbClr>
              </a:soli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5" name="Freeform 72"/>
              <p:cNvSpPr>
                <a:spLocks noChangeAspect="1"/>
              </p:cNvSpPr>
              <p:nvPr/>
            </p:nvSpPr>
            <p:spPr bwMode="auto">
              <a:xfrm>
                <a:off x="4074" y="494"/>
                <a:ext cx="1685" cy="2394"/>
              </a:xfrm>
              <a:custGeom>
                <a:avLst/>
                <a:gdLst>
                  <a:gd name="T0" fmla="*/ 1685 w 1685"/>
                  <a:gd name="T1" fmla="*/ 0 h 2398"/>
                  <a:gd name="T2" fmla="*/ 843 w 1685"/>
                  <a:gd name="T3" fmla="*/ 0 h 2398"/>
                  <a:gd name="T4" fmla="*/ 0 w 1685"/>
                  <a:gd name="T5" fmla="*/ 2398 h 2398"/>
                  <a:gd name="T6" fmla="*/ 1685 w 1685"/>
                  <a:gd name="T7" fmla="*/ 2398 h 2398"/>
                  <a:gd name="T8" fmla="*/ 1685 w 1685"/>
                  <a:gd name="T9" fmla="*/ 0 h 2398"/>
                </a:gdLst>
                <a:ahLst/>
                <a:cxnLst>
                  <a:cxn ang="0">
                    <a:pos x="T0" y="T1"/>
                  </a:cxn>
                  <a:cxn ang="0">
                    <a:pos x="T2" y="T3"/>
                  </a:cxn>
                  <a:cxn ang="0">
                    <a:pos x="T4" y="T5"/>
                  </a:cxn>
                  <a:cxn ang="0">
                    <a:pos x="T6" y="T7"/>
                  </a:cxn>
                  <a:cxn ang="0">
                    <a:pos x="T8" y="T9"/>
                  </a:cxn>
                </a:cxnLst>
                <a:rect l="0" t="0" r="r" b="b"/>
                <a:pathLst>
                  <a:path w="1685" h="2398">
                    <a:moveTo>
                      <a:pt x="1685" y="0"/>
                    </a:moveTo>
                    <a:cubicBezTo>
                      <a:pt x="1685" y="0"/>
                      <a:pt x="1264" y="0"/>
                      <a:pt x="843" y="0"/>
                    </a:cubicBezTo>
                    <a:cubicBezTo>
                      <a:pt x="342" y="736"/>
                      <a:pt x="0" y="2398"/>
                      <a:pt x="0" y="2398"/>
                    </a:cubicBezTo>
                    <a:lnTo>
                      <a:pt x="1685" y="2398"/>
                    </a:lnTo>
                    <a:lnTo>
                      <a:pt x="1685" y="0"/>
                    </a:lnTo>
                    <a:close/>
                  </a:path>
                </a:pathLst>
              </a:custGeom>
              <a:solidFill>
                <a:srgbClr val="CC0000">
                  <a:alpha val="80000"/>
                </a:srgbClr>
              </a:solidFill>
              <a:ln>
                <a:noFill/>
              </a:ln>
              <a:effectLst/>
              <a:extLst>
                <a:ext uri="{91240B29-F687-4F45-9708-019B960494DF}">
                  <a14:hiddenLine xmlns:a14="http://schemas.microsoft.com/office/drawing/2010/main" xmlns="" w="9525" cap="flat" cmpd="sng">
                    <a:solidFill>
                      <a:srgbClr val="969696"/>
                    </a:solidFill>
                    <a:prstDash val="lgDash"/>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grpSp>
        <p:sp>
          <p:nvSpPr>
            <p:cNvPr id="22" name="Freeform 73"/>
            <p:cNvSpPr>
              <a:spLocks/>
            </p:cNvSpPr>
            <p:nvPr/>
          </p:nvSpPr>
          <p:spPr bwMode="auto">
            <a:xfrm>
              <a:off x="2971" y="1910"/>
              <a:ext cx="1966" cy="2410"/>
            </a:xfrm>
            <a:custGeom>
              <a:avLst/>
              <a:gdLst>
                <a:gd name="T0" fmla="*/ 1966 w 1966"/>
                <a:gd name="T1" fmla="*/ 0 h 2410"/>
                <a:gd name="T2" fmla="*/ 1776 w 1966"/>
                <a:gd name="T3" fmla="*/ 2410 h 2410"/>
                <a:gd name="T4" fmla="*/ 423 w 1966"/>
                <a:gd name="T5" fmla="*/ 2404 h 2410"/>
                <a:gd name="T6" fmla="*/ 1285 w 1966"/>
                <a:gd name="T7" fmla="*/ 0 h 2410"/>
                <a:gd name="T8" fmla="*/ 1966 w 1966"/>
                <a:gd name="T9" fmla="*/ 0 h 2410"/>
              </a:gdLst>
              <a:ahLst/>
              <a:cxnLst>
                <a:cxn ang="0">
                  <a:pos x="T0" y="T1"/>
                </a:cxn>
                <a:cxn ang="0">
                  <a:pos x="T2" y="T3"/>
                </a:cxn>
                <a:cxn ang="0">
                  <a:pos x="T4" y="T5"/>
                </a:cxn>
                <a:cxn ang="0">
                  <a:pos x="T6" y="T7"/>
                </a:cxn>
                <a:cxn ang="0">
                  <a:pos x="T8" y="T9"/>
                </a:cxn>
              </a:cxnLst>
              <a:rect l="0" t="0" r="r" b="b"/>
              <a:pathLst>
                <a:path w="1966" h="2410">
                  <a:moveTo>
                    <a:pt x="1966" y="0"/>
                  </a:moveTo>
                  <a:cubicBezTo>
                    <a:pt x="0" y="2008"/>
                    <a:pt x="1776" y="2410"/>
                    <a:pt x="1776" y="2410"/>
                  </a:cubicBezTo>
                  <a:cubicBezTo>
                    <a:pt x="1776" y="2410"/>
                    <a:pt x="1099" y="2407"/>
                    <a:pt x="423" y="2404"/>
                  </a:cubicBezTo>
                  <a:cubicBezTo>
                    <a:pt x="496" y="2160"/>
                    <a:pt x="820" y="664"/>
                    <a:pt x="1285" y="0"/>
                  </a:cubicBezTo>
                  <a:cubicBezTo>
                    <a:pt x="1625" y="0"/>
                    <a:pt x="1625" y="0"/>
                    <a:pt x="1966" y="0"/>
                  </a:cubicBezTo>
                  <a:close/>
                </a:path>
              </a:pathLst>
            </a:custGeom>
            <a:solidFill>
              <a:schemeClr val="bg1">
                <a:alpha val="30000"/>
              </a:schemeClr>
            </a:solidFill>
            <a:ln>
              <a:noFill/>
            </a:ln>
            <a:effectLst/>
            <a:extLst>
              <a:ext uri="{91240B29-F687-4F45-9708-019B960494DF}">
                <a14:hiddenLine xmlns:a14="http://schemas.microsoft.com/office/drawing/2010/main" xmlns="" w="9525" cap="flat" cmpd="sng">
                  <a:solidFill>
                    <a:schemeClr val="bg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3" name="Freeform 74"/>
            <p:cNvSpPr>
              <a:spLocks/>
            </p:cNvSpPr>
            <p:nvPr/>
          </p:nvSpPr>
          <p:spPr bwMode="auto">
            <a:xfrm>
              <a:off x="3411" y="1918"/>
              <a:ext cx="1309" cy="2392"/>
            </a:xfrm>
            <a:custGeom>
              <a:avLst/>
              <a:gdLst>
                <a:gd name="T0" fmla="*/ 844 w 1309"/>
                <a:gd name="T1" fmla="*/ 0 h 2396"/>
                <a:gd name="T2" fmla="*/ 0 w 1309"/>
                <a:gd name="T3" fmla="*/ 2396 h 2396"/>
                <a:gd name="T4" fmla="*/ 1309 w 1309"/>
                <a:gd name="T5" fmla="*/ 2396 h 2396"/>
                <a:gd name="T6" fmla="*/ 844 w 1309"/>
                <a:gd name="T7" fmla="*/ 0 h 2396"/>
              </a:gdLst>
              <a:ahLst/>
              <a:cxnLst>
                <a:cxn ang="0">
                  <a:pos x="T0" y="T1"/>
                </a:cxn>
                <a:cxn ang="0">
                  <a:pos x="T2" y="T3"/>
                </a:cxn>
                <a:cxn ang="0">
                  <a:pos x="T4" y="T5"/>
                </a:cxn>
                <a:cxn ang="0">
                  <a:pos x="T6" y="T7"/>
                </a:cxn>
              </a:cxnLst>
              <a:rect l="0" t="0" r="r" b="b"/>
              <a:pathLst>
                <a:path w="1309" h="2396">
                  <a:moveTo>
                    <a:pt x="844" y="0"/>
                  </a:moveTo>
                  <a:cubicBezTo>
                    <a:pt x="548" y="396"/>
                    <a:pt x="228" y="1352"/>
                    <a:pt x="0" y="2396"/>
                  </a:cubicBezTo>
                  <a:lnTo>
                    <a:pt x="1309" y="2396"/>
                  </a:lnTo>
                  <a:cubicBezTo>
                    <a:pt x="763" y="1604"/>
                    <a:pt x="816" y="296"/>
                    <a:pt x="844" y="0"/>
                  </a:cubicBezTo>
                  <a:close/>
                </a:path>
              </a:pathLst>
            </a:custGeom>
            <a:solidFill>
              <a:schemeClr val="bg1">
                <a:alpha val="27000"/>
              </a:schemeClr>
            </a:solidFill>
            <a:ln>
              <a:noFill/>
            </a:ln>
            <a:effectLst/>
            <a:extLst>
              <a:ext uri="{91240B29-F687-4F45-9708-019B960494DF}">
                <a14:hiddenLine xmlns:a14="http://schemas.microsoft.com/office/drawing/2010/main" xmlns="" w="9525" cap="flat" cmpd="sng">
                  <a:solidFill>
                    <a:schemeClr val="bg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9200" tIns="39600" rIns="79200" bIns="39600">
              <a:noAutofit/>
            </a:bodyPr>
            <a:lstStyle/>
            <a:p>
              <a:endParaRPr lang="en-U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373180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7450" y="274638"/>
            <a:ext cx="1885950" cy="5497512"/>
          </a:xfrm>
        </p:spPr>
        <p:txBody>
          <a:bodyPr vert="eaVert"/>
          <a:lstStyle/>
          <a:p>
            <a:r>
              <a:rPr lang="en-US" altLang="zh-CN" smtClean="0"/>
              <a:t>Click to edit Master title style</a:t>
            </a:r>
            <a:endParaRPr lang="en-US"/>
          </a:p>
        </p:txBody>
      </p:sp>
      <p:sp>
        <p:nvSpPr>
          <p:cNvPr id="3" name="竖排文字占位符 2"/>
          <p:cNvSpPr>
            <a:spLocks noGrp="1"/>
          </p:cNvSpPr>
          <p:nvPr>
            <p:ph type="body" orient="vert" idx="1"/>
          </p:nvPr>
        </p:nvSpPr>
        <p:spPr>
          <a:xfrm>
            <a:off x="609600" y="274638"/>
            <a:ext cx="5505450" cy="5497512"/>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18449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3" name="日期占位符 2"/>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a:prstGeom prst="rect">
            <a:avLst/>
          </a:prstGeom>
        </p:spPr>
        <p:txBody>
          <a:bodyPr/>
          <a:lstStyle>
            <a:lvl1pPr>
              <a:defRPr/>
            </a:lvl1pPr>
          </a:lstStyle>
          <a:p>
            <a:fld id="{F3E902AC-FC00-4AB1-BCE5-B71CCE724DE3}" type="slidenum">
              <a:rPr lang="en-US" altLang="zh-CN"/>
              <a:pPr/>
              <a:t>‹#›</a:t>
            </a:fld>
            <a:endParaRPr lang="en-US" altLang="zh-CN"/>
          </a:p>
        </p:txBody>
      </p:sp>
    </p:spTree>
    <p:extLst>
      <p:ext uri="{BB962C8B-B14F-4D97-AF65-F5344CB8AC3E}">
        <p14:creationId xmlns:p14="http://schemas.microsoft.com/office/powerpoint/2010/main" xmlns="" val="1025683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05952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93668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Slide Number Placeholder 47"/>
          <p:cNvSpPr>
            <a:spLocks noGrp="1"/>
          </p:cNvSpPr>
          <p:nvPr>
            <p:ph type="sldNum" sz="quarter" idx="4"/>
          </p:nvPr>
        </p:nvSpPr>
        <p:spPr>
          <a:xfrm>
            <a:off x="449909" y="6365985"/>
            <a:ext cx="242070" cy="199571"/>
          </a:xfrm>
          <a:prstGeom prst="rect">
            <a:avLst/>
          </a:prstGeom>
        </p:spPr>
        <p:txBody>
          <a:bodyPr vert="horz" lIns="0" tIns="0" rIns="0" bIns="0" rtlCol="0" anchor="ctr"/>
          <a:lstStyle>
            <a:lvl1pPr algn="ctr">
              <a:defRPr sz="700">
                <a:solidFill>
                  <a:schemeClr val="tx1">
                    <a:tint val="75000"/>
                  </a:schemeClr>
                </a:solidFill>
              </a:defRPr>
            </a:lvl1pPr>
          </a:lstStyle>
          <a:p>
            <a:fld id="{02B51FD2-AF65-4559-B5BB-AE7FBFFEA02E}" type="slidenum">
              <a:rPr lang="en-US" smtClean="0">
                <a:latin typeface="Verdana" pitchFamily="34" charset="0"/>
                <a:cs typeface="Verdana" pitchFamily="34" charset="0"/>
              </a:rPr>
              <a:pPr/>
              <a:t>‹#›</a:t>
            </a:fld>
            <a:r>
              <a:rPr lang="en-US" smtClean="0">
                <a:latin typeface="Verdana" pitchFamily="34" charset="0"/>
                <a:cs typeface="Verdana" pitchFamily="34" charset="0"/>
              </a:rPr>
              <a:t> |</a:t>
            </a:r>
            <a:endParaRPr lang="en-US" dirty="0">
              <a:latin typeface="Verdana" pitchFamily="34" charset="0"/>
              <a:cs typeface="Verdana" pitchFamily="34" charset="0"/>
            </a:endParaRPr>
          </a:p>
        </p:txBody>
      </p:sp>
      <p:sp>
        <p:nvSpPr>
          <p:cNvPr id="11" name="Footer Placeholder 52"/>
          <p:cNvSpPr>
            <a:spLocks noGrp="1"/>
          </p:cNvSpPr>
          <p:nvPr>
            <p:ph type="ftr" sz="quarter" idx="3"/>
          </p:nvPr>
        </p:nvSpPr>
        <p:spPr>
          <a:xfrm>
            <a:off x="694038" y="6364388"/>
            <a:ext cx="2895600" cy="201168"/>
          </a:xfrm>
          <a:prstGeom prst="rect">
            <a:avLst/>
          </a:prstGeom>
        </p:spPr>
        <p:txBody>
          <a:bodyPr vert="horz" lIns="0" tIns="0" rIns="0" bIns="0" rtlCol="0" anchor="ctr"/>
          <a:lstStyle>
            <a:lvl1pPr algn="l">
              <a:defRPr lang="en-US" sz="700" dirty="0">
                <a:solidFill>
                  <a:schemeClr val="tx1">
                    <a:tint val="75000"/>
                  </a:schemeClr>
                </a:solidFill>
                <a:latin typeface="Verdana" pitchFamily="34" charset="0"/>
                <a:cs typeface="Verdana" pitchFamily="34" charset="0"/>
              </a:defRPr>
            </a:lvl1pPr>
          </a:lstStyle>
          <a:p>
            <a:r>
              <a:rPr lang="en-US" dirty="0" smtClean="0"/>
              <a:t>INSERT PRESENTATION TITLE</a:t>
            </a:r>
          </a:p>
        </p:txBody>
      </p:sp>
    </p:spTree>
    <p:extLst>
      <p:ext uri="{BB962C8B-B14F-4D97-AF65-F5344CB8AC3E}">
        <p14:creationId xmlns:p14="http://schemas.microsoft.com/office/powerpoint/2010/main" xmlns="" val="37978376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xmlns="" val="5789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98002607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47724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dirty="0"/>
          </a:p>
        </p:txBody>
      </p:sp>
    </p:spTree>
    <p:extLst>
      <p:ext uri="{BB962C8B-B14F-4D97-AF65-F5344CB8AC3E}">
        <p14:creationId xmlns:p14="http://schemas.microsoft.com/office/powerpoint/2010/main" xmlns="" val="2959689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990698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9269066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xmlns="" val="3285445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20487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3543808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3774139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494272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167043086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xmlns="" val="4141403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293831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10473025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5717079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1259410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Tree>
    <p:extLst>
      <p:ext uri="{BB962C8B-B14F-4D97-AF65-F5344CB8AC3E}">
        <p14:creationId xmlns:p14="http://schemas.microsoft.com/office/powerpoint/2010/main" xmlns="" val="5660258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xmlns="" val="42710650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TextBox 1"/>
          <p:cNvSpPr txBox="1"/>
          <p:nvPr userDrawn="1"/>
        </p:nvSpPr>
        <p:spPr>
          <a:xfrm>
            <a:off x="683568" y="4509120"/>
            <a:ext cx="7776864" cy="738664"/>
          </a:xfrm>
          <a:prstGeom prst="rect">
            <a:avLst/>
          </a:prstGeom>
          <a:noFill/>
        </p:spPr>
        <p:txBody>
          <a:bodyPr wrap="square" rtlCol="0">
            <a:spAutoFit/>
          </a:bodyPr>
          <a:lstStyle/>
          <a:p>
            <a:pPr algn="ctr"/>
            <a:r>
              <a:rPr lang="en-US" sz="1400" dirty="0" smtClean="0"/>
              <a:t>Copyright ©2010 Huawei Technologies Co.,Ltd. All Rights Reserved.</a:t>
            </a:r>
          </a:p>
          <a:p>
            <a:pPr algn="ctr"/>
            <a:r>
              <a:rPr lang="en-US" sz="1400" dirty="0" smtClean="0"/>
              <a:t>The information contained in this document is for reference purpose only, and is subject to change or withdrawal according to specific customer requirements and conditions.</a:t>
            </a:r>
          </a:p>
        </p:txBody>
      </p:sp>
      <p:sp>
        <p:nvSpPr>
          <p:cNvPr id="3" name="矩形 2"/>
          <p:cNvSpPr/>
          <p:nvPr userDrawn="1"/>
        </p:nvSpPr>
        <p:spPr>
          <a:xfrm>
            <a:off x="2286000" y="5247784"/>
            <a:ext cx="4572000" cy="523220"/>
          </a:xfrm>
          <a:prstGeom prst="rect">
            <a:avLst/>
          </a:prstGeom>
        </p:spPr>
        <p:txBody>
          <a:bodyPr>
            <a:spAutoFit/>
          </a:bodyPr>
          <a:lstStyle/>
          <a:p>
            <a:pPr algn="ctr"/>
            <a:r>
              <a:rPr lang="en-US" sz="1400" dirty="0" smtClean="0"/>
              <a:t>©2010 </a:t>
            </a:r>
            <a:r>
              <a:rPr lang="zh-CN" altLang="en-US" sz="1400" dirty="0" smtClean="0"/>
              <a:t>华为技术有限公司</a:t>
            </a:r>
            <a:r>
              <a:rPr lang="en-US" altLang="zh-CN" sz="1400" baseline="0" dirty="0" smtClean="0"/>
              <a:t>          </a:t>
            </a:r>
            <a:r>
              <a:rPr lang="zh-CN" altLang="en-US" sz="1400" dirty="0" smtClean="0"/>
              <a:t>版权所有</a:t>
            </a:r>
          </a:p>
          <a:p>
            <a:pPr algn="ctr"/>
            <a:r>
              <a:rPr lang="zh-CN" altLang="en-US" sz="1400" dirty="0" smtClean="0"/>
              <a:t>本资料仅供参考，不构成任何承诺及保证</a:t>
            </a:r>
            <a:endParaRPr lang="en-US" sz="1400" dirty="0"/>
          </a:p>
        </p:txBody>
      </p:sp>
    </p:spTree>
    <p:extLst>
      <p:ext uri="{BB962C8B-B14F-4D97-AF65-F5344CB8AC3E}">
        <p14:creationId xmlns:p14="http://schemas.microsoft.com/office/powerpoint/2010/main" xmlns="" val="208758324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8757303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11500715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1423484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2027923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xmlns="" val="2051149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sz="half" idx="1"/>
          </p:nvPr>
        </p:nvSpPr>
        <p:spPr>
          <a:xfrm>
            <a:off x="6096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内容占位符 3"/>
          <p:cNvSpPr>
            <a:spLocks noGrp="1"/>
          </p:cNvSpPr>
          <p:nvPr>
            <p:ph sz="half" idx="2"/>
          </p:nvPr>
        </p:nvSpPr>
        <p:spPr>
          <a:xfrm>
            <a:off x="44577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04670349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148768488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36866735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7537827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208868050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xmlns="" val="9416749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04902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8007766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1356524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3046463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xmlns="" val="41484688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日期占位符 6"/>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9710283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cstate="print"/>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cstate="print"/>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cstate="print"/>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cstate="print"/>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6434206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xmlns="" val="330657613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644997606"/>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238520583"/>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98765503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83819985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355697812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09212722"/>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9125631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55278443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日期占位符 2"/>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8158834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xmlns="" val="1223281303"/>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0412" cy="507832"/>
          </a:xfrm>
        </p:spPr>
        <p:txBody>
          <a:bodyPr/>
          <a:lstStyle>
            <a:lvl1pPr algn="l" rtl="0" fontAlgn="base">
              <a:lnSpc>
                <a:spcPct val="90000"/>
              </a:lnSpc>
              <a:spcBef>
                <a:spcPct val="0"/>
              </a:spcBef>
              <a:spcAft>
                <a:spcPct val="0"/>
              </a:spcAft>
              <a:defRPr lang="en-US" sz="37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179914615"/>
      </p:ext>
    </p:extLst>
  </p:cSld>
  <p:clrMapOvr>
    <a:masterClrMapping/>
  </p:clrMapOvr>
  <p:transitio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2168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7259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4290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xmlns="" val="1225556347"/>
      </p:ext>
    </p:extLst>
  </p:cSld>
  <p:clrMapOvr>
    <a:masterClrMapping/>
  </p:clrMapOvr>
  <p:transition spd="slow"/>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83823367"/>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4073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9164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6195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xmlns="" val="2685225737"/>
      </p:ext>
    </p:extLst>
  </p:cSld>
  <p:clrMapOvr>
    <a:masterClrMapping/>
  </p:clrMapOvr>
  <p:transition spd="slow"/>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Content_lef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6713" y="1416049"/>
            <a:ext cx="4129087"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4718401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40846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82720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xmlns="" val="21685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5.jpe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hyperlink" Target="http://www.huawei.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image" Target="../media/image6.jpe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5.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image" Target="../media/image8.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image" Target="../media/image7.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821055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endParaRPr lang="en-US" altLang="zh-CN" dirty="0" smtClean="0"/>
          </a:p>
        </p:txBody>
      </p:sp>
      <p:sp>
        <p:nvSpPr>
          <p:cNvPr id="1027" name="Rectangle 3"/>
          <p:cNvSpPr>
            <a:spLocks noGrp="1" noChangeArrowheads="1"/>
          </p:cNvSpPr>
          <p:nvPr>
            <p:ph type="body" idx="1"/>
          </p:nvPr>
        </p:nvSpPr>
        <p:spPr bwMode="auto">
          <a:xfrm>
            <a:off x="652462" y="1646238"/>
            <a:ext cx="8167687" cy="4125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1046" name="Picture 22" descr="dd"/>
          <p:cNvPicPr>
            <a:picLocks noChangeAspect="1" noChangeArrowheads="1"/>
          </p:cNvPicPr>
          <p:nvPr/>
        </p:nvPicPr>
        <p:blipFill>
          <a:blip r:embed="rId18" cstate="email">
            <a:extLst>
              <a:ext uri="{28A0092B-C50C-407E-A947-70E740481C1C}">
                <a14:useLocalDpi xmlns:a14="http://schemas.microsoft.com/office/drawing/2010/main" xmlns=""/>
              </a:ext>
            </a:extLst>
          </a:blip>
          <a:srcRect/>
          <a:stretch>
            <a:fillRect/>
          </a:stretch>
        </p:blipFill>
        <p:spPr bwMode="auto">
          <a:xfrm>
            <a:off x="0" y="6221413"/>
            <a:ext cx="9150350" cy="636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8" name="Picture 24" descr="8"/>
          <p:cNvPicPr>
            <a:picLocks noChangeAspect="1" noChangeArrowheads="1"/>
          </p:cNvPicPr>
          <p:nvPr/>
        </p:nvPicPr>
        <p:blipFill>
          <a:blip r:embed="rId19" cstate="email">
            <a:extLst>
              <a:ext uri="{28A0092B-C50C-407E-A947-70E740481C1C}">
                <a14:useLocalDpi xmlns:a14="http://schemas.microsoft.com/office/drawing/2010/main" xmlns=""/>
              </a:ext>
            </a:extLst>
          </a:blip>
          <a:srcRect/>
          <a:stretch>
            <a:fillRect/>
          </a:stretch>
        </p:blipFill>
        <p:spPr bwMode="auto">
          <a:xfrm>
            <a:off x="7508875" y="6400800"/>
            <a:ext cx="1311275" cy="311150"/>
          </a:xfrm>
          <a:prstGeom prst="rect">
            <a:avLst/>
          </a:prstGeom>
          <a:noFill/>
          <a:extLst>
            <a:ext uri="{909E8E84-426E-40DD-AFC4-6F175D3DCCD1}">
              <a14:hiddenFill xmlns:a14="http://schemas.microsoft.com/office/drawing/2010/main" xmlns="">
                <a:solidFill>
                  <a:srgbClr val="FFFFFF"/>
                </a:solidFill>
              </a14:hiddenFill>
            </a:ext>
          </a:extLst>
        </p:spPr>
      </p:pic>
      <p:sp>
        <p:nvSpPr>
          <p:cNvPr id="1190" name="Rectangle 166"/>
          <p:cNvSpPr>
            <a:spLocks noChangeArrowheads="1"/>
          </p:cNvSpPr>
          <p:nvPr/>
        </p:nvSpPr>
        <p:spPr bwMode="auto">
          <a:xfrm>
            <a:off x="9269413" y="3429000"/>
            <a:ext cx="919162" cy="3490913"/>
          </a:xfrm>
          <a:prstGeom prst="rect">
            <a:avLst/>
          </a:prstGeom>
          <a:solidFill>
            <a:srgbClr val="FFFFFF"/>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en-US"/>
          </a:p>
        </p:txBody>
      </p:sp>
      <p:grpSp>
        <p:nvGrpSpPr>
          <p:cNvPr id="1193" name="Group 169"/>
          <p:cNvGrpSpPr>
            <a:grpSpLocks/>
          </p:cNvGrpSpPr>
          <p:nvPr/>
        </p:nvGrpSpPr>
        <p:grpSpPr bwMode="auto">
          <a:xfrm>
            <a:off x="9355138" y="3789363"/>
            <a:ext cx="739775" cy="182562"/>
            <a:chOff x="5893" y="2387"/>
            <a:chExt cx="466" cy="115"/>
          </a:xfrm>
        </p:grpSpPr>
        <p:sp>
          <p:nvSpPr>
            <p:cNvPr id="1194" name="Rectangle 17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195" name="Rectangle 17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196" name="Rectangle 17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197" name="Rectangle 17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198" name="Group 174"/>
          <p:cNvGrpSpPr>
            <a:grpSpLocks/>
          </p:cNvGrpSpPr>
          <p:nvPr/>
        </p:nvGrpSpPr>
        <p:grpSpPr bwMode="auto">
          <a:xfrm>
            <a:off x="9355138" y="4005263"/>
            <a:ext cx="739775" cy="182562"/>
            <a:chOff x="5893" y="2523"/>
            <a:chExt cx="466" cy="115"/>
          </a:xfrm>
        </p:grpSpPr>
        <p:sp>
          <p:nvSpPr>
            <p:cNvPr id="1199" name="Rectangle 17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0" name="Rectangle 17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1" name="Rectangle 17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2" name="Rectangle 17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03" name="Group 179"/>
          <p:cNvGrpSpPr>
            <a:grpSpLocks/>
          </p:cNvGrpSpPr>
          <p:nvPr/>
        </p:nvGrpSpPr>
        <p:grpSpPr bwMode="auto">
          <a:xfrm>
            <a:off x="9355138" y="4221163"/>
            <a:ext cx="739775" cy="182562"/>
            <a:chOff x="5893" y="2659"/>
            <a:chExt cx="466" cy="115"/>
          </a:xfrm>
        </p:grpSpPr>
        <p:sp>
          <p:nvSpPr>
            <p:cNvPr id="1204" name="Rectangle 18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5" name="Rectangle 18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6" name="Rectangle 18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07" name="Rectangle 18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08" name="Group 184"/>
          <p:cNvGrpSpPr>
            <a:grpSpLocks/>
          </p:cNvGrpSpPr>
          <p:nvPr/>
        </p:nvGrpSpPr>
        <p:grpSpPr bwMode="auto">
          <a:xfrm>
            <a:off x="9355138" y="3573463"/>
            <a:ext cx="739775" cy="188912"/>
            <a:chOff x="5893" y="2251"/>
            <a:chExt cx="466" cy="119"/>
          </a:xfrm>
        </p:grpSpPr>
        <p:sp>
          <p:nvSpPr>
            <p:cNvPr id="1209" name="Rectangle 18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0" name="Rectangle 18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1" name="Rectangle 18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2" name="Rectangle 18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13" name="Group 189"/>
          <p:cNvGrpSpPr>
            <a:grpSpLocks/>
          </p:cNvGrpSpPr>
          <p:nvPr/>
        </p:nvGrpSpPr>
        <p:grpSpPr bwMode="auto">
          <a:xfrm>
            <a:off x="9355138" y="4581525"/>
            <a:ext cx="739775" cy="182563"/>
            <a:chOff x="5893" y="2886"/>
            <a:chExt cx="466" cy="115"/>
          </a:xfrm>
        </p:grpSpPr>
        <p:sp>
          <p:nvSpPr>
            <p:cNvPr id="1214" name="Rectangle 19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5" name="Rectangle 19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6" name="Rectangle 19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17" name="Rectangle 193"/>
            <p:cNvSpPr>
              <a:spLocks noChangeArrowheads="1"/>
            </p:cNvSpPr>
            <p:nvPr userDrawn="1"/>
          </p:nvSpPr>
          <p:spPr bwMode="auto">
            <a:xfrm flipV="1">
              <a:off x="5893" y="2886"/>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18" name="Group 194"/>
          <p:cNvGrpSpPr>
            <a:grpSpLocks/>
          </p:cNvGrpSpPr>
          <p:nvPr/>
        </p:nvGrpSpPr>
        <p:grpSpPr bwMode="auto">
          <a:xfrm>
            <a:off x="9355138" y="4797425"/>
            <a:ext cx="739775" cy="182563"/>
            <a:chOff x="5893" y="3022"/>
            <a:chExt cx="466" cy="115"/>
          </a:xfrm>
        </p:grpSpPr>
        <p:sp>
          <p:nvSpPr>
            <p:cNvPr id="1219" name="Rectangle 19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0" name="Rectangle 19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1" name="Rectangle 19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2" name="Rectangle 19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23" name="Group 199"/>
          <p:cNvGrpSpPr>
            <a:grpSpLocks/>
          </p:cNvGrpSpPr>
          <p:nvPr/>
        </p:nvGrpSpPr>
        <p:grpSpPr bwMode="auto">
          <a:xfrm>
            <a:off x="9355138" y="5013325"/>
            <a:ext cx="739775" cy="182563"/>
            <a:chOff x="5893" y="3158"/>
            <a:chExt cx="466" cy="115"/>
          </a:xfrm>
        </p:grpSpPr>
        <p:sp>
          <p:nvSpPr>
            <p:cNvPr id="1224" name="Rectangle 20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5" name="Rectangle 20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6" name="Rectangle 20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27" name="Rectangle 20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28" name="Group 204"/>
          <p:cNvGrpSpPr>
            <a:grpSpLocks/>
          </p:cNvGrpSpPr>
          <p:nvPr/>
        </p:nvGrpSpPr>
        <p:grpSpPr bwMode="auto">
          <a:xfrm>
            <a:off x="9355138" y="5373688"/>
            <a:ext cx="739775" cy="182562"/>
            <a:chOff x="5893" y="3385"/>
            <a:chExt cx="466" cy="115"/>
          </a:xfrm>
        </p:grpSpPr>
        <p:sp>
          <p:nvSpPr>
            <p:cNvPr id="1229" name="Rectangle 20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0" name="Rectangle 20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1" name="Rectangle 20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2" name="Rectangle 208"/>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33" name="Group 209"/>
          <p:cNvGrpSpPr>
            <a:grpSpLocks/>
          </p:cNvGrpSpPr>
          <p:nvPr/>
        </p:nvGrpSpPr>
        <p:grpSpPr bwMode="auto">
          <a:xfrm>
            <a:off x="9355138" y="5589588"/>
            <a:ext cx="739775" cy="182562"/>
            <a:chOff x="5893" y="3521"/>
            <a:chExt cx="466" cy="115"/>
          </a:xfrm>
        </p:grpSpPr>
        <p:sp>
          <p:nvSpPr>
            <p:cNvPr id="1234" name="Rectangle 21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5" name="Rectangle 21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6" name="Rectangle 21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37" name="Rectangle 213"/>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38" name="Group 214"/>
          <p:cNvGrpSpPr>
            <a:grpSpLocks/>
          </p:cNvGrpSpPr>
          <p:nvPr/>
        </p:nvGrpSpPr>
        <p:grpSpPr bwMode="auto">
          <a:xfrm>
            <a:off x="9355138" y="5805488"/>
            <a:ext cx="739775" cy="182562"/>
            <a:chOff x="5893" y="3657"/>
            <a:chExt cx="466" cy="115"/>
          </a:xfrm>
        </p:grpSpPr>
        <p:sp>
          <p:nvSpPr>
            <p:cNvPr id="1239" name="Rectangle 21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0" name="Rectangle 21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1" name="Rectangle 21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2" name="Rectangle 218"/>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43" name="Group 219"/>
          <p:cNvGrpSpPr>
            <a:grpSpLocks/>
          </p:cNvGrpSpPr>
          <p:nvPr/>
        </p:nvGrpSpPr>
        <p:grpSpPr bwMode="auto">
          <a:xfrm>
            <a:off x="9355138" y="6165850"/>
            <a:ext cx="739775" cy="182563"/>
            <a:chOff x="5893" y="3884"/>
            <a:chExt cx="466" cy="115"/>
          </a:xfrm>
        </p:grpSpPr>
        <p:sp>
          <p:nvSpPr>
            <p:cNvPr id="1244" name="Rectangle 22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5" name="Rectangle 22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6" name="Rectangle 22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47" name="Rectangle 223"/>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48" name="Group 224"/>
          <p:cNvGrpSpPr>
            <a:grpSpLocks/>
          </p:cNvGrpSpPr>
          <p:nvPr/>
        </p:nvGrpSpPr>
        <p:grpSpPr bwMode="auto">
          <a:xfrm>
            <a:off x="9355138" y="6391275"/>
            <a:ext cx="739775" cy="182563"/>
            <a:chOff x="5893" y="4026"/>
            <a:chExt cx="466" cy="115"/>
          </a:xfrm>
        </p:grpSpPr>
        <p:sp>
          <p:nvSpPr>
            <p:cNvPr id="1249" name="Rectangle 22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0" name="Rectangle 22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1" name="Rectangle 22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2" name="Rectangle 228"/>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253" name="Group 229"/>
          <p:cNvGrpSpPr>
            <a:grpSpLocks/>
          </p:cNvGrpSpPr>
          <p:nvPr/>
        </p:nvGrpSpPr>
        <p:grpSpPr bwMode="auto">
          <a:xfrm>
            <a:off x="9355138" y="6615113"/>
            <a:ext cx="739775" cy="182562"/>
            <a:chOff x="5893" y="4167"/>
            <a:chExt cx="466" cy="115"/>
          </a:xfrm>
        </p:grpSpPr>
        <p:sp>
          <p:nvSpPr>
            <p:cNvPr id="1254" name="Rectangle 230"/>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5" name="Rectangle 231"/>
            <p:cNvSpPr>
              <a:spLocks noChangeArrowheads="1"/>
            </p:cNvSpPr>
            <p:nvPr userDrawn="1"/>
          </p:nvSpPr>
          <p:spPr bwMode="auto">
            <a:xfrm flipV="1">
              <a:off x="6126" y="4167"/>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6" name="Rectangle 232"/>
            <p:cNvSpPr>
              <a:spLocks noChangeArrowheads="1"/>
            </p:cNvSpPr>
            <p:nvPr userDrawn="1"/>
          </p:nvSpPr>
          <p:spPr bwMode="auto">
            <a:xfrm flipV="1">
              <a:off x="6242" y="4167"/>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257" name="Rectangle 233"/>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
        <p:nvSpPr>
          <p:cNvPr id="1262" name="Rectangle 238"/>
          <p:cNvSpPr>
            <a:spLocks noChangeArrowheads="1"/>
          </p:cNvSpPr>
          <p:nvPr/>
        </p:nvSpPr>
        <p:spPr bwMode="auto">
          <a:xfrm>
            <a:off x="-1844675" y="527050"/>
            <a:ext cx="1844675" cy="41989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8331" tIns="39166" rIns="78331" bIns="39166"/>
          <a:lstStyle/>
          <a:p>
            <a:pPr marL="342900" indent="-342900" algn="r">
              <a:lnSpc>
                <a:spcPct val="85000"/>
              </a:lnSpc>
              <a:spcBef>
                <a:spcPct val="20000"/>
              </a:spcBef>
              <a:buClr>
                <a:schemeClr val="tx1"/>
              </a:buClr>
            </a:pPr>
            <a:r>
              <a:rPr lang="en-US" sz="1000" noProof="1">
                <a:solidFill>
                  <a:schemeClr val="bg1"/>
                </a:solidFill>
              </a:rPr>
              <a:t>Slide title</a:t>
            </a:r>
            <a:r>
              <a:rPr lang="en-US" altLang="zh-CN" sz="1000" b="1" dirty="0">
                <a:solidFill>
                  <a:schemeClr val="bg2"/>
                </a:solidFill>
                <a:ea typeface="宋体" pitchFamily="2" charset="-122"/>
              </a:rPr>
              <a:t> </a:t>
            </a:r>
            <a:r>
              <a:rPr lang="en-US" altLang="zh-CN" sz="1000" dirty="0">
                <a:solidFill>
                  <a:schemeClr val="bg1"/>
                </a:solidFill>
                <a:ea typeface="宋体" pitchFamily="2" charset="-122"/>
              </a:rPr>
              <a:t>:32-35pt  </a:t>
            </a: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en-US" altLang="zh-CN" sz="1000" dirty="0">
                <a:solidFill>
                  <a:schemeClr val="bg1"/>
                </a:solidFill>
                <a:ea typeface="宋体" pitchFamily="2" charset="-122"/>
              </a:rPr>
              <a:t>Color: R153 G0 B0</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zh-CN" altLang="zh-CN" sz="1000" dirty="0">
                <a:solidFill>
                  <a:schemeClr val="bg1"/>
                </a:solidFill>
                <a:ea typeface="宋体" pitchFamily="2" charset="-122"/>
              </a:rPr>
              <a:t>Slide </a:t>
            </a:r>
            <a:r>
              <a:rPr lang="zh-CN" altLang="en-US" sz="1000" dirty="0">
                <a:solidFill>
                  <a:schemeClr val="bg1"/>
                </a:solidFill>
                <a:ea typeface="宋体" pitchFamily="2" charset="-122"/>
              </a:rPr>
              <a:t>t</a:t>
            </a:r>
            <a:r>
              <a:rPr lang="en-US" altLang="zh-CN" sz="1000" dirty="0">
                <a:solidFill>
                  <a:schemeClr val="bg1"/>
                </a:solidFill>
                <a:ea typeface="宋体" pitchFamily="2" charset="-122"/>
              </a:rPr>
              <a:t>ext</a:t>
            </a:r>
            <a:r>
              <a:rPr lang="zh-CN" altLang="zh-CN" sz="1000" dirty="0">
                <a:solidFill>
                  <a:schemeClr val="bg1"/>
                </a:solidFill>
                <a:ea typeface="宋体" pitchFamily="2" charset="-122"/>
              </a:rPr>
              <a:t> </a:t>
            </a:r>
            <a:r>
              <a:rPr lang="en-US" altLang="zh-CN" sz="1000" dirty="0">
                <a:solidFill>
                  <a:schemeClr val="bg1"/>
                </a:solidFill>
                <a:ea typeface="宋体" pitchFamily="2" charset="-122"/>
              </a:rPr>
              <a:t>:20-22pt</a:t>
            </a:r>
          </a:p>
          <a:p>
            <a:pPr marL="342900" indent="-342900" algn="r" eaLnBrk="0" hangingPunct="0">
              <a:lnSpc>
                <a:spcPct val="85000"/>
              </a:lnSpc>
              <a:spcBef>
                <a:spcPct val="20000"/>
              </a:spcBef>
              <a:buClr>
                <a:schemeClr val="bg1"/>
              </a:buClr>
              <a:buFont typeface="Times New Roman" pitchFamily="18" charset="0"/>
              <a:buNone/>
            </a:pPr>
            <a:r>
              <a:rPr lang="en-US" sz="1000" noProof="1">
                <a:solidFill>
                  <a:srgbClr val="FFFFFF"/>
                </a:solidFill>
              </a:rPr>
              <a:t>Bullets level 2-5</a:t>
            </a:r>
            <a:r>
              <a:rPr lang="en-US" altLang="zh-CN" sz="1000" dirty="0">
                <a:solidFill>
                  <a:srgbClr val="FFFFFF"/>
                </a:solidFill>
                <a:ea typeface="宋体" pitchFamily="2" charset="-122"/>
              </a:rPr>
              <a:t>:</a:t>
            </a:r>
            <a:endParaRPr lang="en-US" sz="1000" noProof="1">
              <a:solidFill>
                <a:srgbClr val="FFFFFF"/>
              </a:solidFill>
            </a:endParaRPr>
          </a:p>
          <a:p>
            <a:pPr marL="342900" indent="-342900" algn="r" eaLnBrk="0" hangingPunct="0">
              <a:lnSpc>
                <a:spcPct val="85000"/>
              </a:lnSpc>
              <a:spcBef>
                <a:spcPct val="20000"/>
              </a:spcBef>
              <a:buClr>
                <a:schemeClr val="bg1"/>
              </a:buClr>
              <a:buFont typeface="Times New Roman" pitchFamily="18" charset="0"/>
              <a:buNone/>
            </a:pPr>
            <a:r>
              <a:rPr lang="en-US" altLang="zh-CN" sz="1000" dirty="0">
                <a:solidFill>
                  <a:schemeClr val="bg1"/>
                </a:solidFill>
                <a:ea typeface="宋体" pitchFamily="2" charset="-122"/>
              </a:rPr>
              <a:t> 18pt  </a:t>
            </a:r>
          </a:p>
          <a:p>
            <a:pPr marL="342900" indent="-342900" algn="r">
              <a:lnSpc>
                <a:spcPct val="85000"/>
              </a:lnSpc>
              <a:spcBef>
                <a:spcPct val="20000"/>
              </a:spcBef>
              <a:buClr>
                <a:schemeClr val="tx1"/>
              </a:buClr>
            </a:pPr>
            <a:r>
              <a:rPr lang="en-US" altLang="zh-CN" sz="1000" dirty="0" err="1">
                <a:solidFill>
                  <a:schemeClr val="bg1"/>
                </a:solidFill>
                <a:ea typeface="宋体" pitchFamily="2" charset="-122"/>
              </a:rPr>
              <a:t>Color:Black</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2"/>
              </a:solidFill>
              <a:ea typeface="宋体" pitchFamily="2" charset="-122"/>
            </a:endParaRPr>
          </a:p>
        </p:txBody>
      </p:sp>
      <p:sp>
        <p:nvSpPr>
          <p:cNvPr id="1263" name="Text Box 239"/>
          <p:cNvSpPr txBox="1">
            <a:spLocks noChangeArrowheads="1"/>
          </p:cNvSpPr>
          <p:nvPr/>
        </p:nvSpPr>
        <p:spPr bwMode="auto">
          <a:xfrm>
            <a:off x="9144000" y="-15875"/>
            <a:ext cx="1295400" cy="1158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Top right  corner  for   field-mark, customer or partner logotypes. </a:t>
            </a:r>
          </a:p>
          <a:p>
            <a:endParaRPr lang="en-US" altLang="zh-CN" sz="1000">
              <a:solidFill>
                <a:schemeClr val="bg1"/>
              </a:solidFill>
              <a:ea typeface="宋体" pitchFamily="2" charset="-122"/>
            </a:endParaRPr>
          </a:p>
          <a:p>
            <a:r>
              <a:rPr lang="en-US" altLang="zh-CN" sz="1000">
                <a:solidFill>
                  <a:schemeClr val="bg1"/>
                </a:solidFill>
                <a:ea typeface="宋体" pitchFamily="2" charset="-122"/>
              </a:rPr>
              <a:t>----------------   </a:t>
            </a:r>
          </a:p>
          <a:p>
            <a:endParaRPr lang="zh-CN" altLang="en-US" sz="1000">
              <a:solidFill>
                <a:schemeClr val="bg1"/>
              </a:solidFill>
              <a:ea typeface="宋体" pitchFamily="2" charset="-122"/>
            </a:endParaRPr>
          </a:p>
        </p:txBody>
      </p:sp>
      <p:sp>
        <p:nvSpPr>
          <p:cNvPr id="1264" name="Text Box 240"/>
          <p:cNvSpPr txBox="1">
            <a:spLocks noChangeArrowheads="1"/>
          </p:cNvSpPr>
          <p:nvPr/>
        </p:nvSpPr>
        <p:spPr bwMode="auto">
          <a:xfrm>
            <a:off x="9144000" y="1050925"/>
            <a:ext cx="1295400" cy="2225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The following nine groups of colors are an example of how our design colors can be used, please take note that you should only use one design color group per slide. </a:t>
            </a:r>
          </a:p>
          <a:p>
            <a:r>
              <a:rPr lang="en-US" altLang="zh-CN" sz="1000">
                <a:solidFill>
                  <a:schemeClr val="bg1"/>
                </a:solidFill>
                <a:ea typeface="宋体" pitchFamily="2" charset="-122"/>
              </a:rPr>
              <a:t> For specific usage details, refer to the “Typesetting Standard”.</a:t>
            </a:r>
          </a:p>
        </p:txBody>
      </p:sp>
      <p:sp>
        <p:nvSpPr>
          <p:cNvPr id="78" name="Text Box 8"/>
          <p:cNvSpPr txBox="1">
            <a:spLocks noChangeArrowheads="1"/>
          </p:cNvSpPr>
          <p:nvPr/>
        </p:nvSpPr>
        <p:spPr bwMode="auto">
          <a:xfrm>
            <a:off x="652463" y="6453336"/>
            <a:ext cx="4851174"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solidFill>
                  <a:schemeClr val="bg1">
                    <a:lumMod val="50000"/>
                  </a:schemeClr>
                </a:solidFill>
                <a:ea typeface="华文细黑" pitchFamily="2" charset="-122"/>
              </a:rPr>
              <a:t>Copyright©2010 </a:t>
            </a:r>
            <a:r>
              <a:rPr lang="en-US" altLang="zh-CN" sz="1200" dirty="0">
                <a:solidFill>
                  <a:schemeClr val="bg1">
                    <a:lumMod val="50000"/>
                  </a:schemeClr>
                </a:solidFill>
                <a:ea typeface="华文细黑" pitchFamily="2" charset="-122"/>
              </a:rPr>
              <a:t>Huawei Technologies Co., Ltd. All Rights Reserved. </a:t>
            </a:r>
          </a:p>
        </p:txBody>
      </p:sp>
      <p:sp>
        <p:nvSpPr>
          <p:cNvPr id="2" name="矩形 1"/>
          <p:cNvSpPr/>
          <p:nvPr/>
        </p:nvSpPr>
        <p:spPr bwMode="auto">
          <a:xfrm>
            <a:off x="-2" y="0"/>
            <a:ext cx="175848" cy="1125538"/>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矩形 2"/>
          <p:cNvSpPr/>
          <p:nvPr/>
        </p:nvSpPr>
        <p:spPr>
          <a:xfrm>
            <a:off x="6228184" y="6450081"/>
            <a:ext cx="587020" cy="276999"/>
          </a:xfrm>
          <a:prstGeom prst="rect">
            <a:avLst/>
          </a:prstGeom>
        </p:spPr>
        <p:txBody>
          <a:bodyPr wrap="none">
            <a:spAutoFit/>
          </a:bodyPr>
          <a:lstStyle/>
          <a:p>
            <a:fld id="{240D5ECE-8B49-45CD-BE81-EF81920D1969}" type="slidenum">
              <a:rPr lang="en-US" sz="1200" smtClean="0">
                <a:solidFill>
                  <a:schemeClr val="tx1">
                    <a:lumMod val="75000"/>
                  </a:schemeClr>
                </a:solidFill>
              </a:rPr>
              <a:pPr/>
              <a:t>‹#›</a:t>
            </a:fld>
            <a:r>
              <a:rPr lang="en-US" sz="1200" dirty="0" smtClean="0">
                <a:solidFill>
                  <a:schemeClr val="tx1">
                    <a:lumMod val="75000"/>
                  </a:schemeClr>
                </a:solidFill>
              </a:rPr>
              <a:t> / n</a:t>
            </a:r>
            <a:endParaRPr lang="en-US" sz="1200" dirty="0">
              <a:solidFill>
                <a:schemeClr val="tx1">
                  <a:lumMod val="75000"/>
                </a:schemeClr>
              </a:solidFill>
            </a:endParaRPr>
          </a:p>
        </p:txBody>
      </p:sp>
      <p:sp>
        <p:nvSpPr>
          <p:cNvPr id="79" name="矩形 78"/>
          <p:cNvSpPr/>
          <p:nvPr/>
        </p:nvSpPr>
        <p:spPr>
          <a:xfrm>
            <a:off x="-121446" y="0"/>
            <a:ext cx="78582" cy="2276669"/>
          </a:xfrm>
          <a:prstGeom prst="rect">
            <a:avLst/>
          </a:prstGeom>
          <a:solidFill>
            <a:srgbClr val="00B05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1" name="矩形 80"/>
          <p:cNvSpPr/>
          <p:nvPr/>
        </p:nvSpPr>
        <p:spPr>
          <a:xfrm>
            <a:off x="-23327" y="6900864"/>
            <a:ext cx="2909402" cy="45719"/>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2" name="矩形 81"/>
          <p:cNvSpPr/>
          <p:nvPr/>
        </p:nvSpPr>
        <p:spPr>
          <a:xfrm>
            <a:off x="3086107" y="6900864"/>
            <a:ext cx="2909402" cy="4571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3" name="矩形 82"/>
          <p:cNvSpPr/>
          <p:nvPr/>
        </p:nvSpPr>
        <p:spPr>
          <a:xfrm>
            <a:off x="6234598" y="6900864"/>
            <a:ext cx="2909402" cy="45719"/>
          </a:xfrm>
          <a:prstGeom prst="rect">
            <a:avLst/>
          </a:prstGeom>
          <a:solidFill>
            <a:srgbClr val="66990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4" name="矩形 83"/>
          <p:cNvSpPr/>
          <p:nvPr/>
        </p:nvSpPr>
        <p:spPr>
          <a:xfrm>
            <a:off x="-121446" y="4581331"/>
            <a:ext cx="78582" cy="227666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98" r:id="rId12"/>
    <p:sldLayoutId id="2147483699" r:id="rId13"/>
    <p:sldLayoutId id="2147483700" r:id="rId14"/>
    <p:sldLayoutId id="2147483702" r:id="rId15"/>
    <p:sldLayoutId id="2147483720" r:id="rId16"/>
  </p:sldLayoutIdLst>
  <p:timing>
    <p:tnLst>
      <p:par>
        <p:cTn id="1" dur="indefinite" restart="never" nodeType="tmRoot"/>
      </p:par>
    </p:tnLst>
  </p:timing>
  <p:hf hdr="0" ftr="0" dt="0"/>
  <p:txStyles>
    <p:titleStyle>
      <a:lvl1pPr algn="l" rtl="0" eaLnBrk="1" fontAlgn="base" hangingPunct="1">
        <a:spcBef>
          <a:spcPct val="0"/>
        </a:spcBef>
        <a:spcAft>
          <a:spcPct val="0"/>
        </a:spcAft>
        <a:defRPr sz="3400" b="1">
          <a:solidFill>
            <a:srgbClr val="990000"/>
          </a:solidFill>
          <a:latin typeface="微软雅黑" pitchFamily="34" charset="-122"/>
          <a:ea typeface="微软雅黑" pitchFamily="34" charset="-122"/>
          <a:cs typeface="+mj-cs"/>
        </a:defRPr>
      </a:lvl1pPr>
      <a:lvl2pPr algn="l" rtl="0" eaLnBrk="1" fontAlgn="base" hangingPunct="1">
        <a:spcBef>
          <a:spcPct val="0"/>
        </a:spcBef>
        <a:spcAft>
          <a:spcPct val="0"/>
        </a:spcAft>
        <a:defRPr sz="3400" b="1">
          <a:solidFill>
            <a:srgbClr val="990000"/>
          </a:solidFill>
          <a:latin typeface="Arial" charset="0"/>
        </a:defRPr>
      </a:lvl2pPr>
      <a:lvl3pPr algn="l" rtl="0" eaLnBrk="1" fontAlgn="base" hangingPunct="1">
        <a:spcBef>
          <a:spcPct val="0"/>
        </a:spcBef>
        <a:spcAft>
          <a:spcPct val="0"/>
        </a:spcAft>
        <a:defRPr sz="3400" b="1">
          <a:solidFill>
            <a:srgbClr val="990000"/>
          </a:solidFill>
          <a:latin typeface="Arial" charset="0"/>
        </a:defRPr>
      </a:lvl3pPr>
      <a:lvl4pPr algn="l" rtl="0" eaLnBrk="1" fontAlgn="base" hangingPunct="1">
        <a:spcBef>
          <a:spcPct val="0"/>
        </a:spcBef>
        <a:spcAft>
          <a:spcPct val="0"/>
        </a:spcAft>
        <a:defRPr sz="3400" b="1">
          <a:solidFill>
            <a:srgbClr val="990000"/>
          </a:solidFill>
          <a:latin typeface="Arial" charset="0"/>
        </a:defRPr>
      </a:lvl4pPr>
      <a:lvl5pPr algn="l" rtl="0" eaLnBrk="1" fontAlgn="base" hangingPunct="1">
        <a:spcBef>
          <a:spcPct val="0"/>
        </a:spcBef>
        <a:spcAft>
          <a:spcPct val="0"/>
        </a:spcAft>
        <a:defRPr sz="3400" b="1">
          <a:solidFill>
            <a:srgbClr val="990000"/>
          </a:solidFill>
          <a:latin typeface="Arial" charset="0"/>
        </a:defRPr>
      </a:lvl5pPr>
      <a:lvl6pPr marL="457200" algn="l" rtl="0" eaLnBrk="1" fontAlgn="base" hangingPunct="1">
        <a:spcBef>
          <a:spcPct val="0"/>
        </a:spcBef>
        <a:spcAft>
          <a:spcPct val="0"/>
        </a:spcAft>
        <a:defRPr sz="3400" b="1">
          <a:solidFill>
            <a:srgbClr val="990000"/>
          </a:solidFill>
          <a:latin typeface="Arial" charset="0"/>
        </a:defRPr>
      </a:lvl6pPr>
      <a:lvl7pPr marL="914400" algn="l" rtl="0" eaLnBrk="1" fontAlgn="base" hangingPunct="1">
        <a:spcBef>
          <a:spcPct val="0"/>
        </a:spcBef>
        <a:spcAft>
          <a:spcPct val="0"/>
        </a:spcAft>
        <a:defRPr sz="3400" b="1">
          <a:solidFill>
            <a:srgbClr val="990000"/>
          </a:solidFill>
          <a:latin typeface="Arial" charset="0"/>
        </a:defRPr>
      </a:lvl7pPr>
      <a:lvl8pPr marL="1371600" algn="l" rtl="0" eaLnBrk="1" fontAlgn="base" hangingPunct="1">
        <a:spcBef>
          <a:spcPct val="0"/>
        </a:spcBef>
        <a:spcAft>
          <a:spcPct val="0"/>
        </a:spcAft>
        <a:defRPr sz="3400" b="1">
          <a:solidFill>
            <a:srgbClr val="990000"/>
          </a:solidFill>
          <a:latin typeface="Arial" charset="0"/>
        </a:defRPr>
      </a:lvl8pPr>
      <a:lvl9pPr marL="1828800" algn="l" rtl="0" eaLnBrk="1" fontAlgn="base" hangingPunct="1">
        <a:spcBef>
          <a:spcPct val="0"/>
        </a:spcBef>
        <a:spcAft>
          <a:spcPct val="0"/>
        </a:spcAft>
        <a:defRPr sz="3400" b="1">
          <a:solidFill>
            <a:srgbClr val="990000"/>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000" b="1">
          <a:solidFill>
            <a:schemeClr val="bg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Title</a:t>
            </a:r>
            <a:r>
              <a:rPr lang="en-US" altLang="zh-CN" sz="1000">
                <a:solidFill>
                  <a:schemeClr val="bg1"/>
                </a:solidFill>
                <a:ea typeface="宋体" pitchFamily="2" charset="-122"/>
              </a:rPr>
              <a:t> </a:t>
            </a:r>
          </a:p>
          <a:p>
            <a:pPr marL="342900" indent="-342900" algn="r">
              <a:spcBef>
                <a:spcPct val="20000"/>
              </a:spcBef>
            </a:pPr>
            <a:r>
              <a:rPr lang="en-US" altLang="zh-CN" sz="1000" b="1">
                <a:solidFill>
                  <a:schemeClr val="bg1"/>
                </a:solidFill>
                <a:ea typeface="宋体" pitchFamily="2" charset="-122"/>
              </a:rPr>
              <a:t>35-40pt  </a:t>
            </a:r>
            <a:endParaRPr lang="zh-CN" altLang="en-US" sz="1000" b="1">
              <a:solidFill>
                <a:schemeClr val="bg1"/>
              </a:solidFill>
              <a:ea typeface="宋体" pitchFamily="2" charset="-122"/>
            </a:endParaRPr>
          </a:p>
          <a:p>
            <a:pPr marL="342900" indent="-342900" algn="r">
              <a:spcBef>
                <a:spcPct val="20000"/>
              </a:spcBef>
            </a:pPr>
            <a:r>
              <a:rPr lang="en-US" altLang="zh-CN" sz="1000" b="1">
                <a:solidFill>
                  <a:schemeClr val="bg1"/>
                </a:solidFill>
                <a:ea typeface="宋体" pitchFamily="2" charset="-122"/>
              </a:rPr>
              <a:t>Color: R153 G0 B0</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Text</a:t>
            </a:r>
            <a:r>
              <a:rPr lang="en-US" altLang="zh-CN" sz="1000">
                <a:solidFill>
                  <a:schemeClr val="bg1"/>
                </a:solidFill>
                <a:ea typeface="宋体" pitchFamily="2" charset="-122"/>
              </a:rPr>
              <a:t> </a:t>
            </a:r>
            <a:r>
              <a:rPr lang="en-US" altLang="zh-CN" sz="1000" b="1">
                <a:solidFill>
                  <a:schemeClr val="bg1"/>
                </a:solidFill>
                <a:ea typeface="宋体" pitchFamily="2" charset="-122"/>
              </a:rPr>
              <a:t>:</a:t>
            </a:r>
          </a:p>
          <a:p>
            <a:pPr marL="342900" indent="-342900" algn="r">
              <a:spcBef>
                <a:spcPct val="20000"/>
              </a:spcBef>
            </a:pPr>
            <a:r>
              <a:rPr lang="en-US" altLang="zh-CN" sz="1000" b="1">
                <a:solidFill>
                  <a:schemeClr val="bg1"/>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chemeClr val="bg1"/>
                </a:solidFill>
                <a:ea typeface="宋体" pitchFamily="2" charset="-122"/>
              </a:rPr>
              <a:t>20-30pt  </a:t>
            </a:r>
          </a:p>
          <a:p>
            <a:pPr marL="342900" indent="-342900" algn="r">
              <a:spcBef>
                <a:spcPct val="20000"/>
              </a:spcBef>
            </a:pPr>
            <a:r>
              <a:rPr lang="en-US" altLang="zh-CN" sz="1000" b="1">
                <a:solidFill>
                  <a:schemeClr val="bg1"/>
                </a:solidFill>
                <a:ea typeface="宋体" pitchFamily="2" charset="-122"/>
              </a:rPr>
              <a:t>Color:Black</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p:txBody>
      </p:sp>
      <p:sp>
        <p:nvSpPr>
          <p:cNvPr id="6" name="矩形 5"/>
          <p:cNvSpPr/>
          <p:nvPr/>
        </p:nvSpPr>
        <p:spPr bwMode="auto">
          <a:xfrm>
            <a:off x="0" y="0"/>
            <a:ext cx="142875"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51" name="Picture 7" descr="5"/>
          <p:cNvPicPr>
            <a:picLocks noChangeAspect="1" noChangeArrowheads="1"/>
          </p:cNvPicPr>
          <p:nvPr/>
        </p:nvPicPr>
        <p:blipFill>
          <a:blip r:embed="rId13" cstate="email">
            <a:extLst>
              <a:ext uri="{28A0092B-C50C-407E-A947-70E740481C1C}">
                <a14:useLocalDpi xmlns:a14="http://schemas.microsoft.com/office/drawing/2010/main" xmlns=""/>
              </a:ext>
            </a:extLst>
          </a:blip>
          <a:srcRect/>
          <a:stretch>
            <a:fillRect/>
          </a:stretch>
        </p:blipFill>
        <p:spPr bwMode="auto">
          <a:xfrm>
            <a:off x="-1588" y="6858000"/>
            <a:ext cx="9144001" cy="1001712"/>
          </a:xfrm>
          <a:prstGeom prst="rect">
            <a:avLst/>
          </a:prstGeom>
          <a:noFill/>
          <a:extLst>
            <a:ext uri="{909E8E84-426E-40DD-AFC4-6F175D3DCCD1}">
              <a14:hiddenFill xmlns:a14="http://schemas.microsoft.com/office/drawing/2010/main" xmlns="">
                <a:solidFill>
                  <a:srgbClr val="FFFFFF"/>
                </a:solidFill>
              </a14:hiddenFill>
            </a:ext>
          </a:extLst>
        </p:spPr>
      </p:pic>
      <p:sp>
        <p:nvSpPr>
          <p:cNvPr id="6152" name="Text Box 8"/>
          <p:cNvSpPr txBox="1">
            <a:spLocks noChangeArrowheads="1"/>
          </p:cNvSpPr>
          <p:nvPr/>
        </p:nvSpPr>
        <p:spPr bwMode="auto">
          <a:xfrm>
            <a:off x="3059832" y="2564904"/>
            <a:ext cx="2991415" cy="7613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4400" b="1" dirty="0">
                <a:solidFill>
                  <a:srgbClr val="C00000"/>
                </a:solidFill>
                <a:effectLst>
                  <a:glow rad="101600">
                    <a:schemeClr val="bg1">
                      <a:alpha val="70000"/>
                    </a:schemeClr>
                  </a:glow>
                </a:effectLst>
                <a:ea typeface="ＭＳ Ｐゴシック" pitchFamily="34" charset="-128"/>
              </a:rPr>
              <a:t>Thank you</a:t>
            </a:r>
          </a:p>
        </p:txBody>
      </p:sp>
      <p:sp>
        <p:nvSpPr>
          <p:cNvPr id="6153" name="Text Box 9">
            <a:hlinkClick r:id="rId14"/>
          </p:cNvPr>
          <p:cNvSpPr txBox="1">
            <a:spLocks noChangeArrowheads="1"/>
          </p:cNvSpPr>
          <p:nvPr/>
        </p:nvSpPr>
        <p:spPr bwMode="auto">
          <a:xfrm>
            <a:off x="3460885" y="3501008"/>
            <a:ext cx="2222230" cy="39203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2000" dirty="0" err="1" smtClean="0">
                <a:solidFill>
                  <a:srgbClr val="C00000"/>
                </a:solidFill>
                <a:effectLst>
                  <a:glow rad="101600">
                    <a:schemeClr val="bg1">
                      <a:alpha val="70000"/>
                    </a:schemeClr>
                  </a:glow>
                </a:effectLst>
                <a:ea typeface="ＭＳ Ｐゴシック" pitchFamily="34" charset="-128"/>
              </a:rPr>
              <a:t>www.huawei.com</a:t>
            </a:r>
            <a:r>
              <a:rPr lang="en-US" altLang="zh-CN" sz="2000" dirty="0" smtClean="0">
                <a:solidFill>
                  <a:srgbClr val="C00000"/>
                </a:solidFill>
                <a:effectLst>
                  <a:glow rad="101600">
                    <a:schemeClr val="bg1">
                      <a:alpha val="70000"/>
                    </a:schemeClr>
                  </a:glow>
                </a:effectLst>
                <a:ea typeface="ＭＳ Ｐゴシック" pitchFamily="34" charset="-128"/>
              </a:rPr>
              <a:t> </a:t>
            </a:r>
            <a:endParaRPr lang="en-US" altLang="zh-CN" sz="1800" dirty="0">
              <a:solidFill>
                <a:srgbClr val="C00000"/>
              </a:solidFill>
              <a:effectLst>
                <a:glow rad="101600">
                  <a:schemeClr val="bg1">
                    <a:alpha val="70000"/>
                  </a:schemeClr>
                </a:glow>
              </a:effectLst>
              <a:ea typeface="ＭＳ Ｐゴシック" pitchFamily="34" charset="-128"/>
            </a:endParaRPr>
          </a:p>
        </p:txBody>
      </p:sp>
      <p:sp>
        <p:nvSpPr>
          <p:cNvPr id="5" name="TextBox 4"/>
          <p:cNvSpPr txBox="1"/>
          <p:nvPr/>
        </p:nvSpPr>
        <p:spPr>
          <a:xfrm>
            <a:off x="683568" y="4509120"/>
            <a:ext cx="7776864" cy="738664"/>
          </a:xfrm>
          <a:prstGeom prst="rect">
            <a:avLst/>
          </a:prstGeom>
          <a:noFill/>
        </p:spPr>
        <p:txBody>
          <a:bodyPr wrap="square" rtlCol="0">
            <a:spAutoFit/>
          </a:bodyPr>
          <a:lstStyle/>
          <a:p>
            <a:pPr algn="ctr"/>
            <a:r>
              <a:rPr lang="en-US" sz="1400" dirty="0" smtClean="0">
                <a:solidFill>
                  <a:schemeClr val="bg2"/>
                </a:solidFill>
                <a:effectLst>
                  <a:glow rad="101600">
                    <a:schemeClr val="bg1">
                      <a:alpha val="70000"/>
                    </a:schemeClr>
                  </a:glow>
                </a:effectLst>
              </a:rPr>
              <a:t>Copyright ©2010 Huawei Technologies Co.,Ltd. All Rights Reserved.</a:t>
            </a:r>
          </a:p>
          <a:p>
            <a:pPr algn="ctr"/>
            <a:r>
              <a:rPr lang="en-US" sz="1400" dirty="0" smtClean="0">
                <a:solidFill>
                  <a:schemeClr val="bg2"/>
                </a:solidFill>
                <a:effectLst>
                  <a:glow rad="101600">
                    <a:schemeClr val="bg1">
                      <a:alpha val="70000"/>
                    </a:schemeClr>
                  </a:glow>
                </a:effectLst>
              </a:rPr>
              <a:t>The information contained in this document is for reference purpose only, and is subject to change or withdrawal according to specific customer requirements and conditions.</a:t>
            </a:r>
          </a:p>
        </p:txBody>
      </p:sp>
      <p:sp>
        <p:nvSpPr>
          <p:cNvPr id="6" name="矩形 5"/>
          <p:cNvSpPr/>
          <p:nvPr/>
        </p:nvSpPr>
        <p:spPr>
          <a:xfrm>
            <a:off x="2286000" y="5247784"/>
            <a:ext cx="4572000" cy="523220"/>
          </a:xfrm>
          <a:prstGeom prst="rect">
            <a:avLst/>
          </a:prstGeom>
        </p:spPr>
        <p:txBody>
          <a:bodyPr>
            <a:spAutoFit/>
          </a:bodyPr>
          <a:lstStyle/>
          <a:p>
            <a:pPr algn="ctr"/>
            <a:r>
              <a:rPr lang="en-US" sz="1400" dirty="0" smtClean="0">
                <a:solidFill>
                  <a:schemeClr val="bg2"/>
                </a:solidFill>
                <a:effectLst>
                  <a:glow rad="101600">
                    <a:schemeClr val="bg1">
                      <a:alpha val="70000"/>
                    </a:schemeClr>
                  </a:glow>
                </a:effectLst>
                <a:latin typeface="微软雅黑" pitchFamily="34" charset="-122"/>
                <a:ea typeface="微软雅黑" pitchFamily="34" charset="-122"/>
              </a:rPr>
              <a:t>©2010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华为技术有限公司</a:t>
            </a:r>
            <a:r>
              <a:rPr lang="en-US" altLang="zh-CN" sz="1400" baseline="0" dirty="0" smtClean="0">
                <a:solidFill>
                  <a:schemeClr val="bg2"/>
                </a:solidFill>
                <a:effectLst>
                  <a:glow rad="101600">
                    <a:schemeClr val="bg1">
                      <a:alpha val="70000"/>
                    </a:schemeClr>
                  </a:glow>
                </a:effectLst>
                <a:latin typeface="微软雅黑" pitchFamily="34" charset="-122"/>
                <a:ea typeface="微软雅黑" pitchFamily="34" charset="-122"/>
              </a:rPr>
              <a:t>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版权所有</a:t>
            </a:r>
          </a:p>
          <a:p>
            <a:pPr algn="ct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本资料仅供参考，不构成任何承诺及保证</a:t>
            </a:r>
            <a:endParaRPr lang="en-US" sz="1400" dirty="0">
              <a:solidFill>
                <a:schemeClr val="bg2"/>
              </a:solidFill>
              <a:effectLst>
                <a:glow rad="101600">
                  <a:schemeClr val="bg1">
                    <a:alpha val="70000"/>
                  </a:schemeClr>
                </a:glow>
              </a:effectLst>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Title</a:t>
            </a:r>
            <a:r>
              <a:rPr lang="en-US" altLang="zh-CN" sz="1000">
                <a:solidFill>
                  <a:srgbClr val="FFFFFF"/>
                </a:solidFill>
                <a:ea typeface="宋体" pitchFamily="2" charset="-122"/>
              </a:rPr>
              <a:t> </a:t>
            </a:r>
          </a:p>
          <a:p>
            <a:pPr marL="342900" indent="-342900" algn="r">
              <a:spcBef>
                <a:spcPct val="20000"/>
              </a:spcBef>
            </a:pPr>
            <a:r>
              <a:rPr lang="en-US" altLang="zh-CN" sz="1000" b="1">
                <a:solidFill>
                  <a:srgbClr val="FFFFFF"/>
                </a:solidFill>
                <a:ea typeface="宋体" pitchFamily="2" charset="-122"/>
              </a:rPr>
              <a:t>35-40pt  </a:t>
            </a:r>
            <a:endParaRPr lang="zh-CN" altLang="en-US" sz="1000" b="1">
              <a:solidFill>
                <a:srgbClr val="FFFFFF"/>
              </a:solidFill>
              <a:ea typeface="宋体" pitchFamily="2" charset="-122"/>
            </a:endParaRPr>
          </a:p>
          <a:p>
            <a:pPr marL="342900" indent="-342900" algn="r">
              <a:spcBef>
                <a:spcPct val="20000"/>
              </a:spcBef>
            </a:pPr>
            <a:r>
              <a:rPr lang="en-US" altLang="zh-CN" sz="1000" b="1">
                <a:solidFill>
                  <a:srgbClr val="FFFFFF"/>
                </a:solidFill>
                <a:ea typeface="宋体" pitchFamily="2" charset="-122"/>
              </a:rPr>
              <a:t>Color: R153 G0 B0</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Text</a:t>
            </a:r>
            <a:r>
              <a:rPr lang="en-US" altLang="zh-CN" sz="1000">
                <a:solidFill>
                  <a:srgbClr val="FFFFFF"/>
                </a:solidFill>
                <a:ea typeface="宋体" pitchFamily="2" charset="-122"/>
              </a:rPr>
              <a:t> </a:t>
            </a:r>
            <a:r>
              <a:rPr lang="en-US" altLang="zh-CN" sz="1000" b="1">
                <a:solidFill>
                  <a:srgbClr val="FFFFFF"/>
                </a:solidFill>
                <a:ea typeface="宋体" pitchFamily="2" charset="-122"/>
              </a:rPr>
              <a:t>:</a:t>
            </a:r>
          </a:p>
          <a:p>
            <a:pPr marL="342900" indent="-342900" algn="r">
              <a:spcBef>
                <a:spcPct val="20000"/>
              </a:spcBef>
            </a:pPr>
            <a:r>
              <a:rPr lang="en-US" altLang="zh-CN" sz="1000" b="1">
                <a:solidFill>
                  <a:srgbClr val="FFFFFF"/>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rgbClr val="FFFFFF"/>
                </a:solidFill>
                <a:ea typeface="宋体" pitchFamily="2" charset="-122"/>
              </a:rPr>
              <a:t>20-30pt  </a:t>
            </a:r>
          </a:p>
          <a:p>
            <a:pPr marL="342900" indent="-342900" algn="r">
              <a:spcBef>
                <a:spcPct val="20000"/>
              </a:spcBef>
            </a:pPr>
            <a:r>
              <a:rPr lang="en-US" altLang="zh-CN" sz="1000" b="1">
                <a:solidFill>
                  <a:srgbClr val="FFFFFF"/>
                </a:solidFill>
                <a:ea typeface="宋体" pitchFamily="2" charset="-122"/>
              </a:rPr>
              <a:t>Color:Black</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p:txBody>
      </p:sp>
      <p:sp>
        <p:nvSpPr>
          <p:cNvPr id="6" name="矩形 5"/>
          <p:cNvSpPr/>
          <p:nvPr/>
        </p:nvSpPr>
        <p:spPr bwMode="auto">
          <a:xfrm>
            <a:off x="1" y="0"/>
            <a:ext cx="171450"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B2B2B2"/>
              </a:solidFill>
            </a:endParaRPr>
          </a:p>
        </p:txBody>
      </p:sp>
    </p:spTree>
    <p:extLst>
      <p:ext uri="{BB962C8B-B14F-4D97-AF65-F5344CB8AC3E}">
        <p14:creationId xmlns:p14="http://schemas.microsoft.com/office/powerpoint/2010/main" xmlns="" val="23348584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570248444"/>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Office_Word_Document4.doc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ideo" Target="file:///\\video-con-lab1\share\ProductLinePresentation\News27_211_7_Nack_0_04_2mb_max.avi"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Word_Document2.docx"/></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Office_Word_Document3.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6400800" cy="1447800"/>
          </a:xfrm>
        </p:spPr>
        <p:txBody>
          <a:bodyPr/>
          <a:lstStyle/>
          <a:p>
            <a:r>
              <a:rPr lang="en-US" altLang="zh-CN" dirty="0" smtClean="0">
                <a:solidFill>
                  <a:schemeClr val="tx2"/>
                </a:solidFill>
                <a:ea typeface="楷体_GB2312" pitchFamily="49" charset="-122"/>
              </a:rPr>
              <a:t>Redundant </a:t>
            </a:r>
            <a:r>
              <a:rPr lang="en-US" altLang="zh-CN" dirty="0" smtClean="0">
                <a:solidFill>
                  <a:schemeClr val="tx2"/>
                </a:solidFill>
                <a:ea typeface="楷体_GB2312" pitchFamily="49" charset="-122"/>
              </a:rPr>
              <a:t>picture</a:t>
            </a:r>
            <a:br>
              <a:rPr lang="en-US" altLang="zh-CN" dirty="0" smtClean="0">
                <a:solidFill>
                  <a:schemeClr val="tx2"/>
                </a:solidFill>
                <a:ea typeface="楷体_GB2312" pitchFamily="49" charset="-122"/>
              </a:rPr>
            </a:br>
            <a:r>
              <a:rPr lang="en-US" altLang="zh-CN" dirty="0" smtClean="0">
                <a:solidFill>
                  <a:schemeClr val="tx2"/>
                </a:solidFill>
                <a:ea typeface="楷体_GB2312" pitchFamily="49" charset="-122"/>
              </a:rPr>
              <a:t>SEI message</a:t>
            </a:r>
            <a:endParaRPr lang="en-US" dirty="0">
              <a:solidFill>
                <a:schemeClr val="tx2"/>
              </a:solidFill>
            </a:endParaRPr>
          </a:p>
        </p:txBody>
      </p:sp>
      <p:sp>
        <p:nvSpPr>
          <p:cNvPr id="3" name="Title 1"/>
          <p:cNvSpPr txBox="1">
            <a:spLocks/>
          </p:cNvSpPr>
          <p:nvPr/>
        </p:nvSpPr>
        <p:spPr bwMode="auto">
          <a:xfrm>
            <a:off x="1447800" y="4191000"/>
            <a:ext cx="1676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0" cap="none" spc="0" normalizeH="0" baseline="0" noProof="0" dirty="0" smtClean="0">
                <a:ln>
                  <a:noFill/>
                </a:ln>
                <a:solidFill>
                  <a:schemeClr val="tx2"/>
                </a:solidFill>
                <a:effectLst/>
                <a:uLnTx/>
                <a:uFillTx/>
                <a:latin typeface="微软雅黑" pitchFamily="34" charset="-122"/>
                <a:ea typeface="楷体_GB2312" pitchFamily="49" charset="-122"/>
                <a:cs typeface="+mj-cs"/>
              </a:rPr>
              <a:t>Sychev Maxim</a:t>
            </a:r>
            <a:endParaRPr kumimoji="0" lang="en-US" sz="1600"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PLC methods comparison</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9220" name="Object 4"/>
          <p:cNvGraphicFramePr>
            <a:graphicFrameLocks noChangeAspect="1"/>
          </p:cNvGraphicFramePr>
          <p:nvPr/>
        </p:nvGraphicFramePr>
        <p:xfrm>
          <a:off x="0" y="990600"/>
          <a:ext cx="9102248" cy="5203882"/>
        </p:xfrm>
        <a:graphic>
          <a:graphicData uri="http://schemas.openxmlformats.org/presentationml/2006/ole">
            <p:oleObj spid="_x0000_s9220" name="Document" r:id="rId3" imgW="7150454" imgH="4087939" progId="Word.Document.12">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MDC + redundant pictures</a:t>
            </a:r>
            <a:endParaRPr lang="en-US" dirty="0"/>
          </a:p>
        </p:txBody>
      </p:sp>
      <p:sp>
        <p:nvSpPr>
          <p:cNvPr id="3" name="Content Placeholder 2"/>
          <p:cNvSpPr>
            <a:spLocks noGrp="1"/>
          </p:cNvSpPr>
          <p:nvPr>
            <p:ph idx="1"/>
          </p:nvPr>
        </p:nvSpPr>
        <p:spPr>
          <a:xfrm>
            <a:off x="533400" y="4572000"/>
            <a:ext cx="8229600" cy="1200150"/>
          </a:xfrm>
        </p:spPr>
        <p:txBody>
          <a:bodyPr/>
          <a:lstStyle/>
          <a:p>
            <a:pPr marL="0" indent="0" algn="just">
              <a:buNone/>
            </a:pPr>
            <a:r>
              <a:rPr lang="en-US" dirty="0" smtClean="0"/>
              <a:t>  Two description video coding scheme (pink and blue) protected by redundant pictures (with POC 13,19,25,31)</a:t>
            </a:r>
          </a:p>
          <a:p>
            <a:pPr marL="0" indent="0" algn="just">
              <a:buNone/>
            </a:pPr>
            <a:r>
              <a:rPr lang="en-US" dirty="0" smtClean="0"/>
              <a:t>The size of blocks approximately shows the size of coded pictures</a:t>
            </a:r>
            <a:endParaRPr lang="en-US" dirty="0"/>
          </a:p>
        </p:txBody>
      </p:sp>
      <p:graphicFrame>
        <p:nvGraphicFramePr>
          <p:cNvPr id="1027" name="Object 3"/>
          <p:cNvGraphicFramePr>
            <a:graphicFrameLocks noChangeAspect="1"/>
          </p:cNvGraphicFramePr>
          <p:nvPr/>
        </p:nvGraphicFramePr>
        <p:xfrm>
          <a:off x="609600" y="1371600"/>
          <a:ext cx="8077200" cy="2628938"/>
        </p:xfrm>
        <a:graphic>
          <a:graphicData uri="http://schemas.openxmlformats.org/presentationml/2006/ole">
            <p:oleObj spid="_x0000_s1027" name="Visio" r:id="rId3" imgW="6359470" imgH="2202774" progId="Visio.Drawing.11">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210550" cy="1143000"/>
          </a:xfrm>
        </p:spPr>
        <p:txBody>
          <a:bodyPr/>
          <a:lstStyle/>
          <a:p>
            <a:r>
              <a:rPr lang="en-US" dirty="0" smtClean="0"/>
              <a:t>Regular scheme</a:t>
            </a:r>
            <a:br>
              <a:rPr lang="en-US" dirty="0" smtClean="0"/>
            </a:br>
            <a:r>
              <a:rPr lang="en-US" dirty="0" smtClean="0"/>
              <a:t>with short intra period</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2050" name="Object 2"/>
          <p:cNvGraphicFramePr>
            <a:graphicFrameLocks noChangeAspect="1"/>
          </p:cNvGraphicFramePr>
          <p:nvPr/>
        </p:nvGraphicFramePr>
        <p:xfrm>
          <a:off x="914400" y="1765306"/>
          <a:ext cx="7315200" cy="2845005"/>
        </p:xfrm>
        <a:graphic>
          <a:graphicData uri="http://schemas.openxmlformats.org/presentationml/2006/ole">
            <p:oleObj spid="_x0000_s2050" name="Visio" r:id="rId3" imgW="6331646" imgH="2461638" progId="Visio.Drawing.11">
              <p:embed/>
            </p:oleObj>
          </a:graphicData>
        </a:graphic>
      </p:graphicFrame>
      <p:pic>
        <p:nvPicPr>
          <p:cNvPr id="6" name="Picture 5"/>
          <p:cNvPicPr>
            <a:picLocks noChangeAspect="1" noChangeArrowheads="1"/>
          </p:cNvPicPr>
          <p:nvPr/>
        </p:nvPicPr>
        <p:blipFill>
          <a:blip r:embed="rId4"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Golden frames (pyramidal scheme)</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6" name="Picture 5"/>
          <p:cNvPicPr>
            <a:picLocks noChangeAspect="1" noChangeArrowheads="1"/>
          </p:cNvPicPr>
          <p:nvPr/>
        </p:nvPicPr>
        <p:blipFill>
          <a:blip r:embed="rId3" cstate="print"/>
          <a:srcRect/>
          <a:stretch>
            <a:fillRect/>
          </a:stretch>
        </p:blipFill>
        <p:spPr bwMode="auto">
          <a:xfrm>
            <a:off x="5715000" y="5715000"/>
            <a:ext cx="2514600" cy="495300"/>
          </a:xfrm>
          <a:prstGeom prst="rect">
            <a:avLst/>
          </a:prstGeom>
          <a:noFill/>
          <a:ln w="9525">
            <a:noFill/>
            <a:miter lim="800000"/>
            <a:headEnd/>
            <a:tailEnd/>
          </a:ln>
        </p:spPr>
      </p:pic>
      <p:graphicFrame>
        <p:nvGraphicFramePr>
          <p:cNvPr id="3076" name="Object 4"/>
          <p:cNvGraphicFramePr>
            <a:graphicFrameLocks noChangeAspect="1"/>
          </p:cNvGraphicFramePr>
          <p:nvPr/>
        </p:nvGraphicFramePr>
        <p:xfrm>
          <a:off x="914400" y="2045238"/>
          <a:ext cx="7315200" cy="2765938"/>
        </p:xfrm>
        <a:graphic>
          <a:graphicData uri="http://schemas.openxmlformats.org/presentationml/2006/ole">
            <p:oleObj spid="_x0000_s3076" name="Visio" r:id="rId4" imgW="6511555" imgH="2461638" progId="Visio.Drawing.11">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Multi Description Video Coding (MDC)</a:t>
            </a:r>
            <a:endParaRPr lang="en-US" sz="3200"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4098" name="Object 2"/>
          <p:cNvGraphicFramePr>
            <a:graphicFrameLocks noChangeAspect="1"/>
          </p:cNvGraphicFramePr>
          <p:nvPr/>
        </p:nvGraphicFramePr>
        <p:xfrm>
          <a:off x="914400" y="1670456"/>
          <a:ext cx="7315200" cy="3372268"/>
        </p:xfrm>
        <a:graphic>
          <a:graphicData uri="http://schemas.openxmlformats.org/presentationml/2006/ole">
            <p:oleObj spid="_x0000_s4098" name="Visio" r:id="rId3" imgW="6511555" imgH="3001523" progId="Visio.Drawing.11">
              <p:embed/>
            </p:oleObj>
          </a:graphicData>
        </a:graphic>
      </p:graphicFrame>
      <p:pic>
        <p:nvPicPr>
          <p:cNvPr id="7" name="Picture 5"/>
          <p:cNvPicPr>
            <a:picLocks noChangeAspect="1" noChangeArrowheads="1"/>
          </p:cNvPicPr>
          <p:nvPr/>
        </p:nvPicPr>
        <p:blipFill>
          <a:blip r:embed="rId4"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MDC + redundant B-pictures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7" name="Picture 5"/>
          <p:cNvPicPr>
            <a:picLocks noChangeAspect="1" noChangeArrowheads="1"/>
          </p:cNvPicPr>
          <p:nvPr/>
        </p:nvPicPr>
        <p:blipFill>
          <a:blip r:embed="rId3" cstate="print"/>
          <a:srcRect/>
          <a:stretch>
            <a:fillRect/>
          </a:stretch>
        </p:blipFill>
        <p:spPr bwMode="auto">
          <a:xfrm>
            <a:off x="5715000" y="5715000"/>
            <a:ext cx="2514600" cy="495300"/>
          </a:xfrm>
          <a:prstGeom prst="rect">
            <a:avLst/>
          </a:prstGeom>
          <a:noFill/>
          <a:ln w="9525">
            <a:noFill/>
            <a:miter lim="800000"/>
            <a:headEnd/>
            <a:tailEnd/>
          </a:ln>
        </p:spPr>
      </p:pic>
      <p:graphicFrame>
        <p:nvGraphicFramePr>
          <p:cNvPr id="5126" name="Object 6"/>
          <p:cNvGraphicFramePr>
            <a:graphicFrameLocks noChangeAspect="1"/>
          </p:cNvGraphicFramePr>
          <p:nvPr/>
        </p:nvGraphicFramePr>
        <p:xfrm>
          <a:off x="914400" y="1495974"/>
          <a:ext cx="7315200" cy="3864466"/>
        </p:xfrm>
        <a:graphic>
          <a:graphicData uri="http://schemas.openxmlformats.org/presentationml/2006/ole">
            <p:oleObj spid="_x0000_s5126" name="Visio" r:id="rId4" imgW="6511555" imgH="3440619" progId="Visio.Drawing.11">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210550" cy="1096962"/>
          </a:xfrm>
        </p:spPr>
        <p:txBody>
          <a:bodyPr/>
          <a:lstStyle/>
          <a:p>
            <a:r>
              <a:rPr lang="en-US" dirty="0" smtClean="0"/>
              <a:t>MDC + </a:t>
            </a:r>
            <a:r>
              <a:rPr lang="en-US" dirty="0" smtClean="0"/>
              <a:t>redundant P-pictures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6148" name="Object 4"/>
          <p:cNvGraphicFramePr>
            <a:graphicFrameLocks noChangeAspect="1"/>
          </p:cNvGraphicFramePr>
          <p:nvPr/>
        </p:nvGraphicFramePr>
        <p:xfrm>
          <a:off x="914400" y="1371600"/>
          <a:ext cx="7315200" cy="3662951"/>
        </p:xfrm>
        <a:graphic>
          <a:graphicData uri="http://schemas.openxmlformats.org/presentationml/2006/ole">
            <p:oleObj spid="_x0000_s6148" name="Visio" r:id="rId3" imgW="6511555" imgH="3261198" progId="Visio.Drawing.11">
              <p:embed/>
            </p:oleObj>
          </a:graphicData>
        </a:graphic>
      </p:graphicFrame>
      <p:pic>
        <p:nvPicPr>
          <p:cNvPr id="7" name="Picture 5"/>
          <p:cNvPicPr>
            <a:picLocks noChangeAspect="1" noChangeArrowheads="1"/>
          </p:cNvPicPr>
          <p:nvPr/>
        </p:nvPicPr>
        <p:blipFill>
          <a:blip r:embed="rId4"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MDC + </a:t>
            </a:r>
            <a:r>
              <a:rPr lang="en-US" dirty="0" smtClean="0"/>
              <a:t>P&amp;B </a:t>
            </a:r>
            <a:r>
              <a:rPr lang="en-US" dirty="0" smtClean="0"/>
              <a:t>redundant pictures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7171" name="Object 3"/>
          <p:cNvGraphicFramePr>
            <a:graphicFrameLocks noChangeAspect="1"/>
          </p:cNvGraphicFramePr>
          <p:nvPr/>
        </p:nvGraphicFramePr>
        <p:xfrm>
          <a:off x="914400" y="1295400"/>
          <a:ext cx="7315200" cy="4251447"/>
        </p:xfrm>
        <a:graphic>
          <a:graphicData uri="http://schemas.openxmlformats.org/presentationml/2006/ole">
            <p:oleObj spid="_x0000_s7171" name="Visio" r:id="rId3" imgW="6511555" imgH="3784600" progId="Visio.Drawing.11">
              <p:embed/>
            </p:oleObj>
          </a:graphicData>
        </a:graphic>
      </p:graphicFrame>
      <p:pic>
        <p:nvPicPr>
          <p:cNvPr id="7173" name="Picture 5"/>
          <p:cNvPicPr>
            <a:picLocks noChangeAspect="1" noChangeArrowheads="1"/>
          </p:cNvPicPr>
          <p:nvPr/>
        </p:nvPicPr>
        <p:blipFill>
          <a:blip r:embed="rId4"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Protecting IRAP picture from loss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10243" name="Object 3"/>
          <p:cNvGraphicFramePr>
            <a:graphicFrameLocks noChangeAspect="1"/>
          </p:cNvGraphicFramePr>
          <p:nvPr/>
        </p:nvGraphicFramePr>
        <p:xfrm>
          <a:off x="1066800" y="2590800"/>
          <a:ext cx="7085013" cy="1847850"/>
        </p:xfrm>
        <a:graphic>
          <a:graphicData uri="http://schemas.openxmlformats.org/presentationml/2006/ole">
            <p:oleObj spid="_x0000_s10243" name="Visio" r:id="rId3" imgW="6331646" imgH="1651540" progId="Visio.Drawing.11">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Reduced size redundant frames</a:t>
            </a:r>
            <a:endParaRPr lang="en-US" dirty="0"/>
          </a:p>
        </p:txBody>
      </p:sp>
      <p:pic>
        <p:nvPicPr>
          <p:cNvPr id="86018" name="Picture 2"/>
          <p:cNvPicPr>
            <a:picLocks noChangeAspect="1" noChangeArrowheads="1"/>
          </p:cNvPicPr>
          <p:nvPr/>
        </p:nvPicPr>
        <p:blipFill>
          <a:blip r:embed="rId2" cstate="print"/>
          <a:srcRect/>
          <a:stretch>
            <a:fillRect/>
          </a:stretch>
        </p:blipFill>
        <p:spPr bwMode="auto">
          <a:xfrm>
            <a:off x="762000" y="1905000"/>
            <a:ext cx="5569814" cy="4195763"/>
          </a:xfrm>
          <a:prstGeom prst="rect">
            <a:avLst/>
          </a:prstGeom>
          <a:noFill/>
          <a:ln w="9525">
            <a:noFill/>
            <a:miter lim="800000"/>
            <a:headEnd/>
            <a:tailEnd/>
          </a:ln>
        </p:spPr>
      </p:pic>
      <p:sp>
        <p:nvSpPr>
          <p:cNvPr id="3" name="Content Placeholder 2"/>
          <p:cNvSpPr>
            <a:spLocks noGrp="1"/>
          </p:cNvSpPr>
          <p:nvPr>
            <p:ph idx="1"/>
          </p:nvPr>
        </p:nvSpPr>
        <p:spPr>
          <a:xfrm>
            <a:off x="3657600" y="1524000"/>
            <a:ext cx="5214938" cy="2438400"/>
          </a:xfrm>
        </p:spPr>
        <p:txBody>
          <a:bodyPr/>
          <a:lstStyle/>
          <a:p>
            <a:pPr hangingPunct="0"/>
            <a:r>
              <a:rPr lang="en-CA" sz="1800" dirty="0" smtClean="0"/>
              <a:t>Redundant frames make sense especially for error resilience those of frames which marked as “used for reference”</a:t>
            </a:r>
            <a:r>
              <a:rPr lang="en-US" sz="1800" dirty="0" smtClean="0"/>
              <a:t>.</a:t>
            </a:r>
            <a:endParaRPr lang="en-CA" sz="1800" dirty="0" smtClean="0"/>
          </a:p>
          <a:p>
            <a:pPr hangingPunct="0"/>
            <a:r>
              <a:rPr lang="en-CA" sz="1800" dirty="0" smtClean="0"/>
              <a:t>Proposed to code only those areas of picture which are used for temporal inter prediction.</a:t>
            </a:r>
            <a:r>
              <a:rPr lang="en-US" sz="1800" dirty="0" smtClean="0"/>
              <a:t> </a:t>
            </a:r>
            <a:r>
              <a:rPr lang="en-CA" sz="1800" dirty="0" smtClean="0"/>
              <a:t>In that case it is need to mark redundant frame </a:t>
            </a:r>
            <a:r>
              <a:rPr lang="en-US" sz="1800" dirty="0" err="1" smtClean="0"/>
              <a:t>PicOutputFlag</a:t>
            </a:r>
            <a:r>
              <a:rPr lang="en-US" sz="1800" dirty="0" smtClean="0"/>
              <a:t> equal to 0 and use it only for decoder state recovery.</a:t>
            </a:r>
            <a:endParaRPr lang="en-US"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a:bodyPr>
          <a:lstStyle/>
          <a:p>
            <a:pPr algn="just">
              <a:lnSpc>
                <a:spcPct val="150000"/>
              </a:lnSpc>
            </a:pPr>
            <a:r>
              <a:rPr lang="en-CA" dirty="0" smtClean="0"/>
              <a:t>This contribution presents the support for redundant </a:t>
            </a:r>
            <a:r>
              <a:rPr lang="en-CA" dirty="0" smtClean="0"/>
              <a:t>pictures </a:t>
            </a:r>
            <a:r>
              <a:rPr lang="en-CA" dirty="0" smtClean="0"/>
              <a:t>in </a:t>
            </a:r>
            <a:r>
              <a:rPr lang="en-CA" dirty="0" smtClean="0"/>
              <a:t>HEVC/SHVC/MV-HEVC due SEI messages for protection</a:t>
            </a:r>
            <a:r>
              <a:rPr lang="ru-RU" dirty="0" smtClean="0"/>
              <a:t> </a:t>
            </a:r>
            <a:r>
              <a:rPr lang="en-US" dirty="0" smtClean="0"/>
              <a:t>of video from loss in bad channels or unmanaged networks</a:t>
            </a:r>
            <a:r>
              <a:rPr lang="en-CA" dirty="0" smtClean="0"/>
              <a:t>.</a:t>
            </a:r>
            <a:endParaRPr lang="en-CA" dirty="0" smtClean="0"/>
          </a:p>
          <a:p>
            <a:pPr algn="just">
              <a:lnSpc>
                <a:spcPct val="150000"/>
              </a:lnSpc>
            </a:pPr>
            <a:r>
              <a:rPr lang="en-CA" dirty="0" smtClean="0"/>
              <a:t>The proposed solution describes the syntax and semantics of how to support </a:t>
            </a:r>
            <a:r>
              <a:rPr lang="en-CA" dirty="0" smtClean="0"/>
              <a:t>redundant pictures in HEVC.</a:t>
            </a:r>
            <a:endParaRPr lang="en-CA" dirty="0" smtClean="0"/>
          </a:p>
          <a:p>
            <a:pPr algn="just">
              <a:lnSpc>
                <a:spcPct val="150000"/>
              </a:lnSpc>
            </a:pPr>
            <a:r>
              <a:rPr lang="en-CA" dirty="0" smtClean="0"/>
              <a:t>This contribution </a:t>
            </a:r>
            <a:r>
              <a:rPr lang="en-CA" dirty="0" smtClean="0"/>
              <a:t>propose two SEI messages to point the position of redundant and primary picture in </a:t>
            </a:r>
            <a:r>
              <a:rPr lang="en-CA" smtClean="0"/>
              <a:t>the CVS.</a:t>
            </a:r>
            <a:endParaRPr lang="en-US" dirty="0" smtClean="0"/>
          </a:p>
          <a:p>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2</a:t>
            </a:fld>
            <a:endParaRPr lang="en-GB" altLang="zh-CN"/>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a:t>
            </a:r>
            <a:endParaRPr lang="en-US" dirty="0"/>
          </a:p>
        </p:txBody>
      </p:sp>
      <p:pic>
        <p:nvPicPr>
          <p:cNvPr id="90114" name="Picture 2" descr="D:\Work\Presentations\Redundant frames for SHVC\H264_redundant_B.bmp"/>
          <p:cNvPicPr>
            <a:picLocks noChangeAspect="1" noChangeArrowheads="1"/>
          </p:cNvPicPr>
          <p:nvPr/>
        </p:nvPicPr>
        <p:blipFill>
          <a:blip r:embed="rId2" cstate="print"/>
          <a:srcRect/>
          <a:stretch>
            <a:fillRect/>
          </a:stretch>
        </p:blipFill>
        <p:spPr bwMode="auto">
          <a:xfrm>
            <a:off x="381000" y="1371600"/>
            <a:ext cx="6324600" cy="4744286"/>
          </a:xfrm>
          <a:prstGeom prst="rect">
            <a:avLst/>
          </a:prstGeom>
          <a:noFill/>
        </p:spPr>
      </p:pic>
      <p:sp>
        <p:nvSpPr>
          <p:cNvPr id="4" name="TextBox 3"/>
          <p:cNvSpPr txBox="1"/>
          <p:nvPr/>
        </p:nvSpPr>
        <p:spPr>
          <a:xfrm>
            <a:off x="6781800" y="4114800"/>
            <a:ext cx="1524000" cy="1981200"/>
          </a:xfrm>
          <a:prstGeom prst="rect">
            <a:avLst/>
          </a:prstGeom>
          <a:noFill/>
        </p:spPr>
        <p:txBody>
          <a:bodyPr wrap="square" rtlCol="0">
            <a:noAutofit/>
          </a:bodyPr>
          <a:lstStyle/>
          <a:p>
            <a:r>
              <a:rPr lang="en-US" sz="1400" dirty="0" smtClean="0">
                <a:solidFill>
                  <a:srgbClr val="0070C0"/>
                </a:solidFill>
              </a:rPr>
              <a:t>640x480</a:t>
            </a:r>
          </a:p>
          <a:p>
            <a:r>
              <a:rPr lang="en-US" sz="1400" dirty="0" smtClean="0">
                <a:solidFill>
                  <a:srgbClr val="0070C0"/>
                </a:solidFill>
              </a:rPr>
              <a:t>30 fps</a:t>
            </a:r>
          </a:p>
          <a:p>
            <a:r>
              <a:rPr lang="en-US" sz="1400" dirty="0" smtClean="0">
                <a:solidFill>
                  <a:srgbClr val="0070C0"/>
                </a:solidFill>
              </a:rPr>
              <a:t>1 Mbps</a:t>
            </a:r>
          </a:p>
          <a:p>
            <a:r>
              <a:rPr lang="en-US" sz="1400" dirty="0" smtClean="0">
                <a:solidFill>
                  <a:srgbClr val="0070C0"/>
                </a:solidFill>
              </a:rPr>
              <a:t>1% loss</a:t>
            </a:r>
          </a:p>
          <a:p>
            <a:endParaRPr lang="en-US" sz="1400" dirty="0">
              <a:solidFill>
                <a:srgbClr val="0070C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90563" y="238125"/>
            <a:ext cx="7923212" cy="792163"/>
          </a:xfrm>
        </p:spPr>
        <p:txBody>
          <a:bodyPr/>
          <a:lstStyle/>
          <a:p>
            <a:r>
              <a:rPr lang="en-US" sz="1800" b="1" dirty="0" smtClean="0">
                <a:ea typeface="SimHei" pitchFamily="49" charset="-122"/>
              </a:rPr>
              <a:t>Robustness to packet </a:t>
            </a:r>
            <a:r>
              <a:rPr lang="en-US" sz="1800" b="1" dirty="0" smtClean="0">
                <a:ea typeface="SimHei" pitchFamily="49" charset="-122"/>
              </a:rPr>
              <a:t>loss</a:t>
            </a:r>
            <a:br>
              <a:rPr lang="en-US" sz="1800" b="1" dirty="0" smtClean="0">
                <a:ea typeface="SimHei" pitchFamily="49" charset="-122"/>
              </a:rPr>
            </a:br>
            <a:r>
              <a:rPr lang="en-US" sz="1800" b="1" dirty="0" smtClean="0">
                <a:ea typeface="SimHei" pitchFamily="49" charset="-122"/>
              </a:rPr>
              <a:t>(</a:t>
            </a:r>
            <a:r>
              <a:rPr lang="en-US" sz="1800" b="1" dirty="0" smtClean="0">
                <a:ea typeface="SimHei" pitchFamily="49" charset="-122"/>
              </a:rPr>
              <a:t>Random packet loss, FEC for PIR packet</a:t>
            </a:r>
            <a:r>
              <a:rPr lang="en-US" sz="1800" b="1" dirty="0" smtClean="0">
                <a:ea typeface="SimHei" pitchFamily="49" charset="-122"/>
              </a:rPr>
              <a:t>) - PSNR</a:t>
            </a:r>
            <a:endParaRPr lang="en-US" sz="1800" b="1" dirty="0" smtClean="0">
              <a:ea typeface="SimHei" pitchFamily="49" charset="-122"/>
            </a:endParaRPr>
          </a:p>
        </p:txBody>
      </p:sp>
      <p:pic>
        <p:nvPicPr>
          <p:cNvPr id="7" name="Picture 6" descr="PsnrTempSvcFec.bmp"/>
          <p:cNvPicPr>
            <a:picLocks noChangeAspect="1"/>
          </p:cNvPicPr>
          <p:nvPr/>
        </p:nvPicPr>
        <p:blipFill>
          <a:blip r:embed="rId2" cstate="print"/>
          <a:stretch>
            <a:fillRect/>
          </a:stretch>
        </p:blipFill>
        <p:spPr>
          <a:xfrm>
            <a:off x="228600" y="1143000"/>
            <a:ext cx="6412367" cy="4810125"/>
          </a:xfrm>
          <a:prstGeom prst="rect">
            <a:avLst/>
          </a:prstGeom>
        </p:spPr>
      </p:pic>
      <p:sp>
        <p:nvSpPr>
          <p:cNvPr id="4" name="TextBox 3"/>
          <p:cNvSpPr txBox="1"/>
          <p:nvPr/>
        </p:nvSpPr>
        <p:spPr>
          <a:xfrm>
            <a:off x="6477000" y="2743200"/>
            <a:ext cx="2362200" cy="2590800"/>
          </a:xfrm>
          <a:prstGeom prst="rect">
            <a:avLst/>
          </a:prstGeom>
          <a:noFill/>
        </p:spPr>
        <p:txBody>
          <a:bodyPr wrap="square" rtlCol="0">
            <a:noAutofit/>
          </a:bodyPr>
          <a:lstStyle/>
          <a:p>
            <a:pPr>
              <a:lnSpc>
                <a:spcPct val="150000"/>
              </a:lnSpc>
            </a:pPr>
            <a:r>
              <a:rPr lang="en-US" sz="1400" dirty="0" smtClean="0">
                <a:solidFill>
                  <a:srgbClr val="0070C0"/>
                </a:solidFill>
              </a:rPr>
              <a:t>Random packet loss</a:t>
            </a:r>
            <a:r>
              <a:rPr lang="en-US" sz="1400" dirty="0" smtClean="0">
                <a:solidFill>
                  <a:srgbClr val="0070C0"/>
                </a:solidFill>
              </a:rPr>
              <a:t>:</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0-5%</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	</a:t>
            </a:r>
            <a:r>
              <a:rPr lang="en-US" sz="1400" dirty="0" smtClean="0">
                <a:solidFill>
                  <a:srgbClr val="002060"/>
                </a:solidFill>
              </a:rPr>
              <a:t>unequal FEC </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5" name="TextBox 4"/>
          <p:cNvSpPr txBox="1"/>
          <p:nvPr/>
        </p:nvSpPr>
        <p:spPr>
          <a:xfrm>
            <a:off x="6477000" y="1524000"/>
            <a:ext cx="24384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chemeClr val="tx2"/>
                </a:solidFill>
              </a:rPr>
              <a:t>37</a:t>
            </a:r>
            <a:r>
              <a:rPr lang="en-US" sz="1000" b="1" dirty="0" smtClean="0">
                <a:solidFill>
                  <a:srgbClr val="FF6600"/>
                </a:solidFill>
              </a:rPr>
              <a:t>,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90563" y="238125"/>
            <a:ext cx="7923212" cy="792163"/>
          </a:xfrm>
        </p:spPr>
        <p:txBody>
          <a:bodyPr/>
          <a:lstStyle/>
          <a:p>
            <a:r>
              <a:rPr lang="en-US" sz="1800" b="1" dirty="0" smtClean="0">
                <a:ea typeface="SimHei" pitchFamily="49" charset="-122"/>
              </a:rPr>
              <a:t>Robustness to packet </a:t>
            </a:r>
            <a:r>
              <a:rPr lang="en-US" sz="1800" b="1" dirty="0" smtClean="0">
                <a:ea typeface="SimHei" pitchFamily="49" charset="-122"/>
              </a:rPr>
              <a:t>loss</a:t>
            </a:r>
            <a:br>
              <a:rPr lang="en-US" sz="1800" b="1" dirty="0" smtClean="0">
                <a:ea typeface="SimHei" pitchFamily="49" charset="-122"/>
              </a:rPr>
            </a:br>
            <a:r>
              <a:rPr lang="en-US" sz="1800" b="1" dirty="0" smtClean="0">
                <a:ea typeface="SimHei" pitchFamily="49" charset="-122"/>
              </a:rPr>
              <a:t>(</a:t>
            </a:r>
            <a:r>
              <a:rPr lang="en-US" sz="1800" b="1" dirty="0" smtClean="0">
                <a:ea typeface="SimHei" pitchFamily="49" charset="-122"/>
              </a:rPr>
              <a:t>Random packet loss, FEC for PIR packet</a:t>
            </a:r>
            <a:r>
              <a:rPr lang="en-US" sz="1800" b="1" dirty="0" smtClean="0">
                <a:ea typeface="SimHei" pitchFamily="49" charset="-122"/>
              </a:rPr>
              <a:t>) – Frame rate</a:t>
            </a:r>
            <a:endParaRPr lang="en-US" sz="1800" b="1" dirty="0" smtClean="0">
              <a:ea typeface="SimHei" pitchFamily="49" charset="-122"/>
            </a:endParaRPr>
          </a:p>
        </p:txBody>
      </p:sp>
      <p:pic>
        <p:nvPicPr>
          <p:cNvPr id="4" name="Picture 3" descr="FrameRateTempSvcFec.bmp"/>
          <p:cNvPicPr>
            <a:picLocks noChangeAspect="1"/>
          </p:cNvPicPr>
          <p:nvPr/>
        </p:nvPicPr>
        <p:blipFill>
          <a:blip r:embed="rId2" cstate="print"/>
          <a:stretch>
            <a:fillRect/>
          </a:stretch>
        </p:blipFill>
        <p:spPr>
          <a:xfrm>
            <a:off x="152400" y="1219200"/>
            <a:ext cx="6466669" cy="4850858"/>
          </a:xfrm>
          <a:prstGeom prst="rect">
            <a:avLst/>
          </a:prstGeom>
        </p:spPr>
      </p:pic>
      <p:sp>
        <p:nvSpPr>
          <p:cNvPr id="5" name="TextBox 4"/>
          <p:cNvSpPr txBox="1"/>
          <p:nvPr/>
        </p:nvSpPr>
        <p:spPr>
          <a:xfrm>
            <a:off x="6477000" y="2743200"/>
            <a:ext cx="2362200" cy="2590800"/>
          </a:xfrm>
          <a:prstGeom prst="rect">
            <a:avLst/>
          </a:prstGeom>
          <a:noFill/>
        </p:spPr>
        <p:txBody>
          <a:bodyPr wrap="square" rtlCol="0">
            <a:noAutofit/>
          </a:bodyPr>
          <a:lstStyle/>
          <a:p>
            <a:pPr>
              <a:lnSpc>
                <a:spcPct val="150000"/>
              </a:lnSpc>
            </a:pPr>
            <a:r>
              <a:rPr lang="en-US" sz="1400" dirty="0" smtClean="0">
                <a:solidFill>
                  <a:srgbClr val="0070C0"/>
                </a:solidFill>
              </a:rPr>
              <a:t>Random packet loss</a:t>
            </a:r>
            <a:r>
              <a:rPr lang="en-US" sz="1400" dirty="0" smtClean="0">
                <a:solidFill>
                  <a:srgbClr val="0070C0"/>
                </a:solidFill>
              </a:rPr>
              <a:t>:</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0-5%</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	</a:t>
            </a:r>
            <a:r>
              <a:rPr lang="en-US" sz="1400" dirty="0" smtClean="0">
                <a:solidFill>
                  <a:srgbClr val="002060"/>
                </a:solidFill>
              </a:rPr>
              <a:t>unequal FEC </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6" name="TextBox 5"/>
          <p:cNvSpPr txBox="1"/>
          <p:nvPr/>
        </p:nvSpPr>
        <p:spPr>
          <a:xfrm>
            <a:off x="6477000" y="1524000"/>
            <a:ext cx="24384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chemeClr val="tx2"/>
                </a:solidFill>
              </a:rPr>
              <a:t>37</a:t>
            </a:r>
            <a:r>
              <a:rPr lang="en-US" sz="1000" b="1" dirty="0" smtClean="0">
                <a:solidFill>
                  <a:srgbClr val="FF6600"/>
                </a:solidFill>
              </a:rPr>
              <a:t>,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90563" y="238125"/>
            <a:ext cx="7923212" cy="828675"/>
          </a:xfrm>
        </p:spPr>
        <p:txBody>
          <a:bodyPr/>
          <a:lstStyle/>
          <a:p>
            <a:r>
              <a:rPr lang="en-US" sz="1800" b="1" dirty="0" smtClean="0">
                <a:ea typeface="SimHei" pitchFamily="49" charset="-122"/>
              </a:rPr>
              <a:t>Robustness to packet </a:t>
            </a:r>
            <a:r>
              <a:rPr lang="en-US" sz="1800" b="1" dirty="0" smtClean="0">
                <a:ea typeface="SimHei" pitchFamily="49" charset="-122"/>
              </a:rPr>
              <a:t>loss</a:t>
            </a:r>
            <a:br>
              <a:rPr lang="en-US" sz="1800" b="1" dirty="0" smtClean="0">
                <a:ea typeface="SimHei" pitchFamily="49" charset="-122"/>
              </a:rPr>
            </a:br>
            <a:r>
              <a:rPr lang="en-US" sz="1800" b="1" dirty="0" smtClean="0">
                <a:ea typeface="SimHei" pitchFamily="49" charset="-122"/>
              </a:rPr>
              <a:t>(</a:t>
            </a:r>
            <a:r>
              <a:rPr lang="en-US" sz="1800" b="1" dirty="0" smtClean="0">
                <a:ea typeface="SimHei" pitchFamily="49" charset="-122"/>
              </a:rPr>
              <a:t>Random packet loss, FEC for PIR packet</a:t>
            </a:r>
            <a:r>
              <a:rPr lang="en-US" sz="1800" b="1" dirty="0" smtClean="0">
                <a:ea typeface="SimHei" pitchFamily="49" charset="-122"/>
              </a:rPr>
              <a:t>) - Freezing time</a:t>
            </a:r>
            <a:endParaRPr lang="en-US" sz="1800" b="1" dirty="0" smtClean="0">
              <a:ea typeface="SimHei" pitchFamily="49" charset="-122"/>
            </a:endParaRPr>
          </a:p>
        </p:txBody>
      </p:sp>
      <p:pic>
        <p:nvPicPr>
          <p:cNvPr id="5" name="Picture 4" descr="FreezingTimeTempSvcFec.bmp"/>
          <p:cNvPicPr>
            <a:picLocks noChangeAspect="1"/>
          </p:cNvPicPr>
          <p:nvPr/>
        </p:nvPicPr>
        <p:blipFill>
          <a:blip r:embed="rId2" cstate="print"/>
          <a:stretch>
            <a:fillRect/>
          </a:stretch>
        </p:blipFill>
        <p:spPr>
          <a:xfrm>
            <a:off x="152400" y="1143000"/>
            <a:ext cx="6419044" cy="4815132"/>
          </a:xfrm>
          <a:prstGeom prst="rect">
            <a:avLst/>
          </a:prstGeom>
        </p:spPr>
      </p:pic>
      <p:sp>
        <p:nvSpPr>
          <p:cNvPr id="4" name="TextBox 3"/>
          <p:cNvSpPr txBox="1"/>
          <p:nvPr/>
        </p:nvSpPr>
        <p:spPr>
          <a:xfrm>
            <a:off x="6477000" y="2743200"/>
            <a:ext cx="2362200" cy="2590800"/>
          </a:xfrm>
          <a:prstGeom prst="rect">
            <a:avLst/>
          </a:prstGeom>
          <a:noFill/>
        </p:spPr>
        <p:txBody>
          <a:bodyPr wrap="square" rtlCol="0">
            <a:noAutofit/>
          </a:bodyPr>
          <a:lstStyle/>
          <a:p>
            <a:pPr>
              <a:lnSpc>
                <a:spcPct val="150000"/>
              </a:lnSpc>
            </a:pPr>
            <a:r>
              <a:rPr lang="en-US" sz="1400" dirty="0" smtClean="0">
                <a:solidFill>
                  <a:srgbClr val="0070C0"/>
                </a:solidFill>
              </a:rPr>
              <a:t>Random packet loss</a:t>
            </a:r>
            <a:r>
              <a:rPr lang="en-US" sz="1400" dirty="0" smtClean="0">
                <a:solidFill>
                  <a:srgbClr val="0070C0"/>
                </a:solidFill>
              </a:rPr>
              <a:t>:</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0-5%</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	</a:t>
            </a:r>
            <a:r>
              <a:rPr lang="en-US" sz="1400" dirty="0" smtClean="0">
                <a:solidFill>
                  <a:srgbClr val="002060"/>
                </a:solidFill>
              </a:rPr>
              <a:t>unequal FEC </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6" name="TextBox 5"/>
          <p:cNvSpPr txBox="1"/>
          <p:nvPr/>
        </p:nvSpPr>
        <p:spPr>
          <a:xfrm>
            <a:off x="6477000" y="1524000"/>
            <a:ext cx="24384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chemeClr val="tx2"/>
                </a:solidFill>
              </a:rPr>
              <a:t>37</a:t>
            </a:r>
            <a:r>
              <a:rPr lang="en-US" sz="1000" b="1" dirty="0" smtClean="0">
                <a:solidFill>
                  <a:srgbClr val="FF6600"/>
                </a:solidFill>
              </a:rPr>
              <a:t>,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71513" y="123825"/>
            <a:ext cx="7923212" cy="849313"/>
          </a:xfrm>
        </p:spPr>
        <p:txBody>
          <a:bodyPr/>
          <a:lstStyle/>
          <a:p>
            <a:r>
              <a:rPr lang="en-US" sz="1800" b="1" dirty="0" smtClean="0">
                <a:ea typeface="SimHei" pitchFamily="49" charset="-122"/>
              </a:rPr>
              <a:t>Robustness to packet loss (Random packet loss, FEC + NACK)</a:t>
            </a:r>
          </a:p>
        </p:txBody>
      </p:sp>
      <p:pic>
        <p:nvPicPr>
          <p:cNvPr id="457730" name="Picture 2" descr="\\video-con-lab1\share\backup\Stage2\Svc+NACK+FEC\TempSvc\PsnrTempSvc.bmp"/>
          <p:cNvPicPr>
            <a:picLocks noChangeAspect="1" noChangeArrowheads="1"/>
          </p:cNvPicPr>
          <p:nvPr/>
        </p:nvPicPr>
        <p:blipFill>
          <a:blip r:embed="rId2" cstate="print"/>
          <a:srcRect l="6607"/>
          <a:stretch>
            <a:fillRect/>
          </a:stretch>
        </p:blipFill>
        <p:spPr bwMode="auto">
          <a:xfrm>
            <a:off x="228600" y="762000"/>
            <a:ext cx="6721395" cy="5398770"/>
          </a:xfrm>
          <a:prstGeom prst="rect">
            <a:avLst/>
          </a:prstGeom>
          <a:noFill/>
        </p:spPr>
      </p:pic>
      <p:sp>
        <p:nvSpPr>
          <p:cNvPr id="9" name="Content Placeholder 8"/>
          <p:cNvSpPr>
            <a:spLocks noGrp="1"/>
          </p:cNvSpPr>
          <p:nvPr>
            <p:ph idx="1"/>
          </p:nvPr>
        </p:nvSpPr>
        <p:spPr>
          <a:xfrm flipV="1">
            <a:off x="652462" y="5772150"/>
            <a:ext cx="8167687" cy="95250"/>
          </a:xfrm>
        </p:spPr>
        <p:txBody>
          <a:bodyPr/>
          <a:lstStyle/>
          <a:p>
            <a:pPr>
              <a:buNone/>
            </a:pPr>
            <a:r>
              <a:rPr lang="en-US" dirty="0" smtClean="0"/>
              <a:t> </a:t>
            </a:r>
            <a:endParaRPr lang="en-US" dirty="0"/>
          </a:p>
        </p:txBody>
      </p:sp>
      <p:sp>
        <p:nvSpPr>
          <p:cNvPr id="10" name="TextBox 9"/>
          <p:cNvSpPr txBox="1"/>
          <p:nvPr/>
        </p:nvSpPr>
        <p:spPr>
          <a:xfrm>
            <a:off x="6705600" y="2743200"/>
            <a:ext cx="2438400" cy="2590800"/>
          </a:xfrm>
          <a:prstGeom prst="rect">
            <a:avLst/>
          </a:prstGeom>
          <a:noFill/>
        </p:spPr>
        <p:txBody>
          <a:bodyPr wrap="square" rtlCol="0">
            <a:noAutofit/>
          </a:bodyPr>
          <a:lstStyle/>
          <a:p>
            <a:pPr>
              <a:lnSpc>
                <a:spcPct val="150000"/>
              </a:lnSpc>
              <a:tabLst>
                <a:tab pos="457200" algn="l"/>
              </a:tabLst>
            </a:pPr>
            <a:r>
              <a:rPr lang="en-US" sz="1400" dirty="0" smtClean="0">
                <a:solidFill>
                  <a:srgbClr val="0070C0"/>
                </a:solidFill>
              </a:rPr>
              <a:t>Random packet loss</a:t>
            </a:r>
            <a:r>
              <a:rPr lang="en-US" sz="1400" dirty="0" smtClean="0">
                <a:solidFill>
                  <a:srgbClr val="0070C0"/>
                </a:solidFill>
              </a:rPr>
              <a:t>:</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0-10%</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a:t>
            </a:r>
            <a:r>
              <a:rPr lang="en-US" sz="1400" dirty="0" smtClean="0">
                <a:solidFill>
                  <a:srgbClr val="0070C0"/>
                </a:solidFill>
              </a:rPr>
              <a:t>protection:</a:t>
            </a:r>
          </a:p>
          <a:p>
            <a:pPr>
              <a:lnSpc>
                <a:spcPct val="150000"/>
              </a:lnSpc>
              <a:tabLst>
                <a:tab pos="457200" algn="l"/>
              </a:tabLst>
            </a:pPr>
            <a:r>
              <a:rPr lang="en-US" sz="1400" dirty="0" smtClean="0">
                <a:solidFill>
                  <a:srgbClr val="002060"/>
                </a:solidFill>
              </a:rPr>
              <a:t>	unequal </a:t>
            </a:r>
            <a:r>
              <a:rPr lang="en-US" sz="1400" dirty="0" smtClean="0">
                <a:solidFill>
                  <a:srgbClr val="002060"/>
                </a:solidFill>
              </a:rPr>
              <a:t>FEC </a:t>
            </a:r>
            <a:r>
              <a:rPr lang="en-US" sz="1400" dirty="0" smtClean="0">
                <a:solidFill>
                  <a:srgbClr val="002060"/>
                </a:solidFill>
              </a:rPr>
              <a:t>+NACK</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11" name="TextBox 10"/>
          <p:cNvSpPr txBox="1"/>
          <p:nvPr/>
        </p:nvSpPr>
        <p:spPr>
          <a:xfrm>
            <a:off x="6705600" y="1524000"/>
            <a:ext cx="22860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71513" y="123825"/>
            <a:ext cx="7923212" cy="849313"/>
          </a:xfrm>
        </p:spPr>
        <p:txBody>
          <a:bodyPr/>
          <a:lstStyle/>
          <a:p>
            <a:r>
              <a:rPr lang="en-US" sz="1800" b="1" dirty="0" smtClean="0">
                <a:ea typeface="SimHei" pitchFamily="49" charset="-122"/>
              </a:rPr>
              <a:t>Robustness to packet loss (Random packet loss, FEC + NACK)</a:t>
            </a:r>
          </a:p>
        </p:txBody>
      </p:sp>
      <p:sp>
        <p:nvSpPr>
          <p:cNvPr id="73731" name="Content Placeholder 2"/>
          <p:cNvSpPr>
            <a:spLocks noGrp="1"/>
          </p:cNvSpPr>
          <p:nvPr>
            <p:ph idx="1"/>
          </p:nvPr>
        </p:nvSpPr>
        <p:spPr>
          <a:xfrm>
            <a:off x="652463" y="962024"/>
            <a:ext cx="7929562" cy="4981575"/>
          </a:xfrm>
        </p:spPr>
        <p:txBody>
          <a:bodyPr/>
          <a:lstStyle/>
          <a:p>
            <a:pPr marL="0" indent="0">
              <a:buFont typeface="Wingdings" pitchFamily="2" charset="2"/>
              <a:buNone/>
            </a:pPr>
            <a:r>
              <a:rPr lang="en-US" sz="1400" dirty="0" smtClean="0"/>
              <a:t>.</a:t>
            </a:r>
          </a:p>
        </p:txBody>
      </p:sp>
      <p:pic>
        <p:nvPicPr>
          <p:cNvPr id="458754" name="Picture 2" descr="\\video-con-lab1\share\backup\Stage2\Svc+NACK+FEC\TempSvc\FrameRateTempSvc.bmp"/>
          <p:cNvPicPr>
            <a:picLocks noChangeAspect="1" noChangeArrowheads="1"/>
          </p:cNvPicPr>
          <p:nvPr/>
        </p:nvPicPr>
        <p:blipFill>
          <a:blip r:embed="rId2" cstate="print"/>
          <a:srcRect l="7623"/>
          <a:stretch>
            <a:fillRect/>
          </a:stretch>
        </p:blipFill>
        <p:spPr bwMode="auto">
          <a:xfrm>
            <a:off x="228600" y="762000"/>
            <a:ext cx="6648278" cy="5398770"/>
          </a:xfrm>
          <a:prstGeom prst="rect">
            <a:avLst/>
          </a:prstGeom>
          <a:noFill/>
        </p:spPr>
      </p:pic>
      <p:sp>
        <p:nvSpPr>
          <p:cNvPr id="7" name="TextBox 6"/>
          <p:cNvSpPr txBox="1"/>
          <p:nvPr/>
        </p:nvSpPr>
        <p:spPr>
          <a:xfrm>
            <a:off x="6705600" y="2743200"/>
            <a:ext cx="2438400" cy="2590800"/>
          </a:xfrm>
          <a:prstGeom prst="rect">
            <a:avLst/>
          </a:prstGeom>
          <a:noFill/>
        </p:spPr>
        <p:txBody>
          <a:bodyPr wrap="square" rtlCol="0">
            <a:noAutofit/>
          </a:bodyPr>
          <a:lstStyle/>
          <a:p>
            <a:pPr>
              <a:lnSpc>
                <a:spcPct val="150000"/>
              </a:lnSpc>
              <a:tabLst>
                <a:tab pos="457200" algn="l"/>
              </a:tabLst>
            </a:pPr>
            <a:r>
              <a:rPr lang="en-US" sz="1400" dirty="0" smtClean="0">
                <a:solidFill>
                  <a:srgbClr val="0070C0"/>
                </a:solidFill>
              </a:rPr>
              <a:t>Random packet loss</a:t>
            </a:r>
            <a:r>
              <a:rPr lang="en-US" sz="1400" dirty="0" smtClean="0">
                <a:solidFill>
                  <a:srgbClr val="0070C0"/>
                </a:solidFill>
              </a:rPr>
              <a:t>:</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0-10%</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a:t>
            </a:r>
            <a:r>
              <a:rPr lang="en-US" sz="1400" dirty="0" smtClean="0">
                <a:solidFill>
                  <a:srgbClr val="0070C0"/>
                </a:solidFill>
              </a:rPr>
              <a:t>protection:</a:t>
            </a:r>
          </a:p>
          <a:p>
            <a:pPr>
              <a:lnSpc>
                <a:spcPct val="150000"/>
              </a:lnSpc>
              <a:tabLst>
                <a:tab pos="457200" algn="l"/>
              </a:tabLst>
            </a:pPr>
            <a:r>
              <a:rPr lang="en-US" sz="1400" dirty="0" smtClean="0">
                <a:solidFill>
                  <a:srgbClr val="002060"/>
                </a:solidFill>
              </a:rPr>
              <a:t>	unequal </a:t>
            </a:r>
            <a:r>
              <a:rPr lang="en-US" sz="1400" dirty="0" smtClean="0">
                <a:solidFill>
                  <a:srgbClr val="002060"/>
                </a:solidFill>
              </a:rPr>
              <a:t>FEC </a:t>
            </a:r>
            <a:r>
              <a:rPr lang="en-US" sz="1400" dirty="0" smtClean="0">
                <a:solidFill>
                  <a:srgbClr val="002060"/>
                </a:solidFill>
              </a:rPr>
              <a:t>+NACK</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8" name="TextBox 7"/>
          <p:cNvSpPr txBox="1"/>
          <p:nvPr/>
        </p:nvSpPr>
        <p:spPr>
          <a:xfrm>
            <a:off x="6705600" y="1524000"/>
            <a:ext cx="22860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71513" y="123825"/>
            <a:ext cx="7923212" cy="849313"/>
          </a:xfrm>
        </p:spPr>
        <p:txBody>
          <a:bodyPr/>
          <a:lstStyle/>
          <a:p>
            <a:r>
              <a:rPr lang="en-US" sz="1800" b="1" dirty="0" smtClean="0">
                <a:ea typeface="SimHei" pitchFamily="49" charset="-122"/>
              </a:rPr>
              <a:t>Robustness to packet loss (Random packet loss, FEC + NACK)</a:t>
            </a:r>
          </a:p>
        </p:txBody>
      </p:sp>
      <p:pic>
        <p:nvPicPr>
          <p:cNvPr id="456707" name="Picture 3" descr="\\video-con-lab1\share\backup\Stage2\Svc+NACK+FEC\TempSvc\FreezingTimeTempSvc.bmp"/>
          <p:cNvPicPr>
            <a:picLocks noChangeAspect="1" noChangeArrowheads="1"/>
          </p:cNvPicPr>
          <p:nvPr/>
        </p:nvPicPr>
        <p:blipFill>
          <a:blip r:embed="rId2" cstate="print"/>
          <a:srcRect l="5082"/>
          <a:stretch>
            <a:fillRect/>
          </a:stretch>
        </p:blipFill>
        <p:spPr bwMode="auto">
          <a:xfrm>
            <a:off x="228600" y="762000"/>
            <a:ext cx="6831230" cy="5398770"/>
          </a:xfrm>
          <a:prstGeom prst="rect">
            <a:avLst/>
          </a:prstGeom>
          <a:noFill/>
        </p:spPr>
      </p:pic>
      <p:sp>
        <p:nvSpPr>
          <p:cNvPr id="5" name="TextBox 4"/>
          <p:cNvSpPr txBox="1"/>
          <p:nvPr/>
        </p:nvSpPr>
        <p:spPr>
          <a:xfrm>
            <a:off x="6705600" y="2743200"/>
            <a:ext cx="2438400" cy="2590800"/>
          </a:xfrm>
          <a:prstGeom prst="rect">
            <a:avLst/>
          </a:prstGeom>
          <a:noFill/>
        </p:spPr>
        <p:txBody>
          <a:bodyPr wrap="square" rtlCol="0">
            <a:noAutofit/>
          </a:bodyPr>
          <a:lstStyle/>
          <a:p>
            <a:pPr>
              <a:lnSpc>
                <a:spcPct val="150000"/>
              </a:lnSpc>
              <a:tabLst>
                <a:tab pos="457200" algn="l"/>
              </a:tabLst>
            </a:pPr>
            <a:r>
              <a:rPr lang="en-US" sz="1400" dirty="0" smtClean="0">
                <a:solidFill>
                  <a:srgbClr val="0070C0"/>
                </a:solidFill>
              </a:rPr>
              <a:t>Random packet loss</a:t>
            </a:r>
            <a:r>
              <a:rPr lang="en-US" sz="1400" dirty="0" smtClean="0">
                <a:solidFill>
                  <a:srgbClr val="0070C0"/>
                </a:solidFill>
              </a:rPr>
              <a:t>:</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0-10%</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a:t>
            </a:r>
            <a:r>
              <a:rPr lang="en-US" sz="1400" dirty="0" smtClean="0">
                <a:solidFill>
                  <a:srgbClr val="0070C0"/>
                </a:solidFill>
              </a:rPr>
              <a:t>protection:</a:t>
            </a:r>
          </a:p>
          <a:p>
            <a:pPr>
              <a:lnSpc>
                <a:spcPct val="150000"/>
              </a:lnSpc>
              <a:tabLst>
                <a:tab pos="457200" algn="l"/>
              </a:tabLst>
            </a:pPr>
            <a:r>
              <a:rPr lang="en-US" sz="1400" dirty="0" smtClean="0">
                <a:solidFill>
                  <a:srgbClr val="002060"/>
                </a:solidFill>
              </a:rPr>
              <a:t>	unequal </a:t>
            </a:r>
            <a:r>
              <a:rPr lang="en-US" sz="1400" dirty="0" smtClean="0">
                <a:solidFill>
                  <a:srgbClr val="002060"/>
                </a:solidFill>
              </a:rPr>
              <a:t>FEC </a:t>
            </a:r>
            <a:r>
              <a:rPr lang="en-US" sz="1400" dirty="0" smtClean="0">
                <a:solidFill>
                  <a:srgbClr val="002060"/>
                </a:solidFill>
              </a:rPr>
              <a:t>+NACK</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6" name="TextBox 5"/>
          <p:cNvSpPr txBox="1"/>
          <p:nvPr/>
        </p:nvSpPr>
        <p:spPr>
          <a:xfrm>
            <a:off x="6705600" y="1524000"/>
            <a:ext cx="22860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
        <p:nvSpPr>
          <p:cNvPr id="7" name="Content Placeholder 6"/>
          <p:cNvSpPr>
            <a:spLocks noGrp="1"/>
          </p:cNvSpPr>
          <p:nvPr>
            <p:ph idx="1"/>
          </p:nvPr>
        </p:nvSpPr>
        <p:spPr>
          <a:xfrm flipV="1">
            <a:off x="652462" y="5772150"/>
            <a:ext cx="8167687" cy="323850"/>
          </a:xfrm>
        </p:spPr>
        <p:txBody>
          <a:bodyPr/>
          <a:lstStyle/>
          <a:p>
            <a:pPr>
              <a:buNone/>
            </a:pPr>
            <a:r>
              <a:rPr lang="en-US" dirty="0" smtClean="0"/>
              <a:t> </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Content Placeholder 2"/>
          <p:cNvSpPr>
            <a:spLocks noGrp="1"/>
          </p:cNvSpPr>
          <p:nvPr>
            <p:ph idx="1"/>
          </p:nvPr>
        </p:nvSpPr>
        <p:spPr>
          <a:xfrm>
            <a:off x="252805" y="4628133"/>
            <a:ext cx="2591517" cy="1331434"/>
          </a:xfrm>
        </p:spPr>
        <p:txBody>
          <a:bodyPr/>
          <a:lstStyle/>
          <a:p>
            <a:pPr>
              <a:buFont typeface="Wingdings" pitchFamily="2" charset="2"/>
              <a:buNone/>
            </a:pPr>
            <a:r>
              <a:rPr lang="en-US" sz="1000" dirty="0" smtClean="0"/>
              <a:t>Test conditions:</a:t>
            </a:r>
          </a:p>
          <a:p>
            <a:pPr>
              <a:buFont typeface="Wingdings" pitchFamily="2" charset="2"/>
              <a:buChar char="§"/>
            </a:pPr>
            <a:r>
              <a:rPr lang="en-US" sz="1000" dirty="0" smtClean="0"/>
              <a:t>Packet loss 4%</a:t>
            </a:r>
          </a:p>
          <a:p>
            <a:pPr>
              <a:buFont typeface="Wingdings" pitchFamily="2" charset="2"/>
              <a:buChar char="§"/>
            </a:pPr>
            <a:r>
              <a:rPr lang="en-US" sz="1000" dirty="0" smtClean="0"/>
              <a:t>Resolution  is 640x480, 30fps</a:t>
            </a:r>
          </a:p>
          <a:p>
            <a:pPr>
              <a:buFontTx/>
              <a:buChar char="-"/>
            </a:pPr>
            <a:endParaRPr lang="en-US" sz="1200" b="0" dirty="0" smtClean="0"/>
          </a:p>
        </p:txBody>
      </p:sp>
      <p:pic>
        <p:nvPicPr>
          <p:cNvPr id="6" name="News27_211_7_Nack_0_04_2mb_max.avi">
            <a:hlinkClick r:id="" action="ppaction://media"/>
          </p:cNvPr>
          <p:cNvPicPr>
            <a:picLocks noRot="1" noChangeAspect="1"/>
          </p:cNvPicPr>
          <p:nvPr>
            <a:videoFile r:link="rId1"/>
          </p:nvPr>
        </p:nvPicPr>
        <p:blipFill>
          <a:blip r:embed="rId3" cstate="print"/>
          <a:stretch>
            <a:fillRect/>
          </a:stretch>
        </p:blipFill>
        <p:spPr>
          <a:xfrm>
            <a:off x="-1166359" y="1713501"/>
            <a:ext cx="10969535" cy="2743200"/>
          </a:xfrm>
          <a:prstGeom prst="rect">
            <a:avLst/>
          </a:prstGeom>
        </p:spPr>
      </p:pic>
      <p:sp>
        <p:nvSpPr>
          <p:cNvPr id="8" name="Content Placeholder 2"/>
          <p:cNvSpPr txBox="1">
            <a:spLocks/>
          </p:cNvSpPr>
          <p:nvPr/>
        </p:nvSpPr>
        <p:spPr bwMode="auto">
          <a:xfrm>
            <a:off x="-1906792" y="151422"/>
            <a:ext cx="3302509" cy="123442"/>
          </a:xfrm>
          <a:prstGeom prst="rect">
            <a:avLst/>
          </a:prstGeom>
          <a:noFill/>
          <a:ln w="9525">
            <a:noFill/>
            <a:miter lim="800000"/>
            <a:headEnd/>
            <a:tailEnd/>
          </a:ln>
        </p:spPr>
        <p:txBody>
          <a:bodyPr vert="horz" wrap="square" lIns="78148" tIns="39081" rIns="78148" bIns="39081" numCol="1" anchor="t" anchorCtr="0" compatLnSpc="1">
            <a:prstTxWarp prst="textNoShape">
              <a:avLst/>
            </a:prstTxWarp>
          </a:bodyPr>
          <a:lstStyle/>
          <a:p>
            <a:pPr marL="329200" indent="-329200" defTabSz="873331" eaLnBrk="0" hangingPunct="0">
              <a:lnSpc>
                <a:spcPct val="150000"/>
              </a:lnSpc>
              <a:spcBef>
                <a:spcPct val="20000"/>
              </a:spcBef>
              <a:buFontTx/>
              <a:buChar char="-"/>
              <a:defRPr/>
            </a:pPr>
            <a:endParaRPr lang="en-US" sz="1200" kern="0" dirty="0" smtClean="0">
              <a:latin typeface="+mn-lt"/>
            </a:endParaRPr>
          </a:p>
        </p:txBody>
      </p:sp>
      <p:sp>
        <p:nvSpPr>
          <p:cNvPr id="9" name="TextBox 8"/>
          <p:cNvSpPr txBox="1"/>
          <p:nvPr/>
        </p:nvSpPr>
        <p:spPr>
          <a:xfrm>
            <a:off x="129398" y="1305096"/>
            <a:ext cx="2613801" cy="386896"/>
          </a:xfrm>
          <a:prstGeom prst="rect">
            <a:avLst/>
          </a:prstGeom>
          <a:noFill/>
        </p:spPr>
        <p:txBody>
          <a:bodyPr wrap="square" lIns="78355" tIns="39177" rIns="78355" bIns="39177" rtlCol="0">
            <a:spAutoFit/>
          </a:bodyPr>
          <a:lstStyle/>
          <a:p>
            <a:pPr algn="ctr"/>
            <a:r>
              <a:rPr lang="en-US" sz="1000" b="1" dirty="0" smtClean="0">
                <a:solidFill>
                  <a:schemeClr val="tx2">
                    <a:lumMod val="60000"/>
                    <a:lumOff val="40000"/>
                  </a:schemeClr>
                </a:solidFill>
              </a:rPr>
              <a:t>Proposed technology </a:t>
            </a:r>
          </a:p>
          <a:p>
            <a:pPr algn="ctr"/>
            <a:r>
              <a:rPr lang="en-US" sz="1000" b="1" dirty="0" smtClean="0">
                <a:solidFill>
                  <a:schemeClr val="tx2">
                    <a:lumMod val="60000"/>
                    <a:lumOff val="40000"/>
                  </a:schemeClr>
                </a:solidFill>
              </a:rPr>
              <a:t>(MDC </a:t>
            </a:r>
            <a:r>
              <a:rPr lang="en-US" sz="1000" b="1" dirty="0" smtClean="0">
                <a:solidFill>
                  <a:schemeClr val="tx2">
                    <a:lumMod val="60000"/>
                    <a:lumOff val="40000"/>
                  </a:schemeClr>
                </a:solidFill>
              </a:rPr>
              <a:t>+ redundant B </a:t>
            </a:r>
            <a:r>
              <a:rPr lang="en-US" sz="1000" b="1" dirty="0" smtClean="0">
                <a:solidFill>
                  <a:schemeClr val="tx2">
                    <a:lumMod val="60000"/>
                    <a:lumOff val="40000"/>
                  </a:schemeClr>
                </a:solidFill>
              </a:rPr>
              <a:t>pictures + NACK) </a:t>
            </a:r>
            <a:endParaRPr lang="en-US" sz="1000" b="1" dirty="0">
              <a:solidFill>
                <a:schemeClr val="tx2">
                  <a:lumMod val="60000"/>
                  <a:lumOff val="40000"/>
                </a:schemeClr>
              </a:solidFill>
            </a:endParaRPr>
          </a:p>
        </p:txBody>
      </p:sp>
      <p:sp>
        <p:nvSpPr>
          <p:cNvPr id="10" name="TextBox 9"/>
          <p:cNvSpPr txBox="1"/>
          <p:nvPr/>
        </p:nvSpPr>
        <p:spPr>
          <a:xfrm>
            <a:off x="3152836" y="1305096"/>
            <a:ext cx="2409764" cy="386896"/>
          </a:xfrm>
          <a:prstGeom prst="rect">
            <a:avLst/>
          </a:prstGeom>
          <a:noFill/>
        </p:spPr>
        <p:txBody>
          <a:bodyPr wrap="square" lIns="78355" tIns="39177" rIns="78355" bIns="39177" rtlCol="0">
            <a:spAutoFit/>
          </a:bodyPr>
          <a:lstStyle/>
          <a:p>
            <a:pPr algn="ctr"/>
            <a:r>
              <a:rPr lang="en-US" sz="1000" b="1" dirty="0" smtClean="0">
                <a:solidFill>
                  <a:schemeClr val="accent2">
                    <a:lumMod val="75000"/>
                  </a:schemeClr>
                </a:solidFill>
              </a:rPr>
              <a:t>Industry competitors approach (Golden frame </a:t>
            </a:r>
            <a:r>
              <a:rPr lang="en-US" sz="1000" b="1" dirty="0" smtClean="0">
                <a:solidFill>
                  <a:schemeClr val="accent2">
                    <a:lumMod val="75000"/>
                  </a:schemeClr>
                </a:solidFill>
              </a:rPr>
              <a:t>technologies + NACK)</a:t>
            </a:r>
            <a:endParaRPr lang="en-US" sz="1000" b="1" dirty="0">
              <a:solidFill>
                <a:schemeClr val="accent2">
                  <a:lumMod val="75000"/>
                </a:schemeClr>
              </a:solidFill>
            </a:endParaRPr>
          </a:p>
        </p:txBody>
      </p:sp>
      <p:sp>
        <p:nvSpPr>
          <p:cNvPr id="11" name="TextBox 10"/>
          <p:cNvSpPr txBox="1"/>
          <p:nvPr/>
        </p:nvSpPr>
        <p:spPr>
          <a:xfrm>
            <a:off x="6705600" y="1295400"/>
            <a:ext cx="1458276" cy="386896"/>
          </a:xfrm>
          <a:prstGeom prst="rect">
            <a:avLst/>
          </a:prstGeom>
          <a:noFill/>
        </p:spPr>
        <p:txBody>
          <a:bodyPr wrap="none" lIns="78355" tIns="39177" rIns="78355" bIns="39177" rtlCol="0">
            <a:spAutoFit/>
          </a:bodyPr>
          <a:lstStyle/>
          <a:p>
            <a:pPr algn="ctr"/>
            <a:r>
              <a:rPr lang="en-US" sz="1000" b="1" dirty="0" smtClean="0">
                <a:solidFill>
                  <a:srgbClr val="0070C0"/>
                </a:solidFill>
              </a:rPr>
              <a:t>Traditional approach </a:t>
            </a:r>
            <a:endParaRPr lang="en-US" sz="1000" b="1" dirty="0" smtClean="0">
              <a:solidFill>
                <a:srgbClr val="0070C0"/>
              </a:solidFill>
            </a:endParaRPr>
          </a:p>
          <a:p>
            <a:pPr algn="ctr"/>
            <a:r>
              <a:rPr lang="en-US" sz="1000" b="1" dirty="0" smtClean="0">
                <a:solidFill>
                  <a:srgbClr val="0070C0"/>
                </a:solidFill>
              </a:rPr>
              <a:t>(</a:t>
            </a:r>
            <a:r>
              <a:rPr lang="en-US" sz="1000" b="1" dirty="0" smtClean="0">
                <a:solidFill>
                  <a:srgbClr val="0070C0"/>
                </a:solidFill>
              </a:rPr>
              <a:t>NACK only)</a:t>
            </a:r>
            <a:endParaRPr lang="en-US" sz="1000" b="1" dirty="0">
              <a:solidFill>
                <a:srgbClr val="0070C0"/>
              </a:solidFill>
            </a:endParaRPr>
          </a:p>
        </p:txBody>
      </p:sp>
      <p:sp>
        <p:nvSpPr>
          <p:cNvPr id="12" name="Rectangle 11"/>
          <p:cNvSpPr/>
          <p:nvPr/>
        </p:nvSpPr>
        <p:spPr>
          <a:xfrm>
            <a:off x="3091133" y="4628133"/>
            <a:ext cx="2468111" cy="1525669"/>
          </a:xfrm>
          <a:prstGeom prst="rect">
            <a:avLst/>
          </a:prstGeom>
        </p:spPr>
        <p:txBody>
          <a:bodyPr wrap="square" lIns="78355" tIns="39177" rIns="78355" bIns="39177">
            <a:spAutoFit/>
          </a:bodyPr>
          <a:lstStyle/>
          <a:p>
            <a:pPr marL="329200" indent="-329200" defTabSz="873331">
              <a:lnSpc>
                <a:spcPct val="150000"/>
              </a:lnSpc>
              <a:spcBef>
                <a:spcPct val="20000"/>
              </a:spcBef>
              <a:buFont typeface="Wingdings" pitchFamily="2" charset="2"/>
              <a:buChar char="§"/>
            </a:pPr>
            <a:r>
              <a:rPr lang="en-US" sz="1000" b="1" dirty="0" smtClean="0">
                <a:latin typeface="+mn-lt"/>
              </a:rPr>
              <a:t>Applicable for H264 (AVC), H264(SVC), H.265(HEVC), H.265(SHVC)</a:t>
            </a:r>
          </a:p>
          <a:p>
            <a:pPr marL="329200" indent="-329200" defTabSz="873331">
              <a:lnSpc>
                <a:spcPct val="150000"/>
              </a:lnSpc>
              <a:spcBef>
                <a:spcPct val="20000"/>
              </a:spcBef>
              <a:buFont typeface="Wingdings" pitchFamily="2" charset="2"/>
              <a:buChar char="§"/>
            </a:pPr>
            <a:r>
              <a:rPr lang="en-US" sz="1000" b="1" dirty="0" smtClean="0">
                <a:latin typeface="+mn-lt"/>
              </a:rPr>
              <a:t>No Algorithmic delay</a:t>
            </a:r>
          </a:p>
          <a:p>
            <a:pPr marL="329200" indent="-329200" defTabSz="873331">
              <a:lnSpc>
                <a:spcPct val="150000"/>
              </a:lnSpc>
              <a:spcBef>
                <a:spcPct val="20000"/>
              </a:spcBef>
              <a:buFont typeface="Wingdings" pitchFamily="2" charset="2"/>
              <a:buChar char="§"/>
            </a:pPr>
            <a:r>
              <a:rPr lang="en-US" sz="1000" b="1" dirty="0" smtClean="0">
                <a:latin typeface="+mn-lt"/>
              </a:rPr>
              <a:t>Can be implemented over standard HW encoder/decoder</a:t>
            </a:r>
          </a:p>
        </p:txBody>
      </p:sp>
      <p:sp>
        <p:nvSpPr>
          <p:cNvPr id="14" name="Title 13"/>
          <p:cNvSpPr>
            <a:spLocks noGrp="1"/>
          </p:cNvSpPr>
          <p:nvPr>
            <p:ph type="title"/>
          </p:nvPr>
        </p:nvSpPr>
        <p:spPr/>
        <p:txBody>
          <a:bodyPr/>
          <a:lstStyle/>
          <a:p>
            <a:pPr lvl="0"/>
            <a:r>
              <a:rPr lang="en-US" dirty="0" smtClean="0"/>
              <a:t>Simulation </a:t>
            </a:r>
            <a:r>
              <a:rPr lang="en-US" dirty="0" smtClean="0"/>
              <a:t>r</a:t>
            </a:r>
            <a:r>
              <a:rPr lang="en-US" dirty="0" smtClean="0"/>
              <a:t>esults</a:t>
            </a:r>
            <a:endParaRPr lang="en-US" dirty="0"/>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652462" y="1646238"/>
            <a:ext cx="8167687" cy="4297362"/>
          </a:xfrm>
        </p:spPr>
        <p:txBody>
          <a:bodyPr/>
          <a:lstStyle/>
          <a:p>
            <a:r>
              <a:rPr lang="en-US" sz="1600" dirty="0" smtClean="0"/>
              <a:t>Redundant frames are very useful in different error protection scenarios such as the interactive scenario using the feedback channel to signal lost data and non-interactive scenarios based on forward error correction approach.</a:t>
            </a:r>
          </a:p>
          <a:p>
            <a:r>
              <a:rPr lang="en-US" sz="1600" dirty="0" smtClean="0"/>
              <a:t>The proposed technique allows to separate the protected primary coded picture and the associated redundant </a:t>
            </a:r>
            <a:r>
              <a:rPr lang="en-US" sz="1600" dirty="0" smtClean="0"/>
              <a:t>picture for </a:t>
            </a:r>
            <a:r>
              <a:rPr lang="en-US" sz="1600" dirty="0" smtClean="0"/>
              <a:t>better error resilience in case of bursts.</a:t>
            </a:r>
          </a:p>
          <a:p>
            <a:r>
              <a:rPr lang="en-US" sz="1600" dirty="0" smtClean="0"/>
              <a:t>The proposed solution </a:t>
            </a:r>
            <a:r>
              <a:rPr lang="en-US" sz="1600" dirty="0" smtClean="0"/>
              <a:t>allows </a:t>
            </a:r>
            <a:r>
              <a:rPr lang="en-US" sz="1600" dirty="0" smtClean="0"/>
              <a:t>to protect the large sized IRAP frames which are more sensitive to transmission errors. </a:t>
            </a:r>
          </a:p>
          <a:p>
            <a:r>
              <a:rPr lang="en-US" sz="1600" dirty="0" smtClean="0"/>
              <a:t>The new redundant </a:t>
            </a:r>
            <a:r>
              <a:rPr lang="en-US" sz="1600" dirty="0" smtClean="0"/>
              <a:t>pictures are </a:t>
            </a:r>
            <a:r>
              <a:rPr lang="en-US" sz="1600" dirty="0" smtClean="0"/>
              <a:t>constructed in a manner which allows to add such functionality to HEVC version 1 because the redundant </a:t>
            </a:r>
            <a:r>
              <a:rPr lang="en-US" sz="1600" dirty="0" smtClean="0"/>
              <a:t>pictures are regular pictures and not marked for output and will </a:t>
            </a:r>
            <a:r>
              <a:rPr lang="en-US" sz="1600" dirty="0" smtClean="0"/>
              <a:t>be discarded by already implemented decoders and can be used in future versions with </a:t>
            </a:r>
            <a:r>
              <a:rPr lang="en-US" sz="1600" dirty="0" smtClean="0"/>
              <a:t>small modifications.</a:t>
            </a:r>
          </a:p>
          <a:p>
            <a:endParaRPr lang="en-CA" sz="1600" dirty="0" smtClean="0"/>
          </a:p>
          <a:p>
            <a:r>
              <a:rPr lang="en-CA" sz="1600" dirty="0" smtClean="0"/>
              <a:t>We </a:t>
            </a:r>
            <a:r>
              <a:rPr lang="en-CA" sz="1600" dirty="0" smtClean="0"/>
              <a:t>suggest the committee adopts the redundant </a:t>
            </a:r>
            <a:r>
              <a:rPr lang="en-CA" sz="1600" dirty="0" smtClean="0"/>
              <a:t>picture SEI </a:t>
            </a:r>
            <a:r>
              <a:rPr lang="en-CA" sz="1600" dirty="0" smtClean="0"/>
              <a:t>message to the standard.</a:t>
            </a:r>
            <a:endParaRPr lang="en-US" sz="1600" dirty="0" smtClean="0"/>
          </a:p>
          <a:p>
            <a:endParaRPr lang="en-US" sz="1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5363"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MS PGothic" pitchFamily="34" charset="-128"/>
              </a:rPr>
              <a:t>Thank You</a:t>
            </a:r>
            <a:endParaRPr lang="en-US" altLang="zh-CN" sz="4000">
              <a:latin typeface="FrutigerNext LT Medium" pitchFamily="34" charset="0"/>
              <a:ea typeface="MS PGothic" pitchFamily="34" charset="-128"/>
            </a:endParaRPr>
          </a:p>
        </p:txBody>
      </p:sp>
      <p:sp>
        <p:nvSpPr>
          <p:cNvPr id="15364"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pitchFamily="34" charset="0"/>
                <a:ea typeface="MS PGothic" pitchFamily="34" charset="-128"/>
              </a:rPr>
              <a:t>www.huawei.com</a:t>
            </a:r>
            <a:endParaRPr lang="en-US" altLang="zh-CN" sz="4000">
              <a:latin typeface="FrutigerNext LT Regular" pitchFamily="34" charset="0"/>
              <a:ea typeface="MS PGothic"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lgn="just" hangingPunct="0">
              <a:lnSpc>
                <a:spcPct val="150000"/>
              </a:lnSpc>
            </a:pPr>
            <a:r>
              <a:rPr lang="en-CA" sz="1900" dirty="0" smtClean="0"/>
              <a:t>The current specification of SHVC/MV-HEVC and HEVC does not allow having redundant </a:t>
            </a:r>
            <a:r>
              <a:rPr lang="en-CA" sz="1900" dirty="0" smtClean="0"/>
              <a:t>pictures in </a:t>
            </a:r>
            <a:r>
              <a:rPr lang="en-CA" sz="1900" dirty="0" err="1" smtClean="0"/>
              <a:t>bitstream</a:t>
            </a:r>
            <a:r>
              <a:rPr lang="en-CA" sz="1900" dirty="0" smtClean="0"/>
              <a:t>. This proposal describes </a:t>
            </a:r>
            <a:r>
              <a:rPr lang="en-CA" sz="1900" dirty="0" smtClean="0"/>
              <a:t>redundant pictures for </a:t>
            </a:r>
            <a:r>
              <a:rPr lang="en-CA" sz="1900" dirty="0" smtClean="0"/>
              <a:t>SHVC/MV-HEVC/HEVC and several applications and examples of how they can be used. Usage of redundant </a:t>
            </a:r>
            <a:r>
              <a:rPr lang="en-CA" sz="1900" dirty="0" smtClean="0"/>
              <a:t>pictures </a:t>
            </a:r>
            <a:r>
              <a:rPr lang="en-CA" sz="1900" dirty="0" smtClean="0"/>
              <a:t>makes no sense for non-reference pictures.</a:t>
            </a:r>
            <a:endParaRPr lang="en-US" sz="1900" dirty="0" smtClean="0"/>
          </a:p>
          <a:p>
            <a:pPr algn="just" hangingPunct="0">
              <a:lnSpc>
                <a:spcPct val="150000"/>
              </a:lnSpc>
            </a:pPr>
            <a:r>
              <a:rPr lang="en-CA" sz="1900" dirty="0" smtClean="0"/>
              <a:t>Proposed solutions allow to separate the primary coded picture and the redundant coded pictures, which can increase the error resilience of </a:t>
            </a:r>
            <a:r>
              <a:rPr lang="en-CA" sz="1900" dirty="0" err="1" smtClean="0"/>
              <a:t>bitstream</a:t>
            </a:r>
            <a:r>
              <a:rPr lang="en-CA" sz="1900" dirty="0" smtClean="0"/>
              <a:t> in case of </a:t>
            </a:r>
            <a:r>
              <a:rPr lang="en-CA" sz="1900" dirty="0" smtClean="0"/>
              <a:t>burst </a:t>
            </a:r>
            <a:r>
              <a:rPr lang="en-CA" sz="1900" dirty="0" smtClean="0"/>
              <a:t>(</a:t>
            </a:r>
            <a:r>
              <a:rPr lang="en-CA" sz="1900" dirty="0" smtClean="0"/>
              <a:t>grouped) </a:t>
            </a:r>
            <a:r>
              <a:rPr lang="en-CA" sz="1900" dirty="0" smtClean="0"/>
              <a:t>packet </a:t>
            </a:r>
            <a:r>
              <a:rPr lang="en-CA" sz="1900" dirty="0" smtClean="0"/>
              <a:t>loss.</a:t>
            </a:r>
            <a:endParaRPr lang="en-US" sz="1900" dirty="0" smtClean="0"/>
          </a:p>
          <a:p>
            <a:pPr>
              <a:lnSpc>
                <a:spcPct val="150000"/>
              </a:lnSpc>
            </a:pPr>
            <a:endParaRPr lang="en-US" sz="19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idx="1"/>
          </p:nvPr>
        </p:nvSpPr>
        <p:spPr>
          <a:xfrm>
            <a:off x="652462" y="1646238"/>
            <a:ext cx="8167687" cy="4297362"/>
          </a:xfrm>
        </p:spPr>
        <p:txBody>
          <a:bodyPr/>
          <a:lstStyle/>
          <a:p>
            <a:pPr algn="just" fontAlgn="auto"/>
            <a:r>
              <a:rPr lang="en-US" dirty="0" smtClean="0"/>
              <a:t>primary coded picture: </a:t>
            </a:r>
            <a:r>
              <a:rPr lang="en-US" b="0" dirty="0" smtClean="0"/>
              <a:t>The coded representation of a </a:t>
            </a:r>
            <a:r>
              <a:rPr lang="en-US" b="0" i="1" dirty="0" smtClean="0"/>
              <a:t>picture</a:t>
            </a:r>
            <a:r>
              <a:rPr lang="en-US" b="0" dirty="0" smtClean="0"/>
              <a:t> to be used by the </a:t>
            </a:r>
            <a:r>
              <a:rPr lang="en-US" b="0" i="1" dirty="0" smtClean="0"/>
              <a:t>decoding process</a:t>
            </a:r>
            <a:r>
              <a:rPr lang="en-US" b="0" dirty="0" smtClean="0"/>
              <a:t> for a </a:t>
            </a:r>
            <a:r>
              <a:rPr lang="en-US" b="0" dirty="0" err="1" smtClean="0"/>
              <a:t>bitstream</a:t>
            </a:r>
            <a:r>
              <a:rPr lang="en-US" b="0" dirty="0" smtClean="0"/>
              <a:t> conforming to this Recommendation | International Standard. The </a:t>
            </a:r>
            <a:r>
              <a:rPr lang="en-US" b="0" i="1" dirty="0" smtClean="0"/>
              <a:t>primary coded picture</a:t>
            </a:r>
            <a:r>
              <a:rPr lang="en-US" b="0" dirty="0" smtClean="0"/>
              <a:t> contains all </a:t>
            </a:r>
            <a:r>
              <a:rPr lang="en-US" b="0" i="1" dirty="0" smtClean="0"/>
              <a:t>coding tree units </a:t>
            </a:r>
            <a:r>
              <a:rPr lang="en-US" b="0" dirty="0" smtClean="0"/>
              <a:t>of the </a:t>
            </a:r>
            <a:r>
              <a:rPr lang="en-US" b="0" i="1" dirty="0" smtClean="0"/>
              <a:t>picture</a:t>
            </a:r>
            <a:r>
              <a:rPr lang="en-US" b="0" dirty="0" smtClean="0"/>
              <a:t>. The only </a:t>
            </a:r>
            <a:r>
              <a:rPr lang="en-US" b="0" i="1" dirty="0" smtClean="0"/>
              <a:t>pictures</a:t>
            </a:r>
            <a:r>
              <a:rPr lang="en-US" b="0" dirty="0" smtClean="0"/>
              <a:t> that have a normative effect on the </a:t>
            </a:r>
            <a:r>
              <a:rPr lang="en-US" b="0" i="1" dirty="0" smtClean="0"/>
              <a:t>decoding process</a:t>
            </a:r>
            <a:r>
              <a:rPr lang="en-US" b="0" dirty="0" smtClean="0"/>
              <a:t> are </a:t>
            </a:r>
            <a:r>
              <a:rPr lang="en-US" b="0" i="1" dirty="0" smtClean="0"/>
              <a:t>primary coded pictures</a:t>
            </a:r>
            <a:r>
              <a:rPr lang="en-US" b="0" dirty="0" smtClean="0"/>
              <a:t>. See also</a:t>
            </a:r>
            <a:r>
              <a:rPr lang="en-US" b="0" i="1" dirty="0" smtClean="0"/>
              <a:t> redundant coded picture</a:t>
            </a:r>
            <a:r>
              <a:rPr lang="en-US" b="0" dirty="0" smtClean="0"/>
              <a:t>. </a:t>
            </a:r>
          </a:p>
          <a:p>
            <a:pPr algn="just" fontAlgn="auto">
              <a:spcBef>
                <a:spcPts val="1800"/>
              </a:spcBef>
            </a:pPr>
            <a:r>
              <a:rPr lang="en-US" dirty="0" smtClean="0"/>
              <a:t>redundant coded picture</a:t>
            </a:r>
            <a:r>
              <a:rPr lang="en-US" b="0" dirty="0" smtClean="0"/>
              <a:t>: A coded representation of a </a:t>
            </a:r>
            <a:r>
              <a:rPr lang="en-US" b="0" i="1" dirty="0" smtClean="0"/>
              <a:t>picture </a:t>
            </a:r>
            <a:r>
              <a:rPr lang="en-US" b="0" dirty="0" smtClean="0"/>
              <a:t>or a part of a </a:t>
            </a:r>
            <a:r>
              <a:rPr lang="en-US" b="0" i="1" dirty="0" smtClean="0"/>
              <a:t>picture. </a:t>
            </a:r>
            <a:r>
              <a:rPr lang="en-US" b="0" dirty="0" smtClean="0"/>
              <a:t>The content of a redundant coded picture shall not be used by the </a:t>
            </a:r>
            <a:r>
              <a:rPr lang="en-US" b="0" i="1" dirty="0" smtClean="0"/>
              <a:t>decoding process </a:t>
            </a:r>
            <a:r>
              <a:rPr lang="en-US" b="0" dirty="0" smtClean="0"/>
              <a:t>for a </a:t>
            </a:r>
            <a:r>
              <a:rPr lang="en-US" b="0" i="1" dirty="0" err="1" smtClean="0"/>
              <a:t>bitstream</a:t>
            </a:r>
            <a:r>
              <a:rPr lang="en-US" b="0" i="1" dirty="0" smtClean="0"/>
              <a:t> </a:t>
            </a:r>
            <a:r>
              <a:rPr lang="en-US" b="0" dirty="0" smtClean="0"/>
              <a:t>conforming to this Recommendation | International Standard. A </a:t>
            </a:r>
            <a:r>
              <a:rPr lang="en-US" b="0" i="1" dirty="0" smtClean="0"/>
              <a:t>redundant coded picture </a:t>
            </a:r>
            <a:r>
              <a:rPr lang="en-US" b="0" dirty="0" smtClean="0"/>
              <a:t>is not required to contain all </a:t>
            </a:r>
            <a:r>
              <a:rPr lang="en-US" b="0" i="1" dirty="0" smtClean="0"/>
              <a:t>coding tree units</a:t>
            </a:r>
            <a:r>
              <a:rPr lang="en-US" b="0" dirty="0" smtClean="0"/>
              <a:t> in the </a:t>
            </a:r>
            <a:r>
              <a:rPr lang="en-US" b="0" i="1" dirty="0" smtClean="0"/>
              <a:t>primary coded picture</a:t>
            </a:r>
            <a:r>
              <a:rPr lang="en-US" b="0" dirty="0" smtClean="0"/>
              <a:t>. Redundant coded pictures have no normative effect on the </a:t>
            </a:r>
            <a:r>
              <a:rPr lang="en-US" b="0" i="1" dirty="0" smtClean="0"/>
              <a:t>decoding process</a:t>
            </a:r>
            <a:r>
              <a:rPr lang="en-US" b="0" dirty="0" smtClean="0"/>
              <a:t>. See also </a:t>
            </a:r>
            <a:r>
              <a:rPr lang="en-US" b="0" i="1" dirty="0" smtClean="0"/>
              <a:t>primary coded picture</a:t>
            </a:r>
            <a:r>
              <a:rPr lang="en-US" b="0"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picture SEI syntax</a:t>
            </a:r>
            <a:endParaRPr lang="en-US" dirty="0"/>
          </a:p>
        </p:txBody>
      </p:sp>
      <p:graphicFrame>
        <p:nvGraphicFramePr>
          <p:cNvPr id="8197" name="Object 5"/>
          <p:cNvGraphicFramePr>
            <a:graphicFrameLocks noChangeAspect="1"/>
          </p:cNvGraphicFramePr>
          <p:nvPr/>
        </p:nvGraphicFramePr>
        <p:xfrm>
          <a:off x="1600200" y="1371600"/>
          <a:ext cx="5626100" cy="2665411"/>
        </p:xfrm>
        <a:graphic>
          <a:graphicData uri="http://schemas.openxmlformats.org/presentationml/2006/ole">
            <p:oleObj spid="_x0000_s8197" name="Document" r:id="rId3" imgW="5739828" imgH="2985723" progId="Word.Document.12">
              <p:embed/>
            </p:oleObj>
          </a:graphicData>
        </a:graphic>
      </p:graphicFrame>
      <p:graphicFrame>
        <p:nvGraphicFramePr>
          <p:cNvPr id="8198" name="Object 6"/>
          <p:cNvGraphicFramePr>
            <a:graphicFrameLocks noChangeAspect="1"/>
          </p:cNvGraphicFramePr>
          <p:nvPr/>
        </p:nvGraphicFramePr>
        <p:xfrm>
          <a:off x="1676400" y="3962400"/>
          <a:ext cx="5572125" cy="2136775"/>
        </p:xfrm>
        <a:graphic>
          <a:graphicData uri="http://schemas.openxmlformats.org/presentationml/2006/ole">
            <p:oleObj spid="_x0000_s8198" name="Document" r:id="rId4" imgW="5739828" imgH="2546561" progId="Word.Document.12">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picture SEI </a:t>
            </a:r>
            <a:r>
              <a:rPr lang="en-US" dirty="0" smtClean="0"/>
              <a:t>semantics</a:t>
            </a:r>
            <a:endParaRPr lang="en-US" dirty="0"/>
          </a:p>
        </p:txBody>
      </p:sp>
      <p:sp>
        <p:nvSpPr>
          <p:cNvPr id="3" name="Content Placeholder 2"/>
          <p:cNvSpPr>
            <a:spLocks noGrp="1"/>
          </p:cNvSpPr>
          <p:nvPr>
            <p:ph idx="1"/>
          </p:nvPr>
        </p:nvSpPr>
        <p:spPr/>
        <p:txBody>
          <a:bodyPr/>
          <a:lstStyle/>
          <a:p>
            <a:pPr marL="282575" indent="-282575" hangingPunct="0"/>
            <a:r>
              <a:rPr lang="en-US" sz="1800" dirty="0" err="1" smtClean="0"/>
              <a:t>pic_order_cnt_delta</a:t>
            </a:r>
            <a:r>
              <a:rPr lang="en-US" sz="1800" b="0" dirty="0" smtClean="0"/>
              <a:t> specifies the difference in </a:t>
            </a:r>
            <a:r>
              <a:rPr lang="en-US" sz="1800" b="0" dirty="0" err="1" smtClean="0"/>
              <a:t>PicOrderCntVal</a:t>
            </a:r>
            <a:r>
              <a:rPr lang="en-US" sz="1800" b="0" dirty="0" smtClean="0"/>
              <a:t> between primary coded picture and redundant coded picture.</a:t>
            </a:r>
            <a:br>
              <a:rPr lang="en-US" sz="1800" b="0" dirty="0" smtClean="0"/>
            </a:br>
            <a:r>
              <a:rPr lang="en-US" sz="1800" b="0" dirty="0" smtClean="0"/>
              <a:t>The derivation process for </a:t>
            </a:r>
            <a:r>
              <a:rPr lang="en-US" sz="1800" b="0" dirty="0" err="1" smtClean="0"/>
              <a:t>PicOrderCntVal</a:t>
            </a:r>
            <a:r>
              <a:rPr lang="en-US" sz="1800" b="0" dirty="0" smtClean="0"/>
              <a:t> of primary </a:t>
            </a:r>
            <a:r>
              <a:rPr lang="en-US" sz="1800" b="0" dirty="0" smtClean="0"/>
              <a:t>coded picture </a:t>
            </a:r>
            <a:r>
              <a:rPr lang="en-US" sz="1800" b="0" dirty="0" smtClean="0"/>
              <a:t>is the </a:t>
            </a:r>
            <a:r>
              <a:rPr lang="en-US" sz="1800" b="0" dirty="0" smtClean="0"/>
              <a:t>following</a:t>
            </a:r>
            <a:br>
              <a:rPr lang="en-US" sz="1800" b="0" dirty="0" smtClean="0"/>
            </a:br>
            <a:r>
              <a:rPr lang="en-US" sz="1800" b="0" dirty="0" smtClean="0"/>
              <a:t>	</a:t>
            </a:r>
            <a:r>
              <a:rPr lang="en-US" sz="1800" b="0" dirty="0" err="1" smtClean="0"/>
              <a:t>prmPicOrderCntVal</a:t>
            </a:r>
            <a:r>
              <a:rPr lang="en-US" sz="1800" b="0" dirty="0" smtClean="0"/>
              <a:t> = </a:t>
            </a:r>
            <a:r>
              <a:rPr lang="en-US" sz="1800" b="0" dirty="0" err="1" smtClean="0"/>
              <a:t>currPicOrderCntVal</a:t>
            </a:r>
            <a:r>
              <a:rPr lang="en-US" sz="1800" b="0" dirty="0" smtClean="0"/>
              <a:t> – </a:t>
            </a:r>
            <a:r>
              <a:rPr lang="en-US" sz="1800" b="0" dirty="0" err="1" smtClean="0"/>
              <a:t>pic_order_cnt_delta</a:t>
            </a:r>
            <a:r>
              <a:rPr lang="en-US" sz="1800" b="0" dirty="0" smtClean="0"/>
              <a:t/>
            </a:r>
            <a:br>
              <a:rPr lang="en-US" sz="1800" b="0" dirty="0" smtClean="0"/>
            </a:br>
            <a:r>
              <a:rPr lang="en-US" sz="1800" b="0" dirty="0" smtClean="0"/>
              <a:t>and </a:t>
            </a:r>
            <a:r>
              <a:rPr lang="en-US" sz="1800" b="0" dirty="0" smtClean="0"/>
              <a:t>for redundant </a:t>
            </a:r>
            <a:r>
              <a:rPr lang="en-US" sz="1800" b="0" dirty="0" smtClean="0"/>
              <a:t>coded picture </a:t>
            </a:r>
            <a:r>
              <a:rPr lang="en-US" sz="1800" b="0" dirty="0" smtClean="0"/>
              <a:t>is the following</a:t>
            </a:r>
            <a:r>
              <a:rPr lang="en-US" sz="1800" b="0" dirty="0" smtClean="0"/>
              <a:t>:</a:t>
            </a:r>
            <a:br>
              <a:rPr lang="en-US" sz="1800" b="0" dirty="0" smtClean="0"/>
            </a:br>
            <a:r>
              <a:rPr lang="en-US" sz="1800" b="0" dirty="0" smtClean="0"/>
              <a:t>	</a:t>
            </a:r>
            <a:r>
              <a:rPr lang="en-US" sz="1800" b="0" dirty="0" err="1" smtClean="0"/>
              <a:t>rdnPicOrderCntVal</a:t>
            </a:r>
            <a:r>
              <a:rPr lang="en-US" sz="1800" b="0" dirty="0" smtClean="0"/>
              <a:t> </a:t>
            </a:r>
            <a:r>
              <a:rPr lang="en-US" sz="1800" b="0" dirty="0" smtClean="0"/>
              <a:t> = </a:t>
            </a:r>
            <a:r>
              <a:rPr lang="en-US" sz="1800" b="0" dirty="0" err="1" smtClean="0"/>
              <a:t>currPicOrderCntVal</a:t>
            </a:r>
            <a:r>
              <a:rPr lang="en-US" sz="1800" b="0" dirty="0" smtClean="0"/>
              <a:t> + </a:t>
            </a:r>
            <a:r>
              <a:rPr lang="en-US" sz="1800" b="0" dirty="0" err="1" smtClean="0"/>
              <a:t>pic_order_cnt_delta</a:t>
            </a:r>
            <a:r>
              <a:rPr lang="en-US" sz="1800" b="0" dirty="0" smtClean="0"/>
              <a:t/>
            </a:r>
            <a:br>
              <a:rPr lang="en-US" sz="1800" b="0" dirty="0" smtClean="0"/>
            </a:br>
            <a:r>
              <a:rPr lang="en-US" sz="1800" b="0" dirty="0" smtClean="0"/>
              <a:t>The </a:t>
            </a:r>
            <a:r>
              <a:rPr lang="en-US" sz="1800" b="0" dirty="0" smtClean="0"/>
              <a:t>value of </a:t>
            </a:r>
            <a:r>
              <a:rPr lang="en-US" sz="1800" b="0" dirty="0" err="1" smtClean="0"/>
              <a:t>pic_order_cnt_delta</a:t>
            </a:r>
            <a:r>
              <a:rPr lang="en-US" sz="1800" b="0" dirty="0" smtClean="0"/>
              <a:t> shall be in the range of 0 to 256, inclusive.</a:t>
            </a:r>
          </a:p>
          <a:p>
            <a:pPr marL="282575" indent="-282575" algn="just" hangingPunct="0">
              <a:spcBef>
                <a:spcPts val="1200"/>
              </a:spcBef>
            </a:pPr>
            <a:r>
              <a:rPr lang="en-US" sz="1800" dirty="0" err="1" smtClean="0"/>
              <a:t>prm_poc_reset_flag</a:t>
            </a:r>
            <a:r>
              <a:rPr lang="en-US" sz="1800" b="0" dirty="0" smtClean="0"/>
              <a:t> equal to 1 specifies that primary </a:t>
            </a:r>
            <a:r>
              <a:rPr lang="en-US" sz="1800" b="0" dirty="0" smtClean="0"/>
              <a:t>coded picture </a:t>
            </a:r>
            <a:r>
              <a:rPr lang="en-US" sz="1800" b="0" dirty="0" smtClean="0"/>
              <a:t>is an IRAP picture with </a:t>
            </a:r>
            <a:r>
              <a:rPr lang="en-US" sz="1800" b="0" dirty="0" err="1" smtClean="0"/>
              <a:t>NoRaslOutputFlag</a:t>
            </a:r>
            <a:r>
              <a:rPr lang="en-US" sz="1800" b="0" dirty="0" smtClean="0"/>
              <a:t> equal to 1 and the picture order count for the primary </a:t>
            </a:r>
            <a:r>
              <a:rPr lang="en-US" sz="1800" b="0" dirty="0" smtClean="0"/>
              <a:t>coded picture is </a:t>
            </a:r>
            <a:r>
              <a:rPr lang="en-US" sz="1800" b="0" dirty="0" smtClean="0"/>
              <a:t>equal to 0. </a:t>
            </a:r>
            <a:r>
              <a:rPr lang="en-US" sz="1800" b="0" dirty="0" err="1" smtClean="0"/>
              <a:t>prm_poc_reset_flag</a:t>
            </a:r>
            <a:r>
              <a:rPr lang="en-US" sz="1800" b="0" dirty="0" smtClean="0"/>
              <a:t> equal to 0 specifies that primary </a:t>
            </a:r>
            <a:r>
              <a:rPr lang="en-US" sz="1800" b="0" dirty="0" smtClean="0"/>
              <a:t>coded picture </a:t>
            </a:r>
            <a:r>
              <a:rPr lang="en-US" sz="1800" b="0" dirty="0" smtClean="0"/>
              <a:t>is not an IRAP picture with </a:t>
            </a:r>
            <a:r>
              <a:rPr lang="en-US" sz="1800" b="0" dirty="0" err="1" smtClean="0"/>
              <a:t>NoRaslOutputFlag</a:t>
            </a:r>
            <a:r>
              <a:rPr lang="en-US" sz="1800" b="0" dirty="0" smtClean="0"/>
              <a:t> equal to 1.</a:t>
            </a:r>
          </a:p>
          <a:p>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en-US" dirty="0"/>
          </a:p>
        </p:txBody>
      </p:sp>
      <p:sp>
        <p:nvSpPr>
          <p:cNvPr id="3" name="Content Placeholder 2"/>
          <p:cNvSpPr>
            <a:spLocks noGrp="1"/>
          </p:cNvSpPr>
          <p:nvPr>
            <p:ph idx="1"/>
          </p:nvPr>
        </p:nvSpPr>
        <p:spPr/>
        <p:txBody>
          <a:bodyPr/>
          <a:lstStyle/>
          <a:p>
            <a:pPr>
              <a:spcBef>
                <a:spcPts val="1200"/>
              </a:spcBef>
            </a:pPr>
            <a:r>
              <a:rPr lang="en-US" sz="1300" b="0" dirty="0" err="1" smtClean="0"/>
              <a:t>PicOutputFlag</a:t>
            </a:r>
            <a:r>
              <a:rPr lang="en-US" sz="1300" b="0" dirty="0" smtClean="0"/>
              <a:t> </a:t>
            </a:r>
            <a:r>
              <a:rPr lang="en-US" sz="1300" b="0" dirty="0" smtClean="0"/>
              <a:t>equal to 0 for redundant pictures</a:t>
            </a:r>
          </a:p>
          <a:p>
            <a:pPr>
              <a:spcBef>
                <a:spcPts val="1200"/>
              </a:spcBef>
            </a:pPr>
            <a:r>
              <a:rPr lang="en-US" sz="1300" b="0" dirty="0" smtClean="0"/>
              <a:t>It </a:t>
            </a:r>
            <a:r>
              <a:rPr lang="en-US" sz="1300" b="0" dirty="0" smtClean="0"/>
              <a:t>is not allowed to use redundant pictures as reference picture</a:t>
            </a:r>
          </a:p>
          <a:p>
            <a:pPr>
              <a:spcBef>
                <a:spcPts val="1200"/>
              </a:spcBef>
            </a:pPr>
            <a:r>
              <a:rPr lang="en-US" sz="1300" b="0" dirty="0" err="1" smtClean="0"/>
              <a:t>sps_temporal_mvp_enabled_flag</a:t>
            </a:r>
            <a:r>
              <a:rPr lang="en-US" sz="1300" b="0" dirty="0" smtClean="0"/>
              <a:t> </a:t>
            </a:r>
            <a:r>
              <a:rPr lang="en-US" sz="1300" b="0" dirty="0" smtClean="0"/>
              <a:t>should be equal to 0 for pictures which uses primary picture as reference picture.</a:t>
            </a:r>
          </a:p>
          <a:p>
            <a:pPr>
              <a:spcBef>
                <a:spcPts val="1200"/>
              </a:spcBef>
            </a:pPr>
            <a:r>
              <a:rPr lang="en-US" sz="1300" b="0" dirty="0" err="1" smtClean="0"/>
              <a:t>vps_poc_proportional_to_timing_flag</a:t>
            </a:r>
            <a:r>
              <a:rPr lang="en-US" sz="1300" b="0" dirty="0" smtClean="0"/>
              <a:t>(</a:t>
            </a:r>
            <a:r>
              <a:rPr lang="en-US" sz="1300" b="0" dirty="0" err="1" smtClean="0"/>
              <a:t>vui_poc_proportional_to_timing_flag</a:t>
            </a:r>
            <a:r>
              <a:rPr lang="en-US" sz="1300" b="0" dirty="0" smtClean="0"/>
              <a:t>) should be set to 0 to indicate that the picture order count value for each picture in the CVS that is not the first picture in the CVS, in decoding order, may or may not be proportional to the output time of the picture relative to the output time of the first picture in the CVS.</a:t>
            </a:r>
          </a:p>
          <a:p>
            <a:pPr>
              <a:spcBef>
                <a:spcPts val="1200"/>
              </a:spcBef>
            </a:pPr>
            <a:r>
              <a:rPr lang="en-US" sz="1300" b="0" dirty="0" smtClean="0"/>
              <a:t>One </a:t>
            </a:r>
            <a:r>
              <a:rPr lang="en-US" sz="1300" b="0" dirty="0" smtClean="0"/>
              <a:t>of the solution for output timing decoder conformance with redundant picture in CVS with </a:t>
            </a:r>
            <a:r>
              <a:rPr lang="en-US" sz="1300" b="0" dirty="0" err="1" smtClean="0"/>
              <a:t>PicOrderCntVal</a:t>
            </a:r>
            <a:r>
              <a:rPr lang="en-US" sz="1300" b="0" dirty="0" smtClean="0"/>
              <a:t> different from primary picture is to use </a:t>
            </a:r>
            <a:r>
              <a:rPr lang="en-US" sz="1300" b="0" dirty="0" err="1" smtClean="0"/>
              <a:t>PicOrderCntVal</a:t>
            </a:r>
            <a:r>
              <a:rPr lang="en-US" sz="1300" b="0" dirty="0" smtClean="0"/>
              <a:t> multiplied by 2 and to use odd values of </a:t>
            </a:r>
            <a:r>
              <a:rPr lang="en-US" sz="1300" b="0" dirty="0" err="1" smtClean="0"/>
              <a:t>PicOrderCntVal</a:t>
            </a:r>
            <a:r>
              <a:rPr lang="en-US" sz="1300" b="0" dirty="0" smtClean="0"/>
              <a:t> for redundant pictures. In this case the value of </a:t>
            </a:r>
            <a:r>
              <a:rPr lang="en-US" sz="1300" b="0" dirty="0" smtClean="0"/>
              <a:t>vps_num_ticks_poc_diff_one_minus1 (</a:t>
            </a:r>
            <a:r>
              <a:rPr lang="en-US" sz="1300" b="0" dirty="0" smtClean="0"/>
              <a:t>vui_num_ticks_poc_diff_one_minus1) plus 1 should be  </a:t>
            </a:r>
            <a:r>
              <a:rPr lang="en-US" sz="1300" b="0" dirty="0" smtClean="0"/>
              <a:t>divided </a:t>
            </a:r>
            <a:r>
              <a:rPr lang="en-US" sz="1300" b="0" dirty="0" smtClean="0"/>
              <a:t>by 2.</a:t>
            </a:r>
          </a:p>
          <a:p>
            <a:pPr>
              <a:spcBef>
                <a:spcPts val="1200"/>
              </a:spcBef>
            </a:pPr>
            <a:r>
              <a:rPr lang="en-US" sz="1300" b="0" dirty="0" smtClean="0"/>
              <a:t>The </a:t>
            </a:r>
            <a:r>
              <a:rPr lang="en-US" sz="1300" b="0" dirty="0" smtClean="0"/>
              <a:t>other way for output timing decoder conformance with redundant picture is to use the picture timing SEI message with variables </a:t>
            </a:r>
            <a:r>
              <a:rPr lang="en-US" sz="1300" b="0" dirty="0" err="1" smtClean="0"/>
              <a:t>DpbOutputTime</a:t>
            </a:r>
            <a:r>
              <a:rPr lang="en-US" sz="1300" b="0" dirty="0" smtClean="0"/>
              <a:t>, </a:t>
            </a:r>
            <a:r>
              <a:rPr lang="en-US" sz="1300" b="0" dirty="0" err="1" smtClean="0"/>
              <a:t>picDpbOutputDelay</a:t>
            </a:r>
            <a:r>
              <a:rPr lang="en-US" sz="1300" b="0" dirty="0" smtClean="0"/>
              <a:t> and </a:t>
            </a:r>
            <a:r>
              <a:rPr lang="en-US" sz="1300" b="0" dirty="0" err="1" smtClean="0"/>
              <a:t>DpbDelayOffset</a:t>
            </a:r>
            <a:r>
              <a:rPr lang="en-US" sz="1300" b="0" dirty="0" smtClean="0"/>
              <a:t> described in C.3.3 for correct output of pictures followed by redundant picture</a:t>
            </a:r>
            <a:r>
              <a:rPr lang="en-US" sz="1300" b="0" dirty="0" smtClean="0"/>
              <a:t>.</a:t>
            </a:r>
            <a:endParaRPr lang="en-US" sz="1300" b="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p:txBody>
          <a:bodyPr/>
          <a:lstStyle/>
          <a:p>
            <a:pPr marL="282575" indent="-282575">
              <a:lnSpc>
                <a:spcPct val="125000"/>
              </a:lnSpc>
            </a:pPr>
            <a:r>
              <a:rPr lang="en-US" sz="1800" dirty="0" smtClean="0"/>
              <a:t>Increases the error robustness in error prone channels</a:t>
            </a:r>
          </a:p>
          <a:p>
            <a:pPr marL="282575" indent="-282575">
              <a:lnSpc>
                <a:spcPct val="125000"/>
              </a:lnSpc>
            </a:pPr>
            <a:r>
              <a:rPr lang="en-US" sz="1800" dirty="0" smtClean="0"/>
              <a:t>Auto recovering features in combination with MDC</a:t>
            </a:r>
          </a:p>
          <a:p>
            <a:pPr marL="282575" indent="-282575">
              <a:lnSpc>
                <a:spcPct val="125000"/>
              </a:lnSpc>
            </a:pPr>
            <a:r>
              <a:rPr lang="en-US" sz="1800" dirty="0" smtClean="0"/>
              <a:t>Provide much more dynamic quality in case of high loss and bursts</a:t>
            </a:r>
          </a:p>
          <a:p>
            <a:pPr marL="282575" indent="-282575">
              <a:lnSpc>
                <a:spcPct val="125000"/>
              </a:lnSpc>
            </a:pPr>
            <a:r>
              <a:rPr lang="en-US" sz="1800" dirty="0" smtClean="0"/>
              <a:t>Allows to discard the redundant picture from decoding order if the primary </a:t>
            </a:r>
            <a:r>
              <a:rPr lang="en-US" sz="1800" dirty="0" smtClean="0"/>
              <a:t>picture </a:t>
            </a:r>
            <a:r>
              <a:rPr lang="en-US" sz="1800" dirty="0" smtClean="0"/>
              <a:t>is successfully decoded</a:t>
            </a:r>
          </a:p>
          <a:p>
            <a:pPr marL="282575" indent="-282575">
              <a:lnSpc>
                <a:spcPct val="125000"/>
              </a:lnSpc>
            </a:pPr>
            <a:r>
              <a:rPr lang="en-US" sz="1800" dirty="0" smtClean="0"/>
              <a:t>Do not provide the delay for decoder state recovering</a:t>
            </a:r>
          </a:p>
          <a:p>
            <a:pPr marL="282575" indent="-282575">
              <a:lnSpc>
                <a:spcPct val="125000"/>
              </a:lnSpc>
            </a:pPr>
            <a:r>
              <a:rPr lang="en-US" sz="1800" dirty="0" smtClean="0"/>
              <a:t>Uses an existing apparatus for protecting video from packet loss</a:t>
            </a:r>
          </a:p>
          <a:p>
            <a:pPr marL="282575" indent="-282575">
              <a:lnSpc>
                <a:spcPct val="125000"/>
              </a:lnSpc>
            </a:pPr>
            <a:r>
              <a:rPr lang="en-US" sz="1800" dirty="0" smtClean="0"/>
              <a:t>Uses an existing memory</a:t>
            </a:r>
          </a:p>
          <a:p>
            <a:pPr marL="282575" indent="-282575">
              <a:lnSpc>
                <a:spcPct val="125000"/>
              </a:lnSpc>
            </a:pPr>
            <a:r>
              <a:rPr lang="en-US" sz="1800" dirty="0" smtClean="0"/>
              <a:t>Just </a:t>
            </a:r>
            <a:r>
              <a:rPr lang="en-US" sz="1800" dirty="0" smtClean="0"/>
              <a:t>HLS to provide such functionality</a:t>
            </a:r>
          </a:p>
          <a:p>
            <a:pPr marL="282575" indent="-282575">
              <a:lnSpc>
                <a:spcPct val="125000"/>
              </a:lnSpc>
            </a:pPr>
            <a:r>
              <a:rPr lang="en-US" sz="1800" dirty="0" smtClean="0"/>
              <a:t>Simple for implementation</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impairment </a:t>
            </a:r>
            <a:r>
              <a:rPr lang="en-US" dirty="0" smtClean="0"/>
              <a:t>ranges for </a:t>
            </a:r>
            <a:r>
              <a:rPr lang="en-US" dirty="0" smtClean="0"/>
              <a:t>different service level agreements </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11266" name="Object 2"/>
          <p:cNvGraphicFramePr>
            <a:graphicFrameLocks noChangeAspect="1"/>
          </p:cNvGraphicFramePr>
          <p:nvPr/>
        </p:nvGraphicFramePr>
        <p:xfrm>
          <a:off x="685800" y="1600200"/>
          <a:ext cx="7846268" cy="4377500"/>
        </p:xfrm>
        <a:graphic>
          <a:graphicData uri="http://schemas.openxmlformats.org/presentationml/2006/ole">
            <p:oleObj spid="_x0000_s11266" name="Document" r:id="rId3" imgW="6072373" imgH="3387509" progId="Word.Document.12">
              <p:embed/>
            </p:oleObj>
          </a:graphicData>
        </a:graphic>
      </p:graphicFrame>
    </p:spTree>
  </p:cSld>
  <p:clrMapOvr>
    <a:masterClrMapping/>
  </p:clrMapOvr>
</p:sld>
</file>

<file path=ppt/theme/theme1.xml><?xml version="1.0" encoding="utf-8"?>
<a:theme xmlns:a="http://schemas.openxmlformats.org/drawingml/2006/main" name="Theme1">
  <a:themeElements>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a:noFill/>
      </a:spPr>
      <a:bodyPr wrap="square" rtlCol="0">
        <a:noAutofit/>
      </a:bodyPr>
      <a:lstStyle>
        <a:defPPr>
          <a:defRPr dirty="0"/>
        </a:defPPr>
      </a:lstStyle>
    </a:txDef>
  </a:objectDefaults>
  <a:extraClrSchemeLst>
    <a:extraClrScheme>
      <a:clrScheme name="默认设计模板 1">
        <a:dk1>
          <a:srgbClr val="B2B2B2"/>
        </a:dk1>
        <a:lt1>
          <a:srgbClr val="FFFFFF"/>
        </a:lt1>
        <a:dk2>
          <a:srgbClr val="990000"/>
        </a:dk2>
        <a:lt2>
          <a:srgbClr val="2D2015"/>
        </a:lt2>
        <a:accent1>
          <a:srgbClr val="99CCFF"/>
        </a:accent1>
        <a:accent2>
          <a:srgbClr val="669900"/>
        </a:accent2>
        <a:accent3>
          <a:srgbClr val="FFFFFF"/>
        </a:accent3>
        <a:accent4>
          <a:srgbClr val="979797"/>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默认设计模板 4">
        <a:dk1>
          <a:srgbClr val="B2B2B2"/>
        </a:dk1>
        <a:lt1>
          <a:srgbClr val="FFFFFF"/>
        </a:lt1>
        <a:dk2>
          <a:srgbClr val="990000"/>
        </a:dk2>
        <a:lt2>
          <a:srgbClr val="2D2015"/>
        </a:lt2>
        <a:accent1>
          <a:srgbClr val="CCFF99"/>
        </a:accent1>
        <a:accent2>
          <a:srgbClr val="99CCCC"/>
        </a:accent2>
        <a:accent3>
          <a:srgbClr val="FFFFFF"/>
        </a:accent3>
        <a:accent4>
          <a:srgbClr val="979797"/>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默认设计模板 5">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默认设计模板 6">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7">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8">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9">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10">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默认设计模板 11">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默认设计模板 12">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默认设计模板 13">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gray">
        <a:noFill/>
        <a:ln w="9525" algn="ctr">
          <a:noFill/>
          <a:miter lim="800000"/>
          <a:headEnd/>
          <a:tailEnd/>
        </a:ln>
      </a:spPr>
      <a:bodyPr wrap="square">
        <a:noAutofit/>
      </a:bodyPr>
      <a:lstStyle>
        <a:defPPr eaLnBrk="0" hangingPunct="0">
          <a:defRPr sz="3200" b="1" dirty="0" smtClean="0">
            <a:solidFill>
              <a:srgbClr val="000000"/>
            </a:solidFill>
            <a:latin typeface="微软雅黑" pitchFamily="34" charset="-122"/>
            <a:ea typeface="微软雅黑" pitchFamily="34" charset="-122"/>
          </a:defRPr>
        </a:defPPr>
      </a:lstStyle>
    </a:tx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10382</TotalTime>
  <Words>999</Words>
  <Application>Microsoft Office PowerPoint</Application>
  <PresentationFormat>On-screen Show (4:3)</PresentationFormat>
  <Paragraphs>131</Paragraphs>
  <Slides>29</Slides>
  <Notes>2</Notes>
  <HiddenSlides>6</HiddenSlides>
  <MMClips>1</MMClips>
  <ScaleCrop>false</ScaleCrop>
  <HeadingPairs>
    <vt:vector size="6" baseType="variant">
      <vt:variant>
        <vt:lpstr>Theme</vt:lpstr>
      </vt:variant>
      <vt:variant>
        <vt:i4>5</vt:i4>
      </vt:variant>
      <vt:variant>
        <vt:lpstr>Embedded OLE Servers</vt:lpstr>
      </vt:variant>
      <vt:variant>
        <vt:i4>2</vt:i4>
      </vt:variant>
      <vt:variant>
        <vt:lpstr>Slide Titles</vt:lpstr>
      </vt:variant>
      <vt:variant>
        <vt:i4>29</vt:i4>
      </vt:variant>
    </vt:vector>
  </HeadingPairs>
  <TitlesOfParts>
    <vt:vector size="36" baseType="lpstr">
      <vt:lpstr>Theme1</vt:lpstr>
      <vt:lpstr>Custom Design</vt:lpstr>
      <vt:lpstr>1_Custom Design</vt:lpstr>
      <vt:lpstr>2_Custom Design</vt:lpstr>
      <vt:lpstr>1_SharePoint Conference 2009 4x3</vt:lpstr>
      <vt:lpstr>Microsoft Visio Drawing</vt:lpstr>
      <vt:lpstr>Microsoft Office Word Document</vt:lpstr>
      <vt:lpstr>Redundant picture SEI message</vt:lpstr>
      <vt:lpstr>Abstract</vt:lpstr>
      <vt:lpstr>Introduction</vt:lpstr>
      <vt:lpstr>Description</vt:lpstr>
      <vt:lpstr>Redundant picture SEI syntax</vt:lpstr>
      <vt:lpstr>Redundant picture SEI semantics</vt:lpstr>
      <vt:lpstr>Constraints</vt:lpstr>
      <vt:lpstr>Benefits</vt:lpstr>
      <vt:lpstr>Network impairment ranges for different service level agreements </vt:lpstr>
      <vt:lpstr>Different PLC methods comparison</vt:lpstr>
      <vt:lpstr>MDC + redundant pictures</vt:lpstr>
      <vt:lpstr>Regular scheme with short intra period</vt:lpstr>
      <vt:lpstr>Golden frames (pyramidal scheme)</vt:lpstr>
      <vt:lpstr>Multi Description Video Coding (MDC)</vt:lpstr>
      <vt:lpstr>MDC + redundant B-pictures</vt:lpstr>
      <vt:lpstr>MDC + redundant P-pictures</vt:lpstr>
      <vt:lpstr>MDC + P&amp;B redundant pictures</vt:lpstr>
      <vt:lpstr>Protecting IRAP picture from loss</vt:lpstr>
      <vt:lpstr>Reduced size redundant frames</vt:lpstr>
      <vt:lpstr>Simulation results</vt:lpstr>
      <vt:lpstr>Robustness to packet loss (Random packet loss, FEC for PIR packet) - PSNR</vt:lpstr>
      <vt:lpstr>Robustness to packet loss (Random packet loss, FEC for PIR packet) – Frame rate</vt:lpstr>
      <vt:lpstr>Robustness to packet loss (Random packet loss, FEC for PIR packet) - Freezing time</vt:lpstr>
      <vt:lpstr>Robustness to packet loss (Random packet loss, FEC + NACK)</vt:lpstr>
      <vt:lpstr>Robustness to packet loss (Random packet loss, FEC + NACK)</vt:lpstr>
      <vt:lpstr>Robustness to packet loss (Random packet loss, FEC + NACK)</vt:lpstr>
      <vt:lpstr>Simulation results</vt:lpstr>
      <vt:lpstr>Conclusion</vt:lpstr>
      <vt:lpstr>Slide 29</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Inter-layer prediction modes based on base layer sharpness filter</dc:title>
  <dc:creator>Sychev Maxim</dc:creator>
  <cp:lastModifiedBy>Sychev Maxim</cp:lastModifiedBy>
  <cp:revision>220</cp:revision>
  <dcterms:created xsi:type="dcterms:W3CDTF">2013-07-24T13:50:57Z</dcterms:created>
  <dcterms:modified xsi:type="dcterms:W3CDTF">2014-03-20T14:25:07Z</dcterms:modified>
</cp:coreProperties>
</file>