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51" r:id="rId1"/>
  </p:sldMasterIdLst>
  <p:notesMasterIdLst>
    <p:notesMasterId r:id="rId10"/>
  </p:notesMasterIdLst>
  <p:sldIdLst>
    <p:sldId id="256" r:id="rId2"/>
    <p:sldId id="281" r:id="rId3"/>
    <p:sldId id="279" r:id="rId4"/>
    <p:sldId id="277" r:id="rId5"/>
    <p:sldId id="282" r:id="rId6"/>
    <p:sldId id="278" r:id="rId7"/>
    <p:sldId id="283" r:id="rId8"/>
    <p:sldId id="276" r:id="rId9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2000" b="1" kern="1200">
        <a:solidFill>
          <a:schemeClr val="tx1"/>
        </a:solidFill>
        <a:latin typeface="Arial" charset="0"/>
        <a:ea typeface="ＭＳ Ｐゴシック" charset="0"/>
        <a:cs typeface="+mn-cs"/>
      </a:defRPr>
    </a:lvl6pPr>
    <a:lvl7pPr marL="2743200" algn="l" defTabSz="457200" rtl="0" eaLnBrk="1" latinLnBrk="0" hangingPunct="1">
      <a:defRPr sz="2000" b="1" kern="1200">
        <a:solidFill>
          <a:schemeClr val="tx1"/>
        </a:solidFill>
        <a:latin typeface="Arial" charset="0"/>
        <a:ea typeface="ＭＳ Ｐゴシック" charset="0"/>
        <a:cs typeface="+mn-cs"/>
      </a:defRPr>
    </a:lvl7pPr>
    <a:lvl8pPr marL="3200400" algn="l" defTabSz="457200" rtl="0" eaLnBrk="1" latinLnBrk="0" hangingPunct="1">
      <a:defRPr sz="2000" b="1" kern="1200">
        <a:solidFill>
          <a:schemeClr val="tx1"/>
        </a:solidFill>
        <a:latin typeface="Arial" charset="0"/>
        <a:ea typeface="ＭＳ Ｐゴシック" charset="0"/>
        <a:cs typeface="+mn-cs"/>
      </a:defRPr>
    </a:lvl8pPr>
    <a:lvl9pPr marL="3657600" algn="l" defTabSz="457200" rtl="0" eaLnBrk="1" latinLnBrk="0" hangingPunct="1">
      <a:defRPr sz="2000" b="1" kern="1200">
        <a:solidFill>
          <a:schemeClr val="tx1"/>
        </a:solidFill>
        <a:latin typeface="Arial" charset="0"/>
        <a:ea typeface="ＭＳ Ｐゴシック" charset="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AE65"/>
    <a:srgbClr val="2A72A0"/>
    <a:srgbClr val="11509A"/>
    <a:srgbClr val="FF0000"/>
    <a:srgbClr val="FF6600"/>
    <a:srgbClr val="FF9900"/>
    <a:srgbClr val="2B88AD"/>
    <a:srgbClr val="000000"/>
    <a:srgbClr val="FFFFCC"/>
    <a:srgbClr val="33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472" autoAdjust="0"/>
    <p:restoredTop sz="98294" autoAdjust="0"/>
  </p:normalViewPr>
  <p:slideViewPr>
    <p:cSldViewPr>
      <p:cViewPr>
        <p:scale>
          <a:sx n="85" d="100"/>
          <a:sy n="85" d="100"/>
        </p:scale>
        <p:origin x="-1528" y="-4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de-DE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endParaRPr lang="de-DE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de-DE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fld id="{23A1F87D-E6C5-254B-94DA-F0BB8787B1E9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20368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oleObject" Target="../embeddings/oleObject4.bin"/><Relationship Id="rId6" Type="http://schemas.openxmlformats.org/officeDocument/2006/relationships/image" Target="../media/image1.png"/><Relationship Id="rId7" Type="http://schemas.openxmlformats.org/officeDocument/2006/relationships/oleObject" Target="../embeddings/oleObject5.bin"/><Relationship Id="rId8" Type="http://schemas.openxmlformats.org/officeDocument/2006/relationships/oleObject" Target="../embeddings/oleObject6.bin"/><Relationship Id="rId1" Type="http://schemas.openxmlformats.org/officeDocument/2006/relationships/vmlDrawing" Target="../drawings/vmlDrawing2.vml"/><Relationship Id="rId2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114" name="AutoShape 26"/>
          <p:cNvSpPr>
            <a:spLocks noChangeArrowheads="1"/>
          </p:cNvSpPr>
          <p:nvPr/>
        </p:nvSpPr>
        <p:spPr bwMode="auto">
          <a:xfrm>
            <a:off x="184150" y="-222250"/>
            <a:ext cx="9232900" cy="809625"/>
          </a:xfrm>
          <a:prstGeom prst="roundRect">
            <a:avLst>
              <a:gd name="adj" fmla="val 20440"/>
            </a:avLst>
          </a:prstGeom>
          <a:noFill/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DFDFD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89157" name="AutoShape 69"/>
          <p:cNvSpPr>
            <a:spLocks noChangeArrowheads="1"/>
          </p:cNvSpPr>
          <p:nvPr/>
        </p:nvSpPr>
        <p:spPr bwMode="auto">
          <a:xfrm>
            <a:off x="323850" y="261938"/>
            <a:ext cx="7488238" cy="5472112"/>
          </a:xfrm>
          <a:prstGeom prst="roundRect">
            <a:avLst>
              <a:gd name="adj" fmla="val 1509"/>
            </a:avLst>
          </a:prstGeom>
          <a:solidFill>
            <a:schemeClr val="bg1"/>
          </a:soli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pic>
        <p:nvPicPr>
          <p:cNvPr id="89116" name="Picture 28" descr="logo_trans_saub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17475"/>
            <a:ext cx="649287" cy="430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9100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611188" y="2286000"/>
            <a:ext cx="7054850" cy="1143000"/>
          </a:xfrm>
        </p:spPr>
        <p:txBody>
          <a:bodyPr/>
          <a:lstStyle>
            <a:lvl1pPr>
              <a:defRPr sz="2800"/>
            </a:lvl1pPr>
          </a:lstStyle>
          <a:p>
            <a:pPr lvl="0"/>
            <a:r>
              <a:rPr lang="de-DE" noProof="0" smtClean="0"/>
              <a:t>Mastertitelformat bearbeiten</a:t>
            </a:r>
          </a:p>
        </p:txBody>
      </p:sp>
      <p:sp>
        <p:nvSpPr>
          <p:cNvPr id="89101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89363"/>
            <a:ext cx="6400800" cy="550862"/>
          </a:xfrm>
        </p:spPr>
        <p:txBody>
          <a:bodyPr/>
          <a:lstStyle>
            <a:lvl1pPr marL="0" indent="0">
              <a:buFont typeface="Arial" charset="0"/>
              <a:buNone/>
              <a:defRPr sz="1600" b="1" i="1"/>
            </a:lvl1pPr>
          </a:lstStyle>
          <a:p>
            <a:pPr lvl="0"/>
            <a:r>
              <a:rPr lang="de-DE" noProof="0" smtClean="0"/>
              <a:t>Master-Untertitelformat bearbeiten</a:t>
            </a:r>
          </a:p>
        </p:txBody>
      </p:sp>
      <p:sp>
        <p:nvSpPr>
          <p:cNvPr id="89102" name="Text Box 14"/>
          <p:cNvSpPr txBox="1">
            <a:spLocks noChangeArrowheads="1"/>
          </p:cNvSpPr>
          <p:nvPr/>
        </p:nvSpPr>
        <p:spPr bwMode="auto">
          <a:xfrm>
            <a:off x="611188" y="4340225"/>
            <a:ext cx="6408737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de-DE" sz="1600"/>
              <a:t>Institut für Nachrichtentechnik</a:t>
            </a:r>
          </a:p>
          <a:p>
            <a:r>
              <a:rPr lang="de-DE" sz="1600"/>
              <a:t>RWTH Aachen University</a:t>
            </a:r>
          </a:p>
        </p:txBody>
      </p:sp>
      <p:sp>
        <p:nvSpPr>
          <p:cNvPr id="89131" name="Rectangle 43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0A127E03-CE99-3246-A69D-782B086AC167}" type="slidenum">
              <a:rPr lang="en-US" smtClean="0"/>
              <a:pPr/>
              <a:t>‹Nr.›</a:t>
            </a:fld>
            <a:r>
              <a:rPr lang="en-US" dirty="0" smtClean="0"/>
              <a:t> </a:t>
            </a:r>
            <a:r>
              <a:rPr lang="de-DE" dirty="0" smtClean="0"/>
              <a:t>  </a:t>
            </a:r>
            <a:r>
              <a:rPr lang="de-DE" dirty="0" smtClean="0">
                <a:solidFill>
                  <a:schemeClr val="folHlink"/>
                </a:solidFill>
              </a:rPr>
              <a:t>| </a:t>
            </a:r>
            <a:r>
              <a:rPr lang="de-DE" dirty="0" smtClean="0"/>
              <a:t>  </a:t>
            </a:r>
            <a:fld id="{A02B05AD-6414-394D-8E1C-1B0F1C01D63E}" type="datetime1">
              <a:rPr lang="de-DE" smtClean="0"/>
              <a:pPr/>
              <a:t>11.01.14</a:t>
            </a:fld>
            <a:r>
              <a:rPr lang="de-DE" dirty="0" smtClean="0"/>
              <a:t>   </a:t>
            </a:r>
            <a:r>
              <a:rPr lang="de-DE" dirty="0" smtClean="0">
                <a:solidFill>
                  <a:schemeClr val="folHlink"/>
                </a:solidFill>
              </a:rPr>
              <a:t>|</a:t>
            </a:r>
            <a:r>
              <a:rPr lang="de-DE" dirty="0" smtClean="0"/>
              <a:t>   2011 Visual Communications </a:t>
            </a:r>
            <a:r>
              <a:rPr lang="de-DE" dirty="0" err="1" smtClean="0"/>
              <a:t>and</a:t>
            </a:r>
            <a:r>
              <a:rPr lang="de-DE" dirty="0" smtClean="0"/>
              <a:t> Image Processing (VCIP)</a:t>
            </a:r>
            <a:endParaRPr lang="de-DE" dirty="0"/>
          </a:p>
        </p:txBody>
      </p:sp>
      <p:sp>
        <p:nvSpPr>
          <p:cNvPr id="89149" name="AutoShape 61"/>
          <p:cNvSpPr>
            <a:spLocks noChangeArrowheads="1"/>
          </p:cNvSpPr>
          <p:nvPr/>
        </p:nvSpPr>
        <p:spPr bwMode="auto">
          <a:xfrm>
            <a:off x="107950" y="6467475"/>
            <a:ext cx="8928100" cy="288925"/>
          </a:xfrm>
          <a:prstGeom prst="roundRect">
            <a:avLst>
              <a:gd name="adj" fmla="val 26375"/>
            </a:avLst>
          </a:prstGeom>
          <a:solidFill>
            <a:srgbClr val="F8F8F8"/>
          </a:soli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pic>
        <p:nvPicPr>
          <p:cNvPr id="89150" name="Picture 62" descr="dez5___rwthlogo_gif_rwthlogo1_schwarz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434"/>
          <a:stretch>
            <a:fillRect/>
          </a:stretch>
        </p:blipFill>
        <p:spPr bwMode="auto">
          <a:xfrm>
            <a:off x="8081963" y="6502400"/>
            <a:ext cx="865187" cy="227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89151" name="Object 63"/>
          <p:cNvGraphicFramePr>
            <a:graphicFrameLocks noChangeAspect="1"/>
          </p:cNvGraphicFramePr>
          <p:nvPr/>
        </p:nvGraphicFramePr>
        <p:xfrm>
          <a:off x="511175" y="6578600"/>
          <a:ext cx="76200" cy="76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067" name="CorelPhotoPaint.Image.9" r:id="rId5" imgW="203031" imgH="203031" progId="CorelPhotoPaint.Image.9">
                  <p:embed/>
                </p:oleObj>
              </mc:Choice>
              <mc:Fallback>
                <p:oleObj name="CorelPhotoPaint.Image.9" r:id="rId5" imgW="203031" imgH="203031" progId="CorelPhotoPaint.Image.9">
                  <p:embed/>
                  <p:pic>
                    <p:nvPicPr>
                      <p:cNvPr id="0" name="Object 6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1175" y="6578600"/>
                        <a:ext cx="76200" cy="76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9152" name="Object 64"/>
          <p:cNvGraphicFramePr>
            <a:graphicFrameLocks noChangeAspect="1"/>
          </p:cNvGraphicFramePr>
          <p:nvPr/>
        </p:nvGraphicFramePr>
        <p:xfrm>
          <a:off x="4354513" y="6578600"/>
          <a:ext cx="76200" cy="76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068" name="CorelPhotoPaint.Image.9" r:id="rId7" imgW="203031" imgH="203031" progId="CorelPhotoPaint.Image.9">
                  <p:embed/>
                </p:oleObj>
              </mc:Choice>
              <mc:Fallback>
                <p:oleObj name="CorelPhotoPaint.Image.9" r:id="rId7" imgW="203031" imgH="203031" progId="CorelPhotoPaint.Image.9">
                  <p:embed/>
                  <p:pic>
                    <p:nvPicPr>
                      <p:cNvPr id="0" name="Object 6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4513" y="6578600"/>
                        <a:ext cx="76200" cy="76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9153" name="Rectangle 65"/>
          <p:cNvSpPr>
            <a:spLocks noChangeArrowheads="1"/>
          </p:cNvSpPr>
          <p:nvPr/>
        </p:nvSpPr>
        <p:spPr bwMode="auto">
          <a:xfrm>
            <a:off x="2122488" y="6524625"/>
            <a:ext cx="1873250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de-DE" sz="900"/>
              <a:t>Institut für Nachrichtentechnik</a:t>
            </a:r>
          </a:p>
        </p:txBody>
      </p:sp>
      <p:sp>
        <p:nvSpPr>
          <p:cNvPr id="89154" name="Rectangle 66"/>
          <p:cNvSpPr>
            <a:spLocks noChangeArrowheads="1"/>
          </p:cNvSpPr>
          <p:nvPr/>
        </p:nvSpPr>
        <p:spPr bwMode="auto">
          <a:xfrm>
            <a:off x="4427538" y="6557963"/>
            <a:ext cx="1584325" cy="117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de-DE" sz="900"/>
              <a:t>RWTH Aachen University</a:t>
            </a:r>
          </a:p>
        </p:txBody>
      </p:sp>
      <p:graphicFrame>
        <p:nvGraphicFramePr>
          <p:cNvPr id="89155" name="Object 67"/>
          <p:cNvGraphicFramePr>
            <a:graphicFrameLocks noChangeAspect="1"/>
          </p:cNvGraphicFramePr>
          <p:nvPr/>
        </p:nvGraphicFramePr>
        <p:xfrm>
          <a:off x="2046288" y="6578600"/>
          <a:ext cx="76200" cy="76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069" name="CorelPhotoPaint.Image.9" r:id="rId8" imgW="203031" imgH="203031" progId="CorelPhotoPaint.Image.9">
                  <p:embed/>
                </p:oleObj>
              </mc:Choice>
              <mc:Fallback>
                <p:oleObj name="CorelPhotoPaint.Image.9" r:id="rId8" imgW="203031" imgH="203031" progId="CorelPhotoPaint.Image.9">
                  <p:embed/>
                  <p:pic>
                    <p:nvPicPr>
                      <p:cNvPr id="0" name="Object 6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46288" y="6578600"/>
                        <a:ext cx="76200" cy="76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9156" name="Rectangle 68"/>
          <p:cNvSpPr>
            <a:spLocks noChangeArrowheads="1"/>
          </p:cNvSpPr>
          <p:nvPr/>
        </p:nvSpPr>
        <p:spPr bwMode="auto">
          <a:xfrm>
            <a:off x="611188" y="6524625"/>
            <a:ext cx="1439862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de-DE" sz="900" dirty="0" smtClean="0"/>
              <a:t>Fabian Jäger</a:t>
            </a:r>
            <a:endParaRPr lang="de-DE" sz="900" dirty="0"/>
          </a:p>
        </p:txBody>
      </p:sp>
    </p:spTree>
  </p:cSld>
  <p:clrMapOvr>
    <a:masterClrMapping/>
  </p:clrMapOvr>
  <p:transition xmlns:p14="http://schemas.microsoft.com/office/powerpoint/2010/main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B95168D-FC49-4046-851D-105BF79FF899}" type="slidenum">
              <a:rPr lang="en-US" smtClean="0"/>
              <a:pPr/>
              <a:t>‹Nr.›</a:t>
            </a:fld>
            <a:r>
              <a:rPr lang="en-US" dirty="0" smtClean="0"/>
              <a:t> </a:t>
            </a:r>
            <a:r>
              <a:rPr lang="de-DE" dirty="0" smtClean="0"/>
              <a:t>  </a:t>
            </a:r>
            <a:r>
              <a:rPr lang="de-DE" dirty="0" smtClean="0">
                <a:solidFill>
                  <a:schemeClr val="folHlink"/>
                </a:solidFill>
              </a:rPr>
              <a:t>| </a:t>
            </a:r>
            <a:r>
              <a:rPr lang="de-DE" dirty="0" smtClean="0"/>
              <a:t>  </a:t>
            </a:r>
            <a:fld id="{4A578933-9A58-E544-B9B9-8F2F63460E83}" type="datetime1">
              <a:rPr lang="de-DE" smtClean="0"/>
              <a:pPr/>
              <a:t>11.01.14</a:t>
            </a:fld>
            <a:r>
              <a:rPr lang="de-DE" dirty="0" smtClean="0"/>
              <a:t>   </a:t>
            </a:r>
            <a:r>
              <a:rPr lang="de-DE" dirty="0" smtClean="0">
                <a:solidFill>
                  <a:schemeClr val="folHlink"/>
                </a:solidFill>
              </a:rPr>
              <a:t>|</a:t>
            </a:r>
            <a:r>
              <a:rPr lang="de-DE" dirty="0" smtClean="0"/>
              <a:t>   2011 Visual Communications </a:t>
            </a:r>
            <a:r>
              <a:rPr lang="de-DE" dirty="0" err="1" smtClean="0"/>
              <a:t>and</a:t>
            </a:r>
            <a:r>
              <a:rPr lang="de-DE" dirty="0" smtClean="0"/>
              <a:t> Image Processing (VCIP)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55245442"/>
      </p:ext>
    </p:extLst>
  </p:cSld>
  <p:clrMapOvr>
    <a:masterClrMapping/>
  </p:clrMapOvr>
  <p:transition xmlns:p14="http://schemas.microsoft.com/office/powerpoint/2010/main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98450"/>
            <a:ext cx="2057400" cy="5794375"/>
          </a:xfr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98450"/>
            <a:ext cx="6019800" cy="5794375"/>
          </a:xfr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E13EDB0-06EF-3A4D-91CE-E8D638E7EEA9}" type="slidenum">
              <a:rPr lang="en-US" smtClean="0"/>
              <a:pPr/>
              <a:t>‹Nr.›</a:t>
            </a:fld>
            <a:r>
              <a:rPr lang="en-US" dirty="0" smtClean="0"/>
              <a:t> </a:t>
            </a:r>
            <a:r>
              <a:rPr lang="de-DE" dirty="0" smtClean="0"/>
              <a:t>  </a:t>
            </a:r>
            <a:r>
              <a:rPr lang="de-DE" dirty="0" smtClean="0">
                <a:solidFill>
                  <a:schemeClr val="folHlink"/>
                </a:solidFill>
              </a:rPr>
              <a:t>| </a:t>
            </a:r>
            <a:r>
              <a:rPr lang="de-DE" dirty="0" smtClean="0"/>
              <a:t>  </a:t>
            </a:r>
            <a:fld id="{0C2D7632-A544-6740-8C24-2AAA390CAB59}" type="datetime1">
              <a:rPr lang="de-DE" smtClean="0"/>
              <a:pPr/>
              <a:t>11.01.14</a:t>
            </a:fld>
            <a:r>
              <a:rPr lang="de-DE" dirty="0" smtClean="0"/>
              <a:t>   </a:t>
            </a:r>
            <a:r>
              <a:rPr lang="de-DE" dirty="0" smtClean="0">
                <a:solidFill>
                  <a:schemeClr val="folHlink"/>
                </a:solidFill>
              </a:rPr>
              <a:t>|</a:t>
            </a:r>
            <a:r>
              <a:rPr lang="de-DE" dirty="0" smtClean="0"/>
              <a:t>   2011 Visual Communications </a:t>
            </a:r>
            <a:r>
              <a:rPr lang="de-DE" dirty="0" err="1" smtClean="0"/>
              <a:t>and</a:t>
            </a:r>
            <a:r>
              <a:rPr lang="de-DE" dirty="0" smtClean="0"/>
              <a:t> Image Processing (VCIP)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7694968"/>
      </p:ext>
    </p:extLst>
  </p:cSld>
  <p:clrMapOvr>
    <a:masterClrMapping/>
  </p:clrMapOvr>
  <p:transition xmlns:p14="http://schemas.microsoft.com/office/powerpoint/2010/main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5D282F9-18CB-2B4A-9748-F558B4A01338}" type="slidenum">
              <a:rPr lang="en-US"/>
              <a:pPr/>
              <a:t>‹Nr.›</a:t>
            </a:fld>
            <a:r>
              <a:rPr lang="en-US" dirty="0"/>
              <a:t> </a:t>
            </a:r>
            <a:r>
              <a:rPr lang="de-DE" dirty="0"/>
              <a:t>  </a:t>
            </a:r>
            <a:r>
              <a:rPr lang="de-DE" dirty="0">
                <a:solidFill>
                  <a:schemeClr val="folHlink"/>
                </a:solidFill>
              </a:rPr>
              <a:t>| </a:t>
            </a:r>
            <a:r>
              <a:rPr lang="de-DE" dirty="0"/>
              <a:t>  </a:t>
            </a:r>
            <a:fld id="{1ED80675-3D6A-6A43-AAA3-32D5F6AB1322}" type="datetime1">
              <a:rPr lang="de-DE"/>
              <a:pPr/>
              <a:t>11.01.14</a:t>
            </a:fld>
            <a:r>
              <a:rPr lang="de-DE" dirty="0"/>
              <a:t>   </a:t>
            </a:r>
            <a:r>
              <a:rPr lang="de-DE" dirty="0">
                <a:solidFill>
                  <a:schemeClr val="folHlink"/>
                </a:solidFill>
              </a:rPr>
              <a:t>|</a:t>
            </a:r>
            <a:r>
              <a:rPr lang="de-DE" dirty="0"/>
              <a:t>   </a:t>
            </a:r>
            <a:r>
              <a:rPr lang="de-DE" dirty="0" smtClean="0"/>
              <a:t>2011 Visual Communications </a:t>
            </a:r>
            <a:r>
              <a:rPr lang="de-DE" dirty="0" err="1" smtClean="0"/>
              <a:t>and</a:t>
            </a:r>
            <a:r>
              <a:rPr lang="de-DE" dirty="0" smtClean="0"/>
              <a:t> Image Processing (VCIP)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18515976"/>
      </p:ext>
    </p:extLst>
  </p:cSld>
  <p:clrMapOvr>
    <a:masterClrMapping/>
  </p:clrMapOvr>
  <p:transition xmlns:p14="http://schemas.microsoft.com/office/powerpoint/2010/main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85AA43B-6D2D-2D41-B81D-B99B8AB8CAFA}" type="slidenum">
              <a:rPr lang="en-US"/>
              <a:pPr/>
              <a:t>‹Nr.›</a:t>
            </a:fld>
            <a:r>
              <a:rPr lang="en-US" dirty="0"/>
              <a:t> </a:t>
            </a:r>
            <a:r>
              <a:rPr lang="de-DE" dirty="0"/>
              <a:t>  </a:t>
            </a:r>
            <a:r>
              <a:rPr lang="de-DE" dirty="0">
                <a:solidFill>
                  <a:schemeClr val="folHlink"/>
                </a:solidFill>
              </a:rPr>
              <a:t>| </a:t>
            </a:r>
            <a:r>
              <a:rPr lang="de-DE" dirty="0"/>
              <a:t>  </a:t>
            </a:r>
            <a:fld id="{FA7B2DF3-5D84-A44D-BCCC-1095DCF62A0F}" type="datetime1">
              <a:rPr lang="de-DE"/>
              <a:pPr/>
              <a:t>11.01.14</a:t>
            </a:fld>
            <a:r>
              <a:rPr lang="de-DE" dirty="0"/>
              <a:t>   </a:t>
            </a:r>
            <a:r>
              <a:rPr lang="de-DE" dirty="0">
                <a:solidFill>
                  <a:schemeClr val="folHlink"/>
                </a:solidFill>
              </a:rPr>
              <a:t>|</a:t>
            </a:r>
            <a:r>
              <a:rPr lang="de-DE" dirty="0"/>
              <a:t>   </a:t>
            </a:r>
            <a:r>
              <a:rPr lang="de-DE" dirty="0" smtClean="0"/>
              <a:t>2011 Visual Communications </a:t>
            </a:r>
            <a:r>
              <a:rPr lang="de-DE" dirty="0" err="1" smtClean="0"/>
              <a:t>and</a:t>
            </a:r>
            <a:r>
              <a:rPr lang="de-DE" dirty="0" smtClean="0"/>
              <a:t> Image Processing (VCIP)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42737255"/>
      </p:ext>
    </p:extLst>
  </p:cSld>
  <p:clrMapOvr>
    <a:masterClrMapping/>
  </p:clrMapOvr>
  <p:transition xmlns:p14="http://schemas.microsoft.com/office/powerpoint/2010/main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981075"/>
            <a:ext cx="403860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981075"/>
            <a:ext cx="403860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DD76EB7-EB31-8942-AE78-8D68DB26B647}" type="slidenum">
              <a:rPr lang="en-US"/>
              <a:pPr/>
              <a:t>‹Nr.›</a:t>
            </a:fld>
            <a:r>
              <a:rPr lang="en-US" dirty="0"/>
              <a:t> </a:t>
            </a:r>
            <a:r>
              <a:rPr lang="de-DE" dirty="0"/>
              <a:t>  </a:t>
            </a:r>
            <a:r>
              <a:rPr lang="de-DE" dirty="0">
                <a:solidFill>
                  <a:schemeClr val="folHlink"/>
                </a:solidFill>
              </a:rPr>
              <a:t>| </a:t>
            </a:r>
            <a:r>
              <a:rPr lang="de-DE" dirty="0"/>
              <a:t>  </a:t>
            </a:r>
            <a:fld id="{057D5855-00E4-974D-A65F-9AE922FA33AF}" type="datetime1">
              <a:rPr lang="de-DE"/>
              <a:pPr/>
              <a:t>11.01.14</a:t>
            </a:fld>
            <a:r>
              <a:rPr lang="de-DE" dirty="0"/>
              <a:t>   </a:t>
            </a:r>
            <a:r>
              <a:rPr lang="de-DE" dirty="0">
                <a:solidFill>
                  <a:schemeClr val="folHlink"/>
                </a:solidFill>
              </a:rPr>
              <a:t>|</a:t>
            </a:r>
            <a:r>
              <a:rPr lang="de-DE" dirty="0"/>
              <a:t>   </a:t>
            </a:r>
            <a:r>
              <a:rPr lang="de-DE" dirty="0" smtClean="0"/>
              <a:t>2011 Visual Communications </a:t>
            </a:r>
            <a:r>
              <a:rPr lang="de-DE" dirty="0" err="1" smtClean="0"/>
              <a:t>and</a:t>
            </a:r>
            <a:r>
              <a:rPr lang="de-DE" dirty="0" smtClean="0"/>
              <a:t> Image Processing (VCIP)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24022543"/>
      </p:ext>
    </p:extLst>
  </p:cSld>
  <p:clrMapOvr>
    <a:masterClrMapping/>
  </p:clrMapOvr>
  <p:transition xmlns:p14="http://schemas.microsoft.com/office/powerpoint/2010/main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D5E046B-24FD-054F-B6A3-2961CA57832F}" type="slidenum">
              <a:rPr lang="en-US"/>
              <a:pPr/>
              <a:t>‹Nr.›</a:t>
            </a:fld>
            <a:r>
              <a:rPr lang="en-US" dirty="0"/>
              <a:t> </a:t>
            </a:r>
            <a:r>
              <a:rPr lang="de-DE" dirty="0"/>
              <a:t>  </a:t>
            </a:r>
            <a:r>
              <a:rPr lang="de-DE" dirty="0">
                <a:solidFill>
                  <a:schemeClr val="folHlink"/>
                </a:solidFill>
              </a:rPr>
              <a:t>| </a:t>
            </a:r>
            <a:r>
              <a:rPr lang="de-DE" dirty="0"/>
              <a:t>  </a:t>
            </a:r>
            <a:fld id="{034E6A44-7CE9-7A45-94E9-66054A433D16}" type="datetime1">
              <a:rPr lang="de-DE"/>
              <a:pPr/>
              <a:t>11.01.14</a:t>
            </a:fld>
            <a:r>
              <a:rPr lang="de-DE" dirty="0"/>
              <a:t>   </a:t>
            </a:r>
            <a:r>
              <a:rPr lang="de-DE" dirty="0">
                <a:solidFill>
                  <a:schemeClr val="folHlink"/>
                </a:solidFill>
              </a:rPr>
              <a:t>|</a:t>
            </a:r>
            <a:r>
              <a:rPr lang="de-DE" dirty="0"/>
              <a:t>   </a:t>
            </a:r>
            <a:r>
              <a:rPr lang="de-DE" dirty="0" smtClean="0"/>
              <a:t>2011 Visual Communications </a:t>
            </a:r>
            <a:r>
              <a:rPr lang="de-DE" dirty="0" err="1" smtClean="0"/>
              <a:t>and</a:t>
            </a:r>
            <a:r>
              <a:rPr lang="de-DE" dirty="0" smtClean="0"/>
              <a:t> Image Processing (VCIP)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4312967"/>
      </p:ext>
    </p:extLst>
  </p:cSld>
  <p:clrMapOvr>
    <a:masterClrMapping/>
  </p:clrMapOvr>
  <p:transition xmlns:p14="http://schemas.microsoft.com/office/powerpoint/2010/main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8C992F7-0ABA-8F4A-9D2C-54359479AA28}" type="slidenum">
              <a:rPr lang="en-US"/>
              <a:pPr/>
              <a:t>‹Nr.›</a:t>
            </a:fld>
            <a:r>
              <a:rPr lang="en-US" dirty="0"/>
              <a:t> </a:t>
            </a:r>
            <a:r>
              <a:rPr lang="de-DE" dirty="0"/>
              <a:t>  </a:t>
            </a:r>
            <a:r>
              <a:rPr lang="de-DE" dirty="0">
                <a:solidFill>
                  <a:schemeClr val="folHlink"/>
                </a:solidFill>
              </a:rPr>
              <a:t>| </a:t>
            </a:r>
            <a:r>
              <a:rPr lang="de-DE" dirty="0"/>
              <a:t>  </a:t>
            </a:r>
            <a:fld id="{16644D88-81D7-1E49-A5F3-F62537278840}" type="datetime1">
              <a:rPr lang="de-DE"/>
              <a:pPr/>
              <a:t>11.01.14</a:t>
            </a:fld>
            <a:r>
              <a:rPr lang="de-DE" dirty="0"/>
              <a:t>   </a:t>
            </a:r>
            <a:r>
              <a:rPr lang="de-DE" dirty="0">
                <a:solidFill>
                  <a:schemeClr val="folHlink"/>
                </a:solidFill>
              </a:rPr>
              <a:t>|</a:t>
            </a:r>
            <a:r>
              <a:rPr lang="de-DE" dirty="0"/>
              <a:t>   </a:t>
            </a:r>
            <a:r>
              <a:rPr lang="de-DE" dirty="0" smtClean="0"/>
              <a:t>2011 Visual Communications </a:t>
            </a:r>
            <a:r>
              <a:rPr lang="de-DE" dirty="0" err="1" smtClean="0"/>
              <a:t>and</a:t>
            </a:r>
            <a:r>
              <a:rPr lang="de-DE" dirty="0" smtClean="0"/>
              <a:t> Image Processing (VCIP)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03792968"/>
      </p:ext>
    </p:extLst>
  </p:cSld>
  <p:clrMapOvr>
    <a:masterClrMapping/>
  </p:clrMapOvr>
  <p:transition xmlns:p14="http://schemas.microsoft.com/office/powerpoint/2010/main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2A90394-0E24-B144-89F3-BD8BAC4D75CC}" type="slidenum">
              <a:rPr lang="en-US" smtClean="0"/>
              <a:pPr/>
              <a:t>‹Nr.›</a:t>
            </a:fld>
            <a:r>
              <a:rPr lang="en-US" dirty="0" smtClean="0"/>
              <a:t> </a:t>
            </a:r>
            <a:r>
              <a:rPr lang="de-DE" dirty="0" smtClean="0"/>
              <a:t>  </a:t>
            </a:r>
            <a:r>
              <a:rPr lang="de-DE" dirty="0" smtClean="0">
                <a:solidFill>
                  <a:schemeClr val="folHlink"/>
                </a:solidFill>
              </a:rPr>
              <a:t>| </a:t>
            </a:r>
            <a:r>
              <a:rPr lang="de-DE" dirty="0" smtClean="0"/>
              <a:t>  </a:t>
            </a:r>
            <a:fld id="{C3A57F12-054B-774B-8C99-FF8533C9582A}" type="datetime1">
              <a:rPr lang="de-DE" smtClean="0"/>
              <a:pPr/>
              <a:t>11.01.14</a:t>
            </a:fld>
            <a:r>
              <a:rPr lang="de-DE" dirty="0" smtClean="0"/>
              <a:t>   </a:t>
            </a:r>
            <a:r>
              <a:rPr lang="de-DE" dirty="0" smtClean="0">
                <a:solidFill>
                  <a:schemeClr val="folHlink"/>
                </a:solidFill>
              </a:rPr>
              <a:t>|</a:t>
            </a:r>
            <a:r>
              <a:rPr lang="de-DE" dirty="0" smtClean="0"/>
              <a:t>   2011 Visual Communications </a:t>
            </a:r>
            <a:r>
              <a:rPr lang="de-DE" dirty="0" err="1" smtClean="0"/>
              <a:t>and</a:t>
            </a:r>
            <a:r>
              <a:rPr lang="de-DE" dirty="0" smtClean="0"/>
              <a:t> Image Processing (VCIP)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57317867"/>
      </p:ext>
    </p:extLst>
  </p:cSld>
  <p:clrMapOvr>
    <a:masterClrMapping/>
  </p:clrMapOvr>
  <p:transition xmlns:p14="http://schemas.microsoft.com/office/powerpoint/2010/main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23389D-90FD-CA4A-8FEF-01C9D5CAA0D3}" type="slidenum">
              <a:rPr lang="en-US" smtClean="0"/>
              <a:pPr/>
              <a:t>‹Nr.›</a:t>
            </a:fld>
            <a:r>
              <a:rPr lang="en-US" dirty="0" smtClean="0"/>
              <a:t> </a:t>
            </a:r>
            <a:r>
              <a:rPr lang="de-DE" dirty="0" smtClean="0"/>
              <a:t>  </a:t>
            </a:r>
            <a:r>
              <a:rPr lang="de-DE" dirty="0" smtClean="0">
                <a:solidFill>
                  <a:schemeClr val="folHlink"/>
                </a:solidFill>
              </a:rPr>
              <a:t>| </a:t>
            </a:r>
            <a:r>
              <a:rPr lang="de-DE" dirty="0" smtClean="0"/>
              <a:t>  </a:t>
            </a:r>
            <a:fld id="{E7EECC31-D7EC-784C-8232-44ACD2A02EAC}" type="datetime1">
              <a:rPr lang="de-DE" smtClean="0"/>
              <a:pPr/>
              <a:t>11.01.14</a:t>
            </a:fld>
            <a:r>
              <a:rPr lang="de-DE" dirty="0" smtClean="0"/>
              <a:t>   </a:t>
            </a:r>
            <a:r>
              <a:rPr lang="de-DE" dirty="0" smtClean="0">
                <a:solidFill>
                  <a:schemeClr val="folHlink"/>
                </a:solidFill>
              </a:rPr>
              <a:t>|</a:t>
            </a:r>
            <a:r>
              <a:rPr lang="de-DE" dirty="0" smtClean="0"/>
              <a:t>   2011 Visual Communications </a:t>
            </a:r>
            <a:r>
              <a:rPr lang="de-DE" dirty="0" err="1" smtClean="0"/>
              <a:t>and</a:t>
            </a:r>
            <a:r>
              <a:rPr lang="de-DE" dirty="0" smtClean="0"/>
              <a:t> Image Processing (VCIP)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3934243"/>
      </p:ext>
    </p:extLst>
  </p:cSld>
  <p:clrMapOvr>
    <a:masterClrMapping/>
  </p:clrMapOvr>
  <p:transition xmlns:p14="http://schemas.microsoft.com/office/powerpoint/2010/main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auf Platzhalter ziehen oder durch Klicken auf Symbol hinzufügen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6D1C774-0B25-444A-88B4-814B5C44356C}" type="slidenum">
              <a:rPr lang="en-US" smtClean="0"/>
              <a:pPr/>
              <a:t>‹Nr.›</a:t>
            </a:fld>
            <a:r>
              <a:rPr lang="en-US" dirty="0" smtClean="0"/>
              <a:t> </a:t>
            </a:r>
            <a:r>
              <a:rPr lang="de-DE" dirty="0" smtClean="0"/>
              <a:t>  </a:t>
            </a:r>
            <a:r>
              <a:rPr lang="de-DE" dirty="0" smtClean="0">
                <a:solidFill>
                  <a:schemeClr val="folHlink"/>
                </a:solidFill>
              </a:rPr>
              <a:t>| </a:t>
            </a:r>
            <a:r>
              <a:rPr lang="de-DE" dirty="0" smtClean="0"/>
              <a:t>  </a:t>
            </a:r>
            <a:fld id="{9C73F9D7-4212-CD4E-BCBC-21B693192CE8}" type="datetime1">
              <a:rPr lang="de-DE" smtClean="0"/>
              <a:pPr/>
              <a:t>11.01.14</a:t>
            </a:fld>
            <a:r>
              <a:rPr lang="de-DE" dirty="0" smtClean="0"/>
              <a:t>   </a:t>
            </a:r>
            <a:r>
              <a:rPr lang="de-DE" dirty="0" smtClean="0">
                <a:solidFill>
                  <a:schemeClr val="folHlink"/>
                </a:solidFill>
              </a:rPr>
              <a:t>|</a:t>
            </a:r>
            <a:r>
              <a:rPr lang="de-DE" dirty="0" smtClean="0"/>
              <a:t>   2011 Visual Communications </a:t>
            </a:r>
            <a:r>
              <a:rPr lang="de-DE" dirty="0" err="1" smtClean="0"/>
              <a:t>and</a:t>
            </a:r>
            <a:r>
              <a:rPr lang="de-DE" dirty="0" smtClean="0"/>
              <a:t> Image Processing (VCIP)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77869226"/>
      </p:ext>
    </p:extLst>
  </p:cSld>
  <p:clrMapOvr>
    <a:masterClrMapping/>
  </p:clrMapOvr>
  <p:transition xmlns:p14="http://schemas.microsoft.com/office/powerpoint/2010/main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image" Target="../media/image4.jpe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vmlDrawing" Target="../drawings/vmlDrawing1.vml"/><Relationship Id="rId14" Type="http://schemas.openxmlformats.org/officeDocument/2006/relationships/image" Target="../media/image2.png"/><Relationship Id="rId15" Type="http://schemas.openxmlformats.org/officeDocument/2006/relationships/image" Target="../media/image3.png"/><Relationship Id="rId16" Type="http://schemas.openxmlformats.org/officeDocument/2006/relationships/oleObject" Target="../embeddings/oleObject1.bin"/><Relationship Id="rId17" Type="http://schemas.openxmlformats.org/officeDocument/2006/relationships/image" Target="../media/image1.png"/><Relationship Id="rId18" Type="http://schemas.openxmlformats.org/officeDocument/2006/relationships/oleObject" Target="../embeddings/oleObject2.bin"/><Relationship Id="rId19" Type="http://schemas.openxmlformats.org/officeDocument/2006/relationships/oleObject" Target="../embeddings/oleObject3.bin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87" name="AutoShape 23"/>
          <p:cNvSpPr>
            <a:spLocks noChangeArrowheads="1"/>
          </p:cNvSpPr>
          <p:nvPr/>
        </p:nvSpPr>
        <p:spPr bwMode="auto">
          <a:xfrm>
            <a:off x="184150" y="-222250"/>
            <a:ext cx="9232900" cy="809625"/>
          </a:xfrm>
          <a:prstGeom prst="roundRect">
            <a:avLst>
              <a:gd name="adj" fmla="val 20440"/>
            </a:avLst>
          </a:prstGeom>
          <a:noFill/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DFDFD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pic>
        <p:nvPicPr>
          <p:cNvPr id="88088" name="Picture 24" descr="logo_trans_sauber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17475"/>
            <a:ext cx="649287" cy="430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8089" name="AutoShape 25"/>
          <p:cNvSpPr>
            <a:spLocks noChangeArrowheads="1"/>
          </p:cNvSpPr>
          <p:nvPr/>
        </p:nvSpPr>
        <p:spPr bwMode="auto">
          <a:xfrm>
            <a:off x="323850" y="261938"/>
            <a:ext cx="7488238" cy="503237"/>
          </a:xfrm>
          <a:prstGeom prst="roundRect">
            <a:avLst>
              <a:gd name="adj" fmla="val 15440"/>
            </a:avLst>
          </a:prstGeom>
          <a:solidFill>
            <a:schemeClr val="bg1"/>
          </a:soli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88078" name="Rectangle 1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981075"/>
            <a:ext cx="8229600" cy="5111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/>
              <a:t>Hier</a:t>
            </a:r>
            <a:r>
              <a:rPr lang="en-US" dirty="0"/>
              <a:t> </a:t>
            </a:r>
            <a:r>
              <a:rPr lang="en-US" dirty="0" err="1"/>
              <a:t>klicken</a:t>
            </a:r>
            <a:r>
              <a:rPr lang="en-US" dirty="0"/>
              <a:t>, um Master-</a:t>
            </a:r>
            <a:r>
              <a:rPr lang="en-US" dirty="0" err="1"/>
              <a:t>Textformat</a:t>
            </a:r>
            <a:r>
              <a:rPr lang="en-US" dirty="0"/>
              <a:t> </a:t>
            </a:r>
            <a:r>
              <a:rPr lang="en-US" dirty="0" err="1"/>
              <a:t>zu</a:t>
            </a:r>
            <a:r>
              <a:rPr lang="en-US" dirty="0"/>
              <a:t> </a:t>
            </a:r>
            <a:r>
              <a:rPr lang="en-US" dirty="0" err="1"/>
              <a:t>bearbeiten</a:t>
            </a:r>
            <a:r>
              <a:rPr lang="en-US" dirty="0"/>
              <a:t>.</a:t>
            </a:r>
          </a:p>
          <a:p>
            <a:pPr lvl="1"/>
            <a:r>
              <a:rPr lang="en-US" dirty="0" err="1"/>
              <a:t>Zweite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  <a:p>
            <a:pPr lvl="2"/>
            <a:r>
              <a:rPr lang="en-US" dirty="0" err="1"/>
              <a:t>Dritte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  <a:p>
            <a:pPr lvl="3"/>
            <a:r>
              <a:rPr lang="en-US" dirty="0" err="1"/>
              <a:t>Vierte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  <a:p>
            <a:pPr lvl="4"/>
            <a:r>
              <a:rPr lang="en-US" dirty="0" err="1"/>
              <a:t>Fünfte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</p:txBody>
      </p:sp>
      <p:sp>
        <p:nvSpPr>
          <p:cNvPr id="88080" name="Rectangle 16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298450"/>
            <a:ext cx="8135937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Titel</a:t>
            </a:r>
          </a:p>
        </p:txBody>
      </p:sp>
      <p:sp>
        <p:nvSpPr>
          <p:cNvPr id="88108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11188" y="6237288"/>
            <a:ext cx="8355012" cy="26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900" b="0"/>
            </a:lvl1pPr>
          </a:lstStyle>
          <a:p>
            <a:fld id="{FA39FAB2-3B79-7547-93DC-8EB2ABB4A028}" type="slidenum">
              <a:rPr lang="en-US"/>
              <a:pPr/>
              <a:t>‹Nr.›</a:t>
            </a:fld>
            <a:r>
              <a:rPr lang="en-US" dirty="0"/>
              <a:t> </a:t>
            </a:r>
            <a:r>
              <a:rPr lang="de-DE" dirty="0"/>
              <a:t>  </a:t>
            </a:r>
            <a:r>
              <a:rPr lang="de-DE" dirty="0">
                <a:solidFill>
                  <a:schemeClr val="folHlink"/>
                </a:solidFill>
              </a:rPr>
              <a:t>| </a:t>
            </a:r>
            <a:r>
              <a:rPr lang="de-DE" dirty="0" smtClean="0"/>
              <a:t>  </a:t>
            </a:r>
            <a:fld id="{DAF9B047-28CB-8247-9DD3-2436484BC001}" type="datetime1">
              <a:rPr lang="de-DE" smtClean="0"/>
              <a:pPr/>
              <a:t>11.01.14</a:t>
            </a:fld>
            <a:r>
              <a:rPr lang="de-DE" dirty="0" smtClean="0"/>
              <a:t>   </a:t>
            </a:r>
            <a:r>
              <a:rPr lang="de-DE" dirty="0" smtClean="0">
                <a:solidFill>
                  <a:schemeClr val="folHlink"/>
                </a:solidFill>
              </a:rPr>
              <a:t>|</a:t>
            </a:r>
            <a:r>
              <a:rPr lang="de-DE" dirty="0" smtClean="0"/>
              <a:t>   2011 Visual Communications </a:t>
            </a:r>
            <a:r>
              <a:rPr lang="de-DE" dirty="0" err="1" smtClean="0"/>
              <a:t>and</a:t>
            </a:r>
            <a:r>
              <a:rPr lang="de-DE" dirty="0" smtClean="0"/>
              <a:t> Image Processing (VCIP)</a:t>
            </a:r>
            <a:endParaRPr lang="de-DE" dirty="0"/>
          </a:p>
        </p:txBody>
      </p:sp>
      <p:sp>
        <p:nvSpPr>
          <p:cNvPr id="88109" name="AutoShape 45"/>
          <p:cNvSpPr>
            <a:spLocks noChangeArrowheads="1"/>
          </p:cNvSpPr>
          <p:nvPr/>
        </p:nvSpPr>
        <p:spPr bwMode="auto">
          <a:xfrm>
            <a:off x="107950" y="6467475"/>
            <a:ext cx="8928100" cy="288925"/>
          </a:xfrm>
          <a:prstGeom prst="roundRect">
            <a:avLst>
              <a:gd name="adj" fmla="val 26375"/>
            </a:avLst>
          </a:prstGeom>
          <a:solidFill>
            <a:srgbClr val="F8F8F8"/>
          </a:soli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pic>
        <p:nvPicPr>
          <p:cNvPr id="88110" name="Picture 46" descr="dez5___rwthlogo_gif_rwthlogo1_schwarz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434"/>
          <a:stretch>
            <a:fillRect/>
          </a:stretch>
        </p:blipFill>
        <p:spPr bwMode="auto">
          <a:xfrm>
            <a:off x="8081963" y="6502400"/>
            <a:ext cx="865187" cy="227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88111" name="Object 47"/>
          <p:cNvGraphicFramePr>
            <a:graphicFrameLocks noChangeAspect="1"/>
          </p:cNvGraphicFramePr>
          <p:nvPr/>
        </p:nvGraphicFramePr>
        <p:xfrm>
          <a:off x="511175" y="6578600"/>
          <a:ext cx="76200" cy="76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025" name="CorelPhotoPaint.Image.9" r:id="rId16" imgW="203031" imgH="203031" progId="CorelPhotoPaint.Image.9">
                  <p:embed/>
                </p:oleObj>
              </mc:Choice>
              <mc:Fallback>
                <p:oleObj name="CorelPhotoPaint.Image.9" r:id="rId16" imgW="203031" imgH="203031" progId="CorelPhotoPaint.Image.9">
                  <p:embed/>
                  <p:pic>
                    <p:nvPicPr>
                      <p:cNvPr id="0" name="Object 4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1175" y="6578600"/>
                        <a:ext cx="76200" cy="76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8112" name="Object 48"/>
          <p:cNvGraphicFramePr>
            <a:graphicFrameLocks noChangeAspect="1"/>
          </p:cNvGraphicFramePr>
          <p:nvPr/>
        </p:nvGraphicFramePr>
        <p:xfrm>
          <a:off x="4354513" y="6578600"/>
          <a:ext cx="76200" cy="76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026" name="CorelPhotoPaint.Image.9" r:id="rId18" imgW="203031" imgH="203031" progId="CorelPhotoPaint.Image.9">
                  <p:embed/>
                </p:oleObj>
              </mc:Choice>
              <mc:Fallback>
                <p:oleObj name="CorelPhotoPaint.Image.9" r:id="rId18" imgW="203031" imgH="203031" progId="CorelPhotoPaint.Image.9">
                  <p:embed/>
                  <p:pic>
                    <p:nvPicPr>
                      <p:cNvPr id="0" name="Object 4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4513" y="6578600"/>
                        <a:ext cx="76200" cy="76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8113" name="Rectangle 49"/>
          <p:cNvSpPr>
            <a:spLocks noChangeArrowheads="1"/>
          </p:cNvSpPr>
          <p:nvPr/>
        </p:nvSpPr>
        <p:spPr bwMode="auto">
          <a:xfrm>
            <a:off x="2122488" y="6524625"/>
            <a:ext cx="1873250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de-DE" sz="900"/>
              <a:t>Institut für Nachrichtentechnik</a:t>
            </a:r>
          </a:p>
        </p:txBody>
      </p:sp>
      <p:sp>
        <p:nvSpPr>
          <p:cNvPr id="88114" name="Rectangle 50"/>
          <p:cNvSpPr>
            <a:spLocks noChangeArrowheads="1"/>
          </p:cNvSpPr>
          <p:nvPr/>
        </p:nvSpPr>
        <p:spPr bwMode="auto">
          <a:xfrm>
            <a:off x="4427538" y="6557963"/>
            <a:ext cx="1584325" cy="117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de-DE" sz="900"/>
              <a:t>RWTH Aachen University</a:t>
            </a:r>
          </a:p>
        </p:txBody>
      </p:sp>
      <p:graphicFrame>
        <p:nvGraphicFramePr>
          <p:cNvPr id="88115" name="Object 51"/>
          <p:cNvGraphicFramePr>
            <a:graphicFrameLocks noChangeAspect="1"/>
          </p:cNvGraphicFramePr>
          <p:nvPr/>
        </p:nvGraphicFramePr>
        <p:xfrm>
          <a:off x="2046288" y="6578600"/>
          <a:ext cx="76200" cy="76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027" name="CorelPhotoPaint.Image.9" r:id="rId19" imgW="203031" imgH="203031" progId="CorelPhotoPaint.Image.9">
                  <p:embed/>
                </p:oleObj>
              </mc:Choice>
              <mc:Fallback>
                <p:oleObj name="CorelPhotoPaint.Image.9" r:id="rId19" imgW="203031" imgH="203031" progId="CorelPhotoPaint.Image.9">
                  <p:embed/>
                  <p:pic>
                    <p:nvPicPr>
                      <p:cNvPr id="0" name="Object 5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46288" y="6578600"/>
                        <a:ext cx="76200" cy="76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8116" name="Rectangle 52"/>
          <p:cNvSpPr>
            <a:spLocks noChangeArrowheads="1"/>
          </p:cNvSpPr>
          <p:nvPr/>
        </p:nvSpPr>
        <p:spPr bwMode="auto">
          <a:xfrm>
            <a:off x="611188" y="6524625"/>
            <a:ext cx="1439862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de-DE" sz="900" dirty="0" smtClean="0"/>
              <a:t>Fabian Jäger</a:t>
            </a:r>
            <a:endParaRPr lang="de-DE" sz="9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ransition xmlns:p14="http://schemas.microsoft.com/office/powerpoint/2010/main">
    <p:wipe dir="r"/>
  </p:transition>
  <p:hf sldNum="0" hdr="0" ft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2B88AD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2B88AD"/>
          </a:solidFill>
          <a:latin typeface="Arial" charset="0"/>
          <a:ea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2B88AD"/>
          </a:solidFill>
          <a:latin typeface="Arial" charset="0"/>
          <a:ea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2B88AD"/>
          </a:solidFill>
          <a:latin typeface="Arial" charset="0"/>
          <a:ea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2B88AD"/>
          </a:solidFill>
          <a:latin typeface="Arial" charset="0"/>
          <a:ea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2B88AD"/>
          </a:solidFill>
          <a:latin typeface="Arial" charset="0"/>
          <a:ea typeface="ＭＳ Ｐゴシック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2B88AD"/>
          </a:solidFill>
          <a:latin typeface="Arial" charset="0"/>
          <a:ea typeface="ＭＳ Ｐゴシック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2B88AD"/>
          </a:solidFill>
          <a:latin typeface="Arial" charset="0"/>
          <a:ea typeface="ＭＳ Ｐゴシック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2B88AD"/>
          </a:solidFill>
          <a:latin typeface="Arial" charset="0"/>
          <a:ea typeface="ＭＳ Ｐゴシック" charset="0"/>
        </a:defRPr>
      </a:lvl9pPr>
    </p:titleStyle>
    <p:bodyStyle>
      <a:lvl1pPr marL="457200" indent="-457200" algn="l" rtl="0" eaLnBrk="1" fontAlgn="base" hangingPunct="1">
        <a:spcBef>
          <a:spcPct val="20000"/>
        </a:spcBef>
        <a:spcAft>
          <a:spcPct val="0"/>
        </a:spcAft>
        <a:buSzPct val="35000"/>
        <a:buFont typeface="Arial" charset="0"/>
        <a:buBlip>
          <a:blip r:embed="rId20"/>
        </a:buBlip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rtl="0" eaLnBrk="1" fontAlgn="base" hangingPunct="1">
        <a:spcBef>
          <a:spcPct val="20000"/>
        </a:spcBef>
        <a:spcAft>
          <a:spcPct val="0"/>
        </a:spcAft>
        <a:buSzPct val="35000"/>
        <a:buFont typeface="Arial" charset="0"/>
        <a:buBlip>
          <a:blip r:embed="rId20"/>
        </a:buBlip>
        <a:defRPr sz="2400">
          <a:solidFill>
            <a:schemeClr val="tx1"/>
          </a:solidFill>
          <a:latin typeface="+mn-lt"/>
          <a:ea typeface="+mn-ea"/>
        </a:defRPr>
      </a:lvl2pPr>
      <a:lvl3pPr marL="1371600" indent="-457200" algn="l" rtl="0" eaLnBrk="1" fontAlgn="base" hangingPunct="1">
        <a:spcBef>
          <a:spcPct val="20000"/>
        </a:spcBef>
        <a:spcAft>
          <a:spcPct val="0"/>
        </a:spcAft>
        <a:buSzPct val="35000"/>
        <a:buFont typeface="Arial" charset="0"/>
        <a:buBlip>
          <a:blip r:embed="rId20"/>
        </a:buBlip>
        <a:defRPr sz="2400">
          <a:solidFill>
            <a:schemeClr val="tx1"/>
          </a:solidFill>
          <a:latin typeface="+mn-lt"/>
          <a:ea typeface="+mn-ea"/>
        </a:defRPr>
      </a:lvl3pPr>
      <a:lvl4pPr marL="1828800" indent="-457200" algn="l" rtl="0" eaLnBrk="1" fontAlgn="base" hangingPunct="1">
        <a:spcBef>
          <a:spcPct val="20000"/>
        </a:spcBef>
        <a:spcAft>
          <a:spcPct val="0"/>
        </a:spcAft>
        <a:buSzPct val="35000"/>
        <a:buFont typeface="Arial" charset="0"/>
        <a:buBlip>
          <a:blip r:embed="rId20"/>
        </a:buBlip>
        <a:defRPr sz="2400">
          <a:solidFill>
            <a:schemeClr val="tx1"/>
          </a:solidFill>
          <a:latin typeface="+mn-lt"/>
          <a:ea typeface="+mn-ea"/>
        </a:defRPr>
      </a:lvl4pPr>
      <a:lvl5pPr marL="2286000" indent="-457200" algn="l" rtl="0" eaLnBrk="1" fontAlgn="base" hangingPunct="1">
        <a:spcBef>
          <a:spcPct val="20000"/>
        </a:spcBef>
        <a:spcAft>
          <a:spcPct val="0"/>
        </a:spcAft>
        <a:buSzPct val="35000"/>
        <a:buFont typeface="Arial" charset="0"/>
        <a:buBlip>
          <a:blip r:embed="rId20"/>
        </a:buBlip>
        <a:defRPr sz="2400">
          <a:solidFill>
            <a:schemeClr val="tx1"/>
          </a:solidFill>
          <a:latin typeface="+mn-lt"/>
          <a:ea typeface="+mn-ea"/>
        </a:defRPr>
      </a:lvl5pPr>
      <a:lvl6pPr marL="2743200" indent="-457200" algn="l" rtl="0" eaLnBrk="1" fontAlgn="base" hangingPunct="1">
        <a:spcBef>
          <a:spcPct val="20000"/>
        </a:spcBef>
        <a:spcAft>
          <a:spcPct val="0"/>
        </a:spcAft>
        <a:buSzPct val="35000"/>
        <a:buFont typeface="Arial" charset="0"/>
        <a:buBlip>
          <a:blip r:embed="rId20"/>
        </a:buBlip>
        <a:defRPr sz="2400">
          <a:solidFill>
            <a:schemeClr val="tx1"/>
          </a:solidFill>
          <a:latin typeface="+mn-lt"/>
          <a:ea typeface="+mn-ea"/>
        </a:defRPr>
      </a:lvl6pPr>
      <a:lvl7pPr marL="3200400" indent="-457200" algn="l" rtl="0" eaLnBrk="1" fontAlgn="base" hangingPunct="1">
        <a:spcBef>
          <a:spcPct val="20000"/>
        </a:spcBef>
        <a:spcAft>
          <a:spcPct val="0"/>
        </a:spcAft>
        <a:buSzPct val="35000"/>
        <a:buFont typeface="Arial" charset="0"/>
        <a:buBlip>
          <a:blip r:embed="rId20"/>
        </a:buBlip>
        <a:defRPr sz="2400">
          <a:solidFill>
            <a:schemeClr val="tx1"/>
          </a:solidFill>
          <a:latin typeface="+mn-lt"/>
          <a:ea typeface="+mn-ea"/>
        </a:defRPr>
      </a:lvl7pPr>
      <a:lvl8pPr marL="3657600" indent="-457200" algn="l" rtl="0" eaLnBrk="1" fontAlgn="base" hangingPunct="1">
        <a:spcBef>
          <a:spcPct val="20000"/>
        </a:spcBef>
        <a:spcAft>
          <a:spcPct val="0"/>
        </a:spcAft>
        <a:buSzPct val="35000"/>
        <a:buFont typeface="Arial" charset="0"/>
        <a:buBlip>
          <a:blip r:embed="rId20"/>
        </a:buBlip>
        <a:defRPr sz="2400">
          <a:solidFill>
            <a:schemeClr val="tx1"/>
          </a:solidFill>
          <a:latin typeface="+mn-lt"/>
          <a:ea typeface="+mn-ea"/>
        </a:defRPr>
      </a:lvl8pPr>
      <a:lvl9pPr marL="4114800" indent="-457200" algn="l" rtl="0" eaLnBrk="1" fontAlgn="base" hangingPunct="1">
        <a:spcBef>
          <a:spcPct val="20000"/>
        </a:spcBef>
        <a:spcAft>
          <a:spcPct val="0"/>
        </a:spcAft>
        <a:buSzPct val="35000"/>
        <a:buFont typeface="Arial" charset="0"/>
        <a:buBlip>
          <a:blip r:embed="rId20"/>
        </a:buBlip>
        <a:defRPr sz="2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emf"/><Relationship Id="rId3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emf"/><Relationship Id="rId3" Type="http://schemas.openxmlformats.org/officeDocument/2006/relationships/image" Target="../media/image11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4" Type="http://schemas.openxmlformats.org/officeDocument/2006/relationships/image" Target="../media/image14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-Dokument1.docx"/><Relationship Id="rId4" Type="http://schemas.openxmlformats.org/officeDocument/2006/relationships/image" Target="../media/image15.png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2132856"/>
            <a:ext cx="7054850" cy="1143000"/>
          </a:xfrm>
        </p:spPr>
        <p:txBody>
          <a:bodyPr/>
          <a:lstStyle/>
          <a:p>
            <a:r>
              <a:rPr lang="en-US" sz="3200" dirty="0" smtClean="0"/>
              <a:t>Depth-based Block Partitioning</a:t>
            </a:r>
            <a:endParaRPr lang="en-US" sz="3200" dirty="0"/>
          </a:p>
        </p:txBody>
      </p:sp>
      <p:sp>
        <p:nvSpPr>
          <p:cNvPr id="2119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11560" y="3356992"/>
            <a:ext cx="7129164" cy="864096"/>
          </a:xfrm>
        </p:spPr>
        <p:txBody>
          <a:bodyPr/>
          <a:lstStyle/>
          <a:p>
            <a:r>
              <a:rPr lang="en-US" dirty="0"/>
              <a:t>Fabian </a:t>
            </a:r>
            <a:r>
              <a:rPr lang="en-US" dirty="0" smtClean="0"/>
              <a:t>Jäger, </a:t>
            </a:r>
            <a:br>
              <a:rPr lang="en-US" dirty="0" smtClean="0"/>
            </a:br>
            <a:r>
              <a:rPr lang="en-US" dirty="0" err="1" smtClean="0"/>
              <a:t>Jacek</a:t>
            </a:r>
            <a:r>
              <a:rPr lang="en-US" dirty="0" smtClean="0"/>
              <a:t> </a:t>
            </a:r>
            <a:r>
              <a:rPr lang="en-US" dirty="0" err="1" smtClean="0"/>
              <a:t>Konieczny</a:t>
            </a:r>
            <a:r>
              <a:rPr lang="en-US" dirty="0" smtClean="0"/>
              <a:t>,</a:t>
            </a:r>
            <a:br>
              <a:rPr lang="en-US" dirty="0" smtClean="0"/>
            </a:br>
            <a:r>
              <a:rPr lang="en-US" dirty="0" smtClean="0"/>
              <a:t>Giovanni </a:t>
            </a:r>
            <a:r>
              <a:rPr lang="de-DE" dirty="0" err="1" smtClean="0"/>
              <a:t>Cordara</a:t>
            </a:r>
            <a:r>
              <a:rPr lang="en-US" dirty="0" smtClean="0"/>
              <a:t>	    	    7</a:t>
            </a:r>
            <a:r>
              <a:rPr lang="en-US" baseline="30000" dirty="0" smtClean="0"/>
              <a:t>th</a:t>
            </a:r>
            <a:r>
              <a:rPr lang="en-US" dirty="0" smtClean="0"/>
              <a:t> Meeting of JCT-3V – </a:t>
            </a:r>
            <a:r>
              <a:rPr lang="de-DE" dirty="0" smtClean="0"/>
              <a:t>San Jose</a:t>
            </a:r>
            <a:r>
              <a:rPr lang="en-US" dirty="0" smtClean="0"/>
              <a:t>, USA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Depth-based</a:t>
            </a:r>
            <a:r>
              <a:rPr lang="de-DE" dirty="0" smtClean="0"/>
              <a:t> Block </a:t>
            </a:r>
            <a:r>
              <a:rPr lang="de-DE" dirty="0" err="1" smtClean="0"/>
              <a:t>Partitioning</a:t>
            </a:r>
            <a:r>
              <a:rPr lang="de-DE" dirty="0" smtClean="0"/>
              <a:t> </a:t>
            </a:r>
            <a:r>
              <a:rPr lang="de-DE" dirty="0" err="1" smtClean="0"/>
              <a:t>Concept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282F9-18CB-2B4A-9748-F558B4A01338}" type="slidenum">
              <a:rPr lang="en-US" smtClean="0"/>
              <a:pPr/>
              <a:t>2</a:t>
            </a:fld>
            <a:r>
              <a:rPr lang="en-US" dirty="0" smtClean="0"/>
              <a:t> </a:t>
            </a:r>
            <a:r>
              <a:rPr lang="de-DE" dirty="0" smtClean="0"/>
              <a:t>  </a:t>
            </a:r>
            <a:r>
              <a:rPr lang="de-DE" dirty="0" smtClean="0">
                <a:solidFill>
                  <a:schemeClr val="folHlink"/>
                </a:solidFill>
              </a:rPr>
              <a:t>| </a:t>
            </a:r>
            <a:r>
              <a:rPr lang="de-DE" dirty="0" smtClean="0"/>
              <a:t>  11.01.2014   </a:t>
            </a:r>
            <a:r>
              <a:rPr lang="de-DE" dirty="0">
                <a:solidFill>
                  <a:schemeClr val="folHlink"/>
                </a:solidFill>
              </a:rPr>
              <a:t>|</a:t>
            </a:r>
            <a:r>
              <a:rPr lang="de-DE" dirty="0"/>
              <a:t>   </a:t>
            </a:r>
            <a:r>
              <a:rPr lang="de-DE" dirty="0" smtClean="0"/>
              <a:t>7th Meeting </a:t>
            </a:r>
            <a:r>
              <a:rPr lang="de-DE" dirty="0" err="1" smtClean="0"/>
              <a:t>of</a:t>
            </a:r>
            <a:r>
              <a:rPr lang="de-DE" dirty="0" smtClean="0"/>
              <a:t> JCT-3V, San Jose, USA</a:t>
            </a:r>
            <a:endParaRPr lang="de-DE" dirty="0"/>
          </a:p>
        </p:txBody>
      </p:sp>
      <p:sp>
        <p:nvSpPr>
          <p:cNvPr id="7" name="Inhaltsplatzhalt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4968081"/>
          </a:xfrm>
        </p:spPr>
        <p:txBody>
          <a:bodyPr>
            <a:normAutofit/>
          </a:bodyPr>
          <a:lstStyle/>
          <a:p>
            <a:r>
              <a:rPr lang="en-US" sz="3200" dirty="0" smtClean="0"/>
              <a:t>Utilize reconstructed depth information </a:t>
            </a:r>
          </a:p>
          <a:p>
            <a:pPr lvl="1"/>
            <a:r>
              <a:rPr lang="en-US" sz="3200" dirty="0" smtClean="0"/>
              <a:t>Arbitrarily shaped </a:t>
            </a:r>
            <a:r>
              <a:rPr lang="en-US" sz="3200" dirty="0" smtClean="0">
                <a:solidFill>
                  <a:srgbClr val="2B88AD"/>
                </a:solidFill>
              </a:rPr>
              <a:t>binary segmentation </a:t>
            </a:r>
          </a:p>
          <a:p>
            <a:pPr lvl="1"/>
            <a:r>
              <a:rPr lang="en-US" sz="3200" dirty="0" smtClean="0"/>
              <a:t>Independent motion/disparity compensation of </a:t>
            </a:r>
            <a:r>
              <a:rPr lang="en-US" sz="3200" dirty="0" smtClean="0">
                <a:solidFill>
                  <a:srgbClr val="2B88AD"/>
                </a:solidFill>
              </a:rPr>
              <a:t>foreground and background</a:t>
            </a:r>
          </a:p>
          <a:p>
            <a:pPr lvl="1"/>
            <a:r>
              <a:rPr lang="en-US" sz="3200" dirty="0" smtClean="0">
                <a:solidFill>
                  <a:srgbClr val="2B88AD"/>
                </a:solidFill>
              </a:rPr>
              <a:t>Merging of two prediction signals </a:t>
            </a:r>
            <a:r>
              <a:rPr lang="en-US" sz="3200" dirty="0" smtClean="0"/>
              <a:t>based on segmentation mask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635802233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836712"/>
            <a:ext cx="7272808" cy="4363685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Segmentation </a:t>
            </a:r>
            <a:r>
              <a:rPr lang="de-DE" dirty="0" err="1" smtClean="0"/>
              <a:t>Mask</a:t>
            </a:r>
            <a:r>
              <a:rPr lang="de-DE" dirty="0" smtClean="0"/>
              <a:t> Derivation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282F9-18CB-2B4A-9748-F558B4A01338}" type="slidenum">
              <a:rPr lang="en-US" smtClean="0"/>
              <a:pPr/>
              <a:t>3</a:t>
            </a:fld>
            <a:r>
              <a:rPr lang="en-US" dirty="0" smtClean="0"/>
              <a:t> </a:t>
            </a:r>
            <a:r>
              <a:rPr lang="de-DE" dirty="0" smtClean="0"/>
              <a:t>  </a:t>
            </a:r>
            <a:r>
              <a:rPr lang="de-DE" dirty="0" smtClean="0">
                <a:solidFill>
                  <a:schemeClr val="folHlink"/>
                </a:solidFill>
              </a:rPr>
              <a:t>| </a:t>
            </a:r>
            <a:r>
              <a:rPr lang="de-DE" dirty="0" smtClean="0"/>
              <a:t>  </a:t>
            </a:r>
            <a:r>
              <a:rPr lang="de-DE" dirty="0"/>
              <a:t>11.01.2014   </a:t>
            </a:r>
            <a:r>
              <a:rPr lang="de-DE" dirty="0">
                <a:solidFill>
                  <a:schemeClr val="folHlink"/>
                </a:solidFill>
              </a:rPr>
              <a:t>|</a:t>
            </a:r>
            <a:r>
              <a:rPr lang="de-DE" dirty="0"/>
              <a:t>   7th Meeting </a:t>
            </a:r>
            <a:r>
              <a:rPr lang="de-DE" dirty="0" err="1"/>
              <a:t>of</a:t>
            </a:r>
            <a:r>
              <a:rPr lang="de-DE" dirty="0"/>
              <a:t> JCT-3V, San Jose, USA</a:t>
            </a:r>
          </a:p>
        </p:txBody>
      </p:sp>
      <p:pic>
        <p:nvPicPr>
          <p:cNvPr id="5" name="Bild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4048" y="836713"/>
            <a:ext cx="4032448" cy="1703203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5580112" y="3388930"/>
            <a:ext cx="4508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rgbClr val="2B88AD"/>
                </a:solidFill>
              </a:rPr>
              <a:t>S</a:t>
            </a:r>
            <a:r>
              <a:rPr lang="de-DE" baseline="-25000" dirty="0" smtClean="0">
                <a:solidFill>
                  <a:srgbClr val="2B88AD"/>
                </a:solidFill>
              </a:rPr>
              <a:t>0</a:t>
            </a:r>
            <a:endParaRPr lang="de-DE" baseline="-25000" dirty="0">
              <a:solidFill>
                <a:srgbClr val="2B88AD"/>
              </a:solidFill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6372200" y="3933057"/>
            <a:ext cx="4508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rgbClr val="2B88AD"/>
                </a:solidFill>
              </a:rPr>
              <a:t>S</a:t>
            </a:r>
            <a:r>
              <a:rPr lang="de-DE" baseline="-25000" dirty="0">
                <a:solidFill>
                  <a:srgbClr val="2B88AD"/>
                </a:solidFill>
              </a:rPr>
              <a:t>1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879691" y="5157192"/>
            <a:ext cx="15821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0" dirty="0" err="1" smtClean="0"/>
              <a:t>To</a:t>
            </a:r>
            <a:r>
              <a:rPr lang="de-DE" b="0" dirty="0" smtClean="0"/>
              <a:t> </a:t>
            </a:r>
            <a:r>
              <a:rPr lang="de-DE" b="0" dirty="0" err="1" smtClean="0"/>
              <a:t>be</a:t>
            </a:r>
            <a:r>
              <a:rPr lang="de-DE" b="0" dirty="0" smtClean="0"/>
              <a:t> </a:t>
            </a:r>
            <a:r>
              <a:rPr lang="de-DE" b="0" dirty="0" err="1" smtClean="0"/>
              <a:t>coded</a:t>
            </a:r>
            <a:endParaRPr lang="de-DE" b="0" dirty="0"/>
          </a:p>
        </p:txBody>
      </p:sp>
      <p:sp>
        <p:nvSpPr>
          <p:cNvPr id="9" name="Textfeld 8"/>
          <p:cNvSpPr txBox="1"/>
          <p:nvPr/>
        </p:nvSpPr>
        <p:spPr>
          <a:xfrm>
            <a:off x="2843808" y="5149641"/>
            <a:ext cx="262065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b="0" dirty="0" err="1" smtClean="0"/>
              <a:t>Already</a:t>
            </a:r>
            <a:r>
              <a:rPr lang="de-DE" b="0" dirty="0" smtClean="0"/>
              <a:t> </a:t>
            </a:r>
            <a:r>
              <a:rPr lang="de-DE" b="0" dirty="0" err="1" smtClean="0"/>
              <a:t>coded</a:t>
            </a:r>
            <a:r>
              <a:rPr lang="de-DE" b="0" dirty="0" smtClean="0"/>
              <a:t> (FCO)</a:t>
            </a:r>
            <a:br>
              <a:rPr lang="de-DE" b="0" dirty="0" smtClean="0"/>
            </a:br>
            <a:r>
              <a:rPr lang="de-DE" b="0" dirty="0" err="1" smtClean="0"/>
              <a:t>or</a:t>
            </a:r>
            <a:r>
              <a:rPr lang="de-DE" b="0" dirty="0" smtClean="0"/>
              <a:t/>
            </a:r>
            <a:br>
              <a:rPr lang="de-DE" b="0" dirty="0" smtClean="0"/>
            </a:br>
            <a:r>
              <a:rPr lang="de-DE" b="0" dirty="0" smtClean="0"/>
              <a:t>Base </a:t>
            </a:r>
            <a:r>
              <a:rPr lang="de-DE" b="0" dirty="0" err="1" smtClean="0"/>
              <a:t>View‘s</a:t>
            </a:r>
            <a:r>
              <a:rPr lang="de-DE" b="0" dirty="0" smtClean="0"/>
              <a:t> (NBDV)</a:t>
            </a:r>
            <a:endParaRPr lang="de-DE" b="0" dirty="0"/>
          </a:p>
        </p:txBody>
      </p:sp>
    </p:spTree>
    <p:extLst>
      <p:ext uri="{BB962C8B-B14F-4D97-AF65-F5344CB8AC3E}">
        <p14:creationId xmlns:p14="http://schemas.microsoft.com/office/powerpoint/2010/main" val="1407137788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Partitioning Derivation from Segmentation Mask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282F9-18CB-2B4A-9748-F558B4A01338}" type="slidenum">
              <a:rPr lang="en-US" smtClean="0"/>
              <a:pPr/>
              <a:t>4</a:t>
            </a:fld>
            <a:r>
              <a:rPr lang="en-US" dirty="0" smtClean="0"/>
              <a:t>   </a:t>
            </a:r>
            <a:r>
              <a:rPr lang="en-US" dirty="0" smtClean="0">
                <a:solidFill>
                  <a:schemeClr val="folHlink"/>
                </a:solidFill>
              </a:rPr>
              <a:t>| </a:t>
            </a:r>
            <a:r>
              <a:rPr lang="en-US" dirty="0" smtClean="0"/>
              <a:t>  </a:t>
            </a:r>
            <a:r>
              <a:rPr lang="de-DE" dirty="0"/>
              <a:t>11.01.2014   </a:t>
            </a:r>
            <a:r>
              <a:rPr lang="de-DE" dirty="0">
                <a:solidFill>
                  <a:schemeClr val="folHlink"/>
                </a:solidFill>
              </a:rPr>
              <a:t>|</a:t>
            </a:r>
            <a:r>
              <a:rPr lang="de-DE" dirty="0"/>
              <a:t>   7th Meeting </a:t>
            </a:r>
            <a:r>
              <a:rPr lang="de-DE" dirty="0" err="1"/>
              <a:t>of</a:t>
            </a:r>
            <a:r>
              <a:rPr lang="de-DE" dirty="0"/>
              <a:t> JCT-3V, San Jose, USA</a:t>
            </a:r>
            <a:endParaRPr lang="en-US" dirty="0"/>
          </a:p>
        </p:txBody>
      </p:sp>
      <p:pic>
        <p:nvPicPr>
          <p:cNvPr id="5" name="Bild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2276871"/>
            <a:ext cx="7992888" cy="1502663"/>
          </a:xfrm>
          <a:prstGeom prst="rect">
            <a:avLst/>
          </a:prstGeom>
        </p:spPr>
      </p:pic>
      <p:pic>
        <p:nvPicPr>
          <p:cNvPr id="6" name="Bild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584" y="4077072"/>
            <a:ext cx="5164004" cy="720080"/>
          </a:xfrm>
          <a:prstGeom prst="rect">
            <a:avLst/>
          </a:prstGeom>
        </p:spPr>
      </p:pic>
      <p:pic>
        <p:nvPicPr>
          <p:cNvPr id="7" name="Bild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7584" y="4941167"/>
            <a:ext cx="1213711" cy="719999"/>
          </a:xfrm>
          <a:prstGeom prst="rect">
            <a:avLst/>
          </a:prstGeom>
        </p:spPr>
      </p:pic>
      <p:sp>
        <p:nvSpPr>
          <p:cNvPr id="9" name="Inhaltsplatzhalter 2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864096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en-US" sz="3600" dirty="0" smtClean="0"/>
              <a:t>Conventional Partitioning required for storage of motion data</a:t>
            </a:r>
          </a:p>
          <a:p>
            <a:pPr marL="0" indent="0">
              <a:buNone/>
            </a:pPr>
            <a:endParaRPr lang="en-US" sz="3600" dirty="0"/>
          </a:p>
        </p:txBody>
      </p:sp>
      <p:sp>
        <p:nvSpPr>
          <p:cNvPr id="10" name="Abgerundetes Rechteck 9"/>
          <p:cNvSpPr/>
          <p:nvPr/>
        </p:nvSpPr>
        <p:spPr bwMode="auto">
          <a:xfrm>
            <a:off x="1965757" y="2276872"/>
            <a:ext cx="1152128" cy="1512168"/>
          </a:xfrm>
          <a:prstGeom prst="roundRect">
            <a:avLst/>
          </a:prstGeom>
          <a:noFill/>
          <a:ln w="28575" cap="flat" cmpd="sng" algn="ctr">
            <a:solidFill>
              <a:srgbClr val="2B88A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9349000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Merging of Prediction Signals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282F9-18CB-2B4A-9748-F558B4A01338}" type="slidenum">
              <a:rPr lang="en-US" smtClean="0"/>
              <a:pPr/>
              <a:t>5</a:t>
            </a:fld>
            <a:r>
              <a:rPr lang="en-US" dirty="0" smtClean="0"/>
              <a:t>   </a:t>
            </a:r>
            <a:r>
              <a:rPr lang="en-US" dirty="0" smtClean="0">
                <a:solidFill>
                  <a:schemeClr val="folHlink"/>
                </a:solidFill>
              </a:rPr>
              <a:t>| </a:t>
            </a:r>
            <a:r>
              <a:rPr lang="en-US" dirty="0" smtClean="0"/>
              <a:t>  </a:t>
            </a:r>
            <a:r>
              <a:rPr lang="de-DE" dirty="0"/>
              <a:t>11.01.2014   </a:t>
            </a:r>
            <a:r>
              <a:rPr lang="de-DE" dirty="0">
                <a:solidFill>
                  <a:schemeClr val="folHlink"/>
                </a:solidFill>
              </a:rPr>
              <a:t>|</a:t>
            </a:r>
            <a:r>
              <a:rPr lang="de-DE" dirty="0"/>
              <a:t>   7th Meeting </a:t>
            </a:r>
            <a:r>
              <a:rPr lang="de-DE" dirty="0" err="1"/>
              <a:t>of</a:t>
            </a:r>
            <a:r>
              <a:rPr lang="de-DE" dirty="0"/>
              <a:t> JCT-3V, San Jose, USA</a:t>
            </a:r>
            <a:endParaRPr lang="en-US" dirty="0"/>
          </a:p>
        </p:txBody>
      </p:sp>
      <p:pic>
        <p:nvPicPr>
          <p:cNvPr id="5" name="Bild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908720"/>
            <a:ext cx="8460432" cy="4212177"/>
          </a:xfrm>
          <a:prstGeom prst="rect">
            <a:avLst/>
          </a:prstGeom>
        </p:spPr>
      </p:pic>
      <p:pic>
        <p:nvPicPr>
          <p:cNvPr id="6" name="Bild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9672" y="5157192"/>
            <a:ext cx="6023744" cy="984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1050050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Signaling of DBBP Data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282F9-18CB-2B4A-9748-F558B4A01338}" type="slidenum">
              <a:rPr lang="en-US" smtClean="0"/>
              <a:pPr/>
              <a:t>6</a:t>
            </a:fld>
            <a:r>
              <a:rPr lang="en-US" dirty="0" smtClean="0"/>
              <a:t>   </a:t>
            </a:r>
            <a:r>
              <a:rPr lang="en-US" dirty="0" smtClean="0">
                <a:solidFill>
                  <a:schemeClr val="folHlink"/>
                </a:solidFill>
              </a:rPr>
              <a:t>| </a:t>
            </a:r>
            <a:r>
              <a:rPr lang="en-US" dirty="0" smtClean="0"/>
              <a:t>  </a:t>
            </a:r>
            <a:r>
              <a:rPr lang="de-DE" dirty="0"/>
              <a:t>11.01.2014   </a:t>
            </a:r>
            <a:r>
              <a:rPr lang="de-DE" dirty="0">
                <a:solidFill>
                  <a:schemeClr val="folHlink"/>
                </a:solidFill>
              </a:rPr>
              <a:t>|</a:t>
            </a:r>
            <a:r>
              <a:rPr lang="de-DE" dirty="0"/>
              <a:t>   7th Meeting </a:t>
            </a:r>
            <a:r>
              <a:rPr lang="de-DE" dirty="0" err="1"/>
              <a:t>of</a:t>
            </a:r>
            <a:r>
              <a:rPr lang="de-DE" dirty="0"/>
              <a:t> JCT-3V, San Jose, USA</a:t>
            </a:r>
            <a:endParaRPr lang="en-US" dirty="0"/>
          </a:p>
        </p:txBody>
      </p:sp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5696" y="3429000"/>
            <a:ext cx="4536504" cy="2828644"/>
          </a:xfrm>
          <a:prstGeom prst="rect">
            <a:avLst/>
          </a:prstGeom>
        </p:spPr>
      </p:pic>
      <p:sp>
        <p:nvSpPr>
          <p:cNvPr id="6" name="Inhaltsplatzhalter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2448272"/>
          </a:xfrm>
        </p:spPr>
        <p:txBody>
          <a:bodyPr>
            <a:normAutofit fontScale="85000" lnSpcReduction="20000"/>
          </a:bodyPr>
          <a:lstStyle/>
          <a:p>
            <a:r>
              <a:rPr lang="en-US" sz="3600" dirty="0" smtClean="0">
                <a:solidFill>
                  <a:srgbClr val="2B88AD"/>
                </a:solidFill>
              </a:rPr>
              <a:t>Single flag </a:t>
            </a:r>
            <a:r>
              <a:rPr lang="en-US" sz="3600" dirty="0" smtClean="0"/>
              <a:t>signals usage of DBBP</a:t>
            </a:r>
          </a:p>
          <a:p>
            <a:pPr>
              <a:lnSpc>
                <a:spcPct val="120000"/>
              </a:lnSpc>
            </a:pPr>
            <a:r>
              <a:rPr lang="en-US" sz="3600" dirty="0" smtClean="0"/>
              <a:t>DBBP motion data always </a:t>
            </a:r>
            <a:r>
              <a:rPr lang="en-US" sz="3600" dirty="0" smtClean="0">
                <a:solidFill>
                  <a:srgbClr val="2B88AD"/>
                </a:solidFill>
              </a:rPr>
              <a:t>coded as 2NxN</a:t>
            </a:r>
          </a:p>
          <a:p>
            <a:pPr marL="1200150" lvl="1" indent="-742950">
              <a:buFont typeface="+mj-lt"/>
              <a:buAutoNum type="arabicPeriod"/>
            </a:pPr>
            <a:r>
              <a:rPr lang="en-US" sz="3600" dirty="0" smtClean="0"/>
              <a:t>Flag needs to be coded for 2NxN only</a:t>
            </a:r>
          </a:p>
          <a:p>
            <a:pPr marL="1200150" lvl="1" indent="-742950">
              <a:buFont typeface="+mj-lt"/>
              <a:buAutoNum type="arabicPeriod"/>
            </a:pPr>
            <a:r>
              <a:rPr lang="en-US" sz="3600" dirty="0" smtClean="0">
                <a:solidFill>
                  <a:srgbClr val="2B88AD"/>
                </a:solidFill>
              </a:rPr>
              <a:t>True partitioning derived </a:t>
            </a:r>
            <a:r>
              <a:rPr lang="en-US" sz="3600" dirty="0" smtClean="0"/>
              <a:t>based on segmentation mask</a:t>
            </a:r>
            <a:endParaRPr lang="en-US" sz="3600" dirty="0"/>
          </a:p>
        </p:txBody>
      </p:sp>
      <p:grpSp>
        <p:nvGrpSpPr>
          <p:cNvPr id="5" name="Gruppierung 4"/>
          <p:cNvGrpSpPr/>
          <p:nvPr/>
        </p:nvGrpSpPr>
        <p:grpSpPr>
          <a:xfrm>
            <a:off x="2195736" y="4974302"/>
            <a:ext cx="3384376" cy="492600"/>
            <a:chOff x="2195736" y="4974302"/>
            <a:chExt cx="3384376" cy="492600"/>
          </a:xfrm>
        </p:grpSpPr>
        <p:sp>
          <p:nvSpPr>
            <p:cNvPr id="7" name="Abgerundetes Rechteck 6"/>
            <p:cNvSpPr/>
            <p:nvPr/>
          </p:nvSpPr>
          <p:spPr bwMode="auto">
            <a:xfrm>
              <a:off x="2195736" y="5013176"/>
              <a:ext cx="2880320" cy="432048"/>
            </a:xfrm>
            <a:prstGeom prst="roundRect">
              <a:avLst/>
            </a:prstGeom>
            <a:noFill/>
            <a:ln w="28575" cap="flat" cmpd="sng" algn="ctr">
              <a:solidFill>
                <a:srgbClr val="2B88AD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pic>
          <p:nvPicPr>
            <p:cNvPr id="9" name="Bild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076056" y="4974302"/>
              <a:ext cx="504056" cy="492600"/>
            </a:xfrm>
            <a:prstGeom prst="rect">
              <a:avLst/>
            </a:prstGeom>
          </p:spPr>
        </p:pic>
      </p:grpSp>
      <p:grpSp>
        <p:nvGrpSpPr>
          <p:cNvPr id="8" name="Gruppierung 7"/>
          <p:cNvGrpSpPr/>
          <p:nvPr/>
        </p:nvGrpSpPr>
        <p:grpSpPr>
          <a:xfrm>
            <a:off x="1691680" y="5445224"/>
            <a:ext cx="4392488" cy="486792"/>
            <a:chOff x="1691680" y="5445224"/>
            <a:chExt cx="4392488" cy="486792"/>
          </a:xfrm>
        </p:grpSpPr>
        <p:sp>
          <p:nvSpPr>
            <p:cNvPr id="10" name="Abgerundetes Rechteck 9"/>
            <p:cNvSpPr/>
            <p:nvPr/>
          </p:nvSpPr>
          <p:spPr bwMode="auto">
            <a:xfrm>
              <a:off x="2195736" y="5484098"/>
              <a:ext cx="3888432" cy="432048"/>
            </a:xfrm>
            <a:prstGeom prst="roundRect">
              <a:avLst/>
            </a:prstGeom>
            <a:noFill/>
            <a:ln w="28575" cap="flat" cmpd="sng" algn="ctr">
              <a:solidFill>
                <a:srgbClr val="2B88AD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pic>
          <p:nvPicPr>
            <p:cNvPr id="11" name="Bild 1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91680" y="5445224"/>
              <a:ext cx="486792" cy="48679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73306073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Simulation Results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282F9-18CB-2B4A-9748-F558B4A01338}" type="slidenum">
              <a:rPr lang="en-US" smtClean="0"/>
              <a:pPr/>
              <a:t>7</a:t>
            </a:fld>
            <a:r>
              <a:rPr lang="en-US" dirty="0" smtClean="0"/>
              <a:t>   </a:t>
            </a:r>
            <a:r>
              <a:rPr lang="en-US" dirty="0" smtClean="0">
                <a:solidFill>
                  <a:schemeClr val="folHlink"/>
                </a:solidFill>
              </a:rPr>
              <a:t>| </a:t>
            </a:r>
            <a:r>
              <a:rPr lang="en-US" dirty="0" smtClean="0"/>
              <a:t>  </a:t>
            </a:r>
            <a:r>
              <a:rPr lang="de-DE" dirty="0"/>
              <a:t>11.01.2014   </a:t>
            </a:r>
            <a:r>
              <a:rPr lang="de-DE" dirty="0">
                <a:solidFill>
                  <a:schemeClr val="folHlink"/>
                </a:solidFill>
              </a:rPr>
              <a:t>|</a:t>
            </a:r>
            <a:r>
              <a:rPr lang="de-DE" dirty="0"/>
              <a:t>   7th Meeting </a:t>
            </a:r>
            <a:r>
              <a:rPr lang="de-DE" dirty="0" err="1"/>
              <a:t>of</a:t>
            </a:r>
            <a:r>
              <a:rPr lang="de-DE" dirty="0"/>
              <a:t> JCT-3V, San Jose, USA</a:t>
            </a:r>
            <a:endParaRPr lang="en-US" dirty="0"/>
          </a:p>
        </p:txBody>
      </p:sp>
      <p:graphicFrame>
        <p:nvGraphicFramePr>
          <p:cNvPr id="3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4109349"/>
              </p:ext>
            </p:extLst>
          </p:nvPr>
        </p:nvGraphicFramePr>
        <p:xfrm>
          <a:off x="165110" y="1268760"/>
          <a:ext cx="8813780" cy="43204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6" name="Dokument" r:id="rId3" imgW="5829300" imgH="2857500" progId="Word.Document.12">
                  <p:embed/>
                </p:oleObj>
              </mc:Choice>
              <mc:Fallback>
                <p:oleObj name="Dokument" r:id="rId3" imgW="5829300" imgH="28575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65110" y="1268760"/>
                        <a:ext cx="8813780" cy="43204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66959605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Summary &amp; Outlook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282F9-18CB-2B4A-9748-F558B4A01338}" type="slidenum">
              <a:rPr lang="en-US" smtClean="0"/>
              <a:pPr/>
              <a:t>8</a:t>
            </a:fld>
            <a:r>
              <a:rPr lang="en-US" dirty="0" smtClean="0"/>
              <a:t> </a:t>
            </a:r>
            <a:r>
              <a:rPr lang="de-DE" dirty="0" smtClean="0"/>
              <a:t>  </a:t>
            </a:r>
            <a:r>
              <a:rPr lang="de-DE" dirty="0" smtClean="0">
                <a:solidFill>
                  <a:schemeClr val="folHlink"/>
                </a:solidFill>
              </a:rPr>
              <a:t>| </a:t>
            </a:r>
            <a:r>
              <a:rPr lang="de-DE" dirty="0" smtClean="0"/>
              <a:t>  </a:t>
            </a:r>
            <a:r>
              <a:rPr lang="de-DE" dirty="0"/>
              <a:t>11.01.2014   </a:t>
            </a:r>
            <a:r>
              <a:rPr lang="de-DE" dirty="0">
                <a:solidFill>
                  <a:schemeClr val="folHlink"/>
                </a:solidFill>
              </a:rPr>
              <a:t>|</a:t>
            </a:r>
            <a:r>
              <a:rPr lang="de-DE" dirty="0"/>
              <a:t>   7th Meeting </a:t>
            </a:r>
            <a:r>
              <a:rPr lang="de-DE" dirty="0" err="1"/>
              <a:t>of</a:t>
            </a:r>
            <a:r>
              <a:rPr lang="de-DE" dirty="0"/>
              <a:t> JCT-3V, San Jose, USA</a:t>
            </a:r>
          </a:p>
        </p:txBody>
      </p:sp>
      <p:sp>
        <p:nvSpPr>
          <p:cNvPr id="10" name="Inhaltsplatzhalter 4"/>
          <p:cNvSpPr>
            <a:spLocks noGrp="1"/>
          </p:cNvSpPr>
          <p:nvPr>
            <p:ph idx="1"/>
          </p:nvPr>
        </p:nvSpPr>
        <p:spPr>
          <a:xfrm>
            <a:off x="457200" y="981075"/>
            <a:ext cx="8229600" cy="5112221"/>
          </a:xfrm>
        </p:spPr>
        <p:txBody>
          <a:bodyPr/>
          <a:lstStyle/>
          <a:p>
            <a:r>
              <a:rPr lang="en-US" dirty="0" smtClean="0"/>
              <a:t>Usage of depth maps as </a:t>
            </a:r>
            <a:r>
              <a:rPr lang="en-US" dirty="0" smtClean="0">
                <a:solidFill>
                  <a:srgbClr val="2B88AD"/>
                </a:solidFill>
              </a:rPr>
              <a:t>segmentation</a:t>
            </a:r>
            <a:r>
              <a:rPr lang="en-US" dirty="0" smtClean="0"/>
              <a:t> information</a:t>
            </a:r>
          </a:p>
          <a:p>
            <a:r>
              <a:rPr lang="en-US" dirty="0" smtClean="0">
                <a:solidFill>
                  <a:srgbClr val="2B88AD"/>
                </a:solidFill>
              </a:rPr>
              <a:t>Independent prediction </a:t>
            </a:r>
            <a:r>
              <a:rPr lang="en-US" dirty="0" smtClean="0"/>
              <a:t>of foreground and background</a:t>
            </a:r>
          </a:p>
          <a:p>
            <a:r>
              <a:rPr lang="en-US" dirty="0" smtClean="0"/>
              <a:t>Derivation of block </a:t>
            </a:r>
            <a:r>
              <a:rPr lang="en-US" dirty="0" smtClean="0">
                <a:solidFill>
                  <a:srgbClr val="2B88AD"/>
                </a:solidFill>
              </a:rPr>
              <a:t>partitioning based on depth</a:t>
            </a:r>
          </a:p>
          <a:p>
            <a:endParaRPr lang="en-US" dirty="0" smtClean="0"/>
          </a:p>
          <a:p>
            <a:r>
              <a:rPr lang="en-US" dirty="0" smtClean="0"/>
              <a:t>Current implementation does </a:t>
            </a:r>
            <a:r>
              <a:rPr lang="en-US" b="1" dirty="0" smtClean="0"/>
              <a:t>not</a:t>
            </a:r>
            <a:r>
              <a:rPr lang="en-US" dirty="0" smtClean="0"/>
              <a:t> allow combination of DBBP and SPIVMP</a:t>
            </a:r>
          </a:p>
          <a:p>
            <a:endParaRPr lang="en-US" dirty="0"/>
          </a:p>
          <a:p>
            <a:r>
              <a:rPr lang="en-US" dirty="0" smtClean="0"/>
              <a:t>Recommended to adopt the proposed method to the draft standard of 3D-HEVC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5098587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ient-white-070615">
  <a:themeElements>
    <a:clrScheme name="ient-weiss-2007-06-15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ient-weiss-2007-06-15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0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0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lnDef>
  </a:objectDefaults>
  <a:extraClrSchemeLst>
    <a:extraClrScheme>
      <a:clrScheme name="ient-weiss-2007-06-15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nt-weiss-2007-06-15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nt-weiss-2007-06-15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nt-weiss-2007-06-15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nt-weiss-2007-06-15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nt-weiss-2007-06-15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nt-weiss-2007-06-15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ient-white-070615.pot</Template>
  <TotalTime>0</TotalTime>
  <Words>256</Words>
  <Application>Microsoft Macintosh PowerPoint</Application>
  <PresentationFormat>Bildschirmpräsentation (4:3)</PresentationFormat>
  <Paragraphs>36</Paragraphs>
  <Slides>8</Slides>
  <Notes>0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2</vt:i4>
      </vt:variant>
      <vt:variant>
        <vt:lpstr>Folientitel</vt:lpstr>
      </vt:variant>
      <vt:variant>
        <vt:i4>8</vt:i4>
      </vt:variant>
    </vt:vector>
  </HeadingPairs>
  <TitlesOfParts>
    <vt:vector size="11" baseType="lpstr">
      <vt:lpstr>ient-white-070615</vt:lpstr>
      <vt:lpstr>CorelPhotoPaint.Image.9</vt:lpstr>
      <vt:lpstr>Dokument</vt:lpstr>
      <vt:lpstr>Depth-based Block Partitioning</vt:lpstr>
      <vt:lpstr>Depth-based Block Partitioning Concept</vt:lpstr>
      <vt:lpstr>Segmentation Mask Derivation</vt:lpstr>
      <vt:lpstr>Partitioning Derivation from Segmentation Mask</vt:lpstr>
      <vt:lpstr>Merging of Prediction Signals</vt:lpstr>
      <vt:lpstr>Signaling of DBBP Data</vt:lpstr>
      <vt:lpstr>Simulation Results</vt:lpstr>
      <vt:lpstr>Summary &amp; Outlook</vt:lpstr>
    </vt:vector>
  </TitlesOfParts>
  <Manager/>
  <Company>RWTH Aachen University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Contour-based Segmentation and Coding for Depth Map Compression </dc:title>
  <dc:subject/>
  <dc:creator>Fabian Jäger</dc:creator>
  <cp:keywords/>
  <dc:description/>
  <cp:lastModifiedBy>Fabian Jäger</cp:lastModifiedBy>
  <cp:revision>367</cp:revision>
  <dcterms:created xsi:type="dcterms:W3CDTF">2007-01-31T08:00:34Z</dcterms:created>
  <dcterms:modified xsi:type="dcterms:W3CDTF">2014-01-11T18:47:50Z</dcterms:modified>
  <cp:category/>
</cp:coreProperties>
</file>