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3" r:id="rId3"/>
    <p:sldId id="293" r:id="rId4"/>
    <p:sldId id="299" r:id="rId5"/>
    <p:sldId id="288" r:id="rId6"/>
    <p:sldId id="296" r:id="rId7"/>
    <p:sldId id="295" r:id="rId8"/>
    <p:sldId id="300" r:id="rId9"/>
    <p:sldId id="297" r:id="rId10"/>
    <p:sldId id="298" r:id="rId11"/>
    <p:sldId id="292" r:id="rId12"/>
    <p:sldId id="282" r:id="rId13"/>
    <p:sldId id="301" r:id="rId14"/>
    <p:sldId id="286" r:id="rId15"/>
  </p:sldIdLst>
  <p:sldSz cx="9144000" cy="6858000" type="screen4x3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2" autoAdjust="0"/>
    <p:restoredTop sz="94660"/>
  </p:normalViewPr>
  <p:slideViewPr>
    <p:cSldViewPr>
      <p:cViewPr varScale="1">
        <p:scale>
          <a:sx n="124" d="100"/>
          <a:sy n="124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D15D141-2A8B-4A08-869C-A1A164969474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F4AD46D-5192-405E-A77A-E1989122E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070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AD46D-5192-405E-A77A-E1989122E6B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341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528" y="881285"/>
            <a:ext cx="8496944" cy="2115667"/>
          </a:xfrm>
        </p:spPr>
        <p:txBody>
          <a:bodyPr>
            <a:normAutofit fontScale="90000"/>
          </a:bodyPr>
          <a:lstStyle/>
          <a:p>
            <a:r>
              <a:rPr lang="en-US" altLang="zh-CN" sz="4000" dirty="0" smtClean="0"/>
              <a:t>JCT3V-F0104</a:t>
            </a:r>
            <a:br>
              <a:rPr lang="en-US" altLang="zh-CN" sz="4000" dirty="0" smtClean="0"/>
            </a:br>
            <a:r>
              <a:rPr lang="en-US" altLang="zh-CN" sz="4000" dirty="0" smtClean="0"/>
              <a:t>CE3 related:</a:t>
            </a:r>
            <a:r>
              <a:rPr lang="en-US" altLang="zh-CN" sz="3600" dirty="0" smtClean="0"/>
              <a:t/>
            </a:r>
            <a:br>
              <a:rPr lang="en-US" altLang="zh-CN" sz="3600" dirty="0" smtClean="0"/>
            </a:br>
            <a:r>
              <a:rPr lang="en-US" altLang="zh-CN" sz="3600" dirty="0" smtClean="0"/>
              <a:t>Result on clean ups of VSP merging candidates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60576"/>
            <a:ext cx="6400800" cy="1752600"/>
          </a:xfrm>
        </p:spPr>
        <p:txBody>
          <a:bodyPr/>
          <a:lstStyle/>
          <a:p>
            <a:r>
              <a:rPr lang="en-US" altLang="zh-CN" dirty="0" smtClean="0"/>
              <a:t>Yichen Zhang, Lu Yu</a:t>
            </a:r>
          </a:p>
          <a:p>
            <a:r>
              <a:rPr lang="en-US" altLang="zh-CN" dirty="0" smtClean="0"/>
              <a:t>Zhejiang University</a:t>
            </a:r>
            <a:endParaRPr lang="zh-CN" altLang="en-US" dirty="0"/>
          </a:p>
        </p:txBody>
      </p:sp>
      <p:pic>
        <p:nvPicPr>
          <p:cNvPr id="1026" name="Picture 2" descr="F:\ZJU\3DV cfp\2012_02_San_Jose\ZJU会议提案\HTM_JRDO\ZJU_ho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797152"/>
            <a:ext cx="1798638" cy="179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94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Proposed Method</a:t>
            </a:r>
            <a:endParaRPr lang="zh-CN" altLang="en-US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43481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Method </a:t>
            </a:r>
            <a:r>
              <a:rPr lang="en-US" altLang="zh-CN" sz="2400" dirty="0" smtClean="0"/>
              <a:t>3</a:t>
            </a:r>
            <a:endParaRPr lang="en-US" altLang="zh-CN" sz="2400" dirty="0" smtClean="0"/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VSP flag storage of coded blocks can be totally removed</a:t>
            </a:r>
          </a:p>
          <a:p>
            <a:r>
              <a:rPr lang="en-US" altLang="zh-CN" sz="2400" dirty="0" smtClean="0"/>
              <a:t>Position of VSP candidate in MCL is fixed (</a:t>
            </a:r>
            <a:r>
              <a:rPr lang="en-US" altLang="zh-CN" sz="2400" dirty="0" err="1" smtClean="0"/>
              <a:t>mrgIdx</a:t>
            </a:r>
            <a:r>
              <a:rPr lang="en-US" altLang="zh-CN" sz="2400" dirty="0" smtClean="0"/>
              <a:t> = 3)</a:t>
            </a:r>
          </a:p>
          <a:p>
            <a:r>
              <a:rPr lang="en-US" altLang="zh-CN" sz="2400" dirty="0" smtClean="0"/>
              <a:t>When </a:t>
            </a:r>
            <a:r>
              <a:rPr lang="en-US" altLang="zh-CN" sz="2400" dirty="0" err="1" smtClean="0"/>
              <a:t>mrgIdx</a:t>
            </a:r>
            <a:r>
              <a:rPr lang="en-US" altLang="zh-CN" sz="2400" dirty="0" smtClean="0"/>
              <a:t> is equal to 3, VSP mode is selected, which means the whole MCL construction procedure can be skipped.</a:t>
            </a:r>
            <a:endParaRPr lang="zh-CN" altLang="en-US" sz="2400" dirty="0"/>
          </a:p>
        </p:txBody>
      </p:sp>
      <p:sp>
        <p:nvSpPr>
          <p:cNvPr id="3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79512" y="198884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Proposed:</a:t>
            </a:r>
            <a:endParaRPr lang="zh-CN" altLang="en-US" dirty="0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1443562"/>
              </p:ext>
            </p:extLst>
          </p:nvPr>
        </p:nvGraphicFramePr>
        <p:xfrm>
          <a:off x="2101137" y="1916832"/>
          <a:ext cx="5207167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Visio" r:id="rId3" imgW="4388039" imgH="962550" progId="Visio.Drawing.11">
                  <p:embed/>
                </p:oleObj>
              </mc:Choice>
              <mc:Fallback>
                <p:oleObj name="Visio" r:id="rId3" imgW="4388039" imgH="96255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137" y="1916832"/>
                        <a:ext cx="5207167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42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Conclusion 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41031"/>
              </p:ext>
            </p:extLst>
          </p:nvPr>
        </p:nvGraphicFramePr>
        <p:xfrm>
          <a:off x="467544" y="2060848"/>
          <a:ext cx="8280921" cy="17281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2017"/>
                <a:gridCol w="1030191"/>
                <a:gridCol w="936104"/>
                <a:gridCol w="1080120"/>
                <a:gridCol w="1080120"/>
                <a:gridCol w="1080120"/>
                <a:gridCol w="1008112"/>
                <a:gridCol w="1224137"/>
              </a:tblGrid>
              <a:tr h="5524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Method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First VSP</a:t>
                      </a:r>
                      <a:br>
                        <a:rPr lang="en-US" sz="1200" kern="100">
                          <a:effectLst/>
                        </a:rPr>
                      </a:br>
                      <a:r>
                        <a:rPr lang="en-US" sz="1200" kern="100">
                          <a:effectLst/>
                        </a:rPr>
                        <a:t>Candidate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A0/B2 VSP</a:t>
                      </a:r>
                      <a:br>
                        <a:rPr lang="en-US" sz="1200" kern="100">
                          <a:effectLst/>
                        </a:rPr>
                      </a:br>
                      <a:r>
                        <a:rPr lang="en-US" sz="1200" kern="100">
                          <a:effectLst/>
                        </a:rPr>
                        <a:t>Candidate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Other VSP</a:t>
                      </a:r>
                      <a:br>
                        <a:rPr lang="en-US" sz="1200" kern="100">
                          <a:effectLst/>
                        </a:rPr>
                      </a:br>
                      <a:r>
                        <a:rPr lang="en-US" sz="1200" kern="100">
                          <a:effectLst/>
                        </a:rPr>
                        <a:t>Candidate(s)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Default</a:t>
                      </a:r>
                      <a:br>
                        <a:rPr lang="en-US" sz="1200" kern="100">
                          <a:effectLst/>
                        </a:rPr>
                      </a:br>
                      <a:r>
                        <a:rPr lang="en-US" sz="1200" kern="100">
                          <a:effectLst/>
                        </a:rPr>
                        <a:t>VSP Position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Video PSNR/</a:t>
                      </a:r>
                      <a:br>
                        <a:rPr lang="en-US" sz="1200" kern="100">
                          <a:effectLst/>
                        </a:rPr>
                      </a:br>
                      <a:r>
                        <a:rPr lang="en-US" sz="1200" kern="100">
                          <a:effectLst/>
                        </a:rPr>
                        <a:t>Video Bitrate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Video PSNR/</a:t>
                      </a:r>
                      <a:br>
                        <a:rPr lang="en-US" sz="1200" kern="100">
                          <a:effectLst/>
                        </a:rPr>
                      </a:br>
                      <a:r>
                        <a:rPr lang="en-US" sz="1200" kern="100">
                          <a:effectLst/>
                        </a:rPr>
                        <a:t>Total Bitrate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Synth PSNR/</a:t>
                      </a:r>
                      <a:br>
                        <a:rPr lang="en-US" sz="1200" kern="100">
                          <a:effectLst/>
                        </a:rPr>
                      </a:br>
                      <a:r>
                        <a:rPr lang="en-US" sz="1200" kern="100">
                          <a:effectLst/>
                        </a:rPr>
                        <a:t>Total Bitrate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47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VSP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DCP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DCP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After </a:t>
                      </a:r>
                      <a:r>
                        <a:rPr lang="en-US" sz="1200" kern="100" dirty="0" err="1">
                          <a:effectLst/>
                        </a:rPr>
                        <a:t>IvDC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-0.02%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-0.03%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-0.01%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47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VSP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Remove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Remove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After IvDC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-0.03%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-0.03%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-0.01%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61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DCP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DCP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DCP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0.02%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0.01%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0.03%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997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Experimental results</a:t>
            </a:r>
            <a:endParaRPr lang="zh-CN" altLang="en-US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内容占位符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581061"/>
              </p:ext>
            </p:extLst>
          </p:nvPr>
        </p:nvGraphicFramePr>
        <p:xfrm>
          <a:off x="251521" y="1844824"/>
          <a:ext cx="8496945" cy="43111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128"/>
                <a:gridCol w="829975"/>
                <a:gridCol w="889398"/>
                <a:gridCol w="1011691"/>
                <a:gridCol w="1011691"/>
                <a:gridCol w="1011691"/>
                <a:gridCol w="1011691"/>
                <a:gridCol w="789340"/>
                <a:gridCol w="789340"/>
              </a:tblGrid>
              <a:tr h="423582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2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PSNR /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bitrate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PSNR /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Total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bitrate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Synth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PSNR /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Total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bitrate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Encoding Time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Decoding Time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Balloons</a:t>
                      </a:r>
                      <a:endParaRPr lang="zh-CN" sz="1200" dirty="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100.4%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97.2%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Kendo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95.2%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111.7%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Newspaper_CC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97.1%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96.0%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GT_Fly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101.9%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98.0%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Poznan_Hall2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100.2%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100.5%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Poznan_Street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-0.14%</a:t>
                      </a:r>
                      <a:endParaRPr lang="zh-CN" sz="1200" dirty="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99.6%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108.4%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6940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Undo_Dancer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-0.17%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102.4%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95.2%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Shark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-0.17%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97.4%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89.4%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1024x768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97.5%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101.6%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1920x1088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100.3%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98.3%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average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-0.09%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-0.08%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99.26%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99.56%</a:t>
                      </a:r>
                      <a:endParaRPr lang="zh-CN" sz="1200" dirty="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内容占位符 4"/>
          <p:cNvSpPr txBox="1">
            <a:spLocks/>
          </p:cNvSpPr>
          <p:nvPr/>
        </p:nvSpPr>
        <p:spPr>
          <a:xfrm>
            <a:off x="457200" y="1268761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/>
              <a:t>Proposed method 1 </a:t>
            </a:r>
            <a:r>
              <a:rPr lang="en-US" altLang="zh-CN" sz="2800" dirty="0" err="1" smtClean="0"/>
              <a:t>vs</a:t>
            </a:r>
            <a:r>
              <a:rPr lang="en-US" altLang="zh-CN" sz="2800" dirty="0" smtClean="0"/>
              <a:t> Anchor (HTM-9.0r1)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29199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Experimental results</a:t>
            </a:r>
            <a:endParaRPr lang="zh-CN" altLang="en-US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内容占位符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6269360"/>
              </p:ext>
            </p:extLst>
          </p:nvPr>
        </p:nvGraphicFramePr>
        <p:xfrm>
          <a:off x="251521" y="1844824"/>
          <a:ext cx="8496945" cy="43111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128"/>
                <a:gridCol w="829975"/>
                <a:gridCol w="889398"/>
                <a:gridCol w="1011691"/>
                <a:gridCol w="1011691"/>
                <a:gridCol w="1011691"/>
                <a:gridCol w="1011691"/>
                <a:gridCol w="789340"/>
                <a:gridCol w="789340"/>
              </a:tblGrid>
              <a:tr h="423582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2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PSNR /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bitrate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Video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PSNR /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Total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bitrate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Synth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PSNR /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Total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bitrate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Encoding Time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Decoding Time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Balloons</a:t>
                      </a:r>
                      <a:endParaRPr lang="zh-CN" sz="1200" dirty="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97.3%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96.1%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Kendo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-0.36%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-0.08%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95.6%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100.7%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Newspaper_CC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-0.10%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0.07%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0.07%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96.5%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98.3%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GT_Fly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latin typeface="+mj-lt"/>
                          <a:ea typeface="宋体"/>
                        </a:rPr>
                        <a:t>1.11%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latin typeface="+mj-lt"/>
                          <a:ea typeface="宋体"/>
                        </a:rPr>
                        <a:t>0.99%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latin typeface="+mj-lt"/>
                          <a:ea typeface="宋体"/>
                        </a:rPr>
                        <a:t>0.16%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latin typeface="+mj-lt"/>
                          <a:ea typeface="宋体"/>
                        </a:rPr>
                        <a:t>0.14%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latin typeface="+mj-lt"/>
                          <a:ea typeface="宋体"/>
                        </a:rPr>
                        <a:t>0.15%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96.2%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94.5%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Poznan_Hall2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95.7%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99.2%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Poznan_Street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97.1%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103.5%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6940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Undo_Dancer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0.38%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0.55%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0.09%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0.07%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0.14%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98.2%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100.3%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Shark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0.32%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0.16%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96.0%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89.3%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1024x768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-0.09%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-0.09%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-0.04%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96.5%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98.4%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1920x1088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0.36%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0.33%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0.05%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0.07%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96.7%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97.3%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51813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average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0.00%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0.19%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0.17%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0.02%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0.01%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0.03%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96.59%</a:t>
                      </a:r>
                      <a:endParaRPr lang="zh-CN" sz="120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/>
                        </a:rPr>
                        <a:t>97.74%</a:t>
                      </a:r>
                      <a:endParaRPr lang="zh-CN" sz="1200" dirty="0">
                        <a:effectLst/>
                        <a:latin typeface="+mj-lt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内容占位符 4"/>
          <p:cNvSpPr txBox="1">
            <a:spLocks/>
          </p:cNvSpPr>
          <p:nvPr/>
        </p:nvSpPr>
        <p:spPr>
          <a:xfrm>
            <a:off x="457200" y="1268761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/>
              <a:t>Proposed method </a:t>
            </a:r>
            <a:r>
              <a:rPr lang="en-US" altLang="zh-CN" sz="2800" dirty="0"/>
              <a:t>3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vs</a:t>
            </a:r>
            <a:r>
              <a:rPr lang="en-US" altLang="zh-CN" sz="2800" dirty="0" smtClean="0"/>
              <a:t> Anchor (HTM-9.0r1)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38903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4000" dirty="0"/>
          </a:p>
          <a:p>
            <a:pPr marL="0" indent="0" algn="ctr">
              <a:buNone/>
            </a:pPr>
            <a:r>
              <a:rPr lang="en-US" altLang="zh-CN" sz="4000" dirty="0" smtClean="0"/>
              <a:t>Thanks ZTE (</a:t>
            </a:r>
            <a:r>
              <a:rPr lang="en-US" altLang="zh-CN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G0225</a:t>
            </a:r>
            <a:r>
              <a:rPr lang="en-US" altLang="zh-CN" sz="4000" dirty="0" smtClean="0"/>
              <a:t>) &amp; Huawei (</a:t>
            </a:r>
            <a:r>
              <a:rPr lang="en-US" altLang="zh-CN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G0230</a:t>
            </a:r>
            <a:r>
              <a:rPr lang="en-US" altLang="zh-CN" sz="4000" dirty="0" smtClean="0"/>
              <a:t>) for cross-checking this proposal</a:t>
            </a:r>
          </a:p>
        </p:txBody>
      </p:sp>
    </p:spTree>
    <p:extLst>
      <p:ext uri="{BB962C8B-B14F-4D97-AF65-F5344CB8AC3E}">
        <p14:creationId xmlns:p14="http://schemas.microsoft.com/office/powerpoint/2010/main" val="12844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Introduction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584176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 smtClean="0"/>
              <a:t>HEVC v1 merge candidate list </a:t>
            </a:r>
            <a:r>
              <a:rPr lang="en-US" altLang="zh-CN" sz="2000" dirty="0" err="1" smtClean="0"/>
              <a:t>contruction</a:t>
            </a:r>
            <a:endParaRPr lang="en-US" altLang="zh-CN" sz="2000" dirty="0" smtClean="0"/>
          </a:p>
          <a:p>
            <a:pPr algn="just"/>
            <a:r>
              <a:rPr lang="en-US" altLang="zh-CN" sz="2000" dirty="0" smtClean="0"/>
              <a:t>3D-HEVC candidate insertion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0" y="279310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570131"/>
              </p:ext>
            </p:extLst>
          </p:nvPr>
        </p:nvGraphicFramePr>
        <p:xfrm>
          <a:off x="611560" y="1873730"/>
          <a:ext cx="8424936" cy="105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5" name="Visio" r:id="rId3" imgW="6906759" imgH="857115" progId="Visio.Drawing.11">
                  <p:embed/>
                </p:oleObj>
              </mc:Choice>
              <mc:Fallback>
                <p:oleObj name="Visio" r:id="rId3" imgW="6906759" imgH="857115" progId="Visio.Drawing.11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873730"/>
                        <a:ext cx="8424936" cy="10512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3447058"/>
              </p:ext>
            </p:extLst>
          </p:nvPr>
        </p:nvGraphicFramePr>
        <p:xfrm>
          <a:off x="1115616" y="1556792"/>
          <a:ext cx="5256584" cy="920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6" name="Visio" r:id="rId5" imgW="4354813" imgH="761730" progId="Visio.Drawing.11">
                  <p:embed/>
                </p:oleObj>
              </mc:Choice>
              <mc:Fallback>
                <p:oleObj name="Visio" r:id="rId5" imgW="4354813" imgH="761730" progId="Visio.Drawing.11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556792"/>
                        <a:ext cx="5256584" cy="9201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0551169"/>
              </p:ext>
            </p:extLst>
          </p:nvPr>
        </p:nvGraphicFramePr>
        <p:xfrm>
          <a:off x="107504" y="2492896"/>
          <a:ext cx="7274502" cy="2232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7" name="Visio" r:id="rId7" imgW="6006676" imgH="1841770" progId="Visio.Drawing.11">
                  <p:embed/>
                </p:oleObj>
              </mc:Choice>
              <mc:Fallback>
                <p:oleObj name="Visio" r:id="rId7" imgW="6006676" imgH="1841770" progId="Visio.Drawing.11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2492896"/>
                        <a:ext cx="7274502" cy="22322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140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Problem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9442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2000" dirty="0" smtClean="0">
                <a:solidFill>
                  <a:srgbClr val="FF0000"/>
                </a:solidFill>
              </a:rPr>
              <a:t>Identical</a:t>
            </a:r>
            <a:r>
              <a:rPr lang="en-US" altLang="zh-CN" sz="2000" dirty="0" smtClean="0">
                <a:solidFill>
                  <a:srgbClr val="FF0000"/>
                </a:solidFill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VSP candidates except merge index</a:t>
            </a:r>
          </a:p>
          <a:p>
            <a:pPr algn="just"/>
            <a:endParaRPr lang="en-US" altLang="zh-CN" sz="2000" dirty="0" smtClean="0"/>
          </a:p>
          <a:p>
            <a:pPr algn="just"/>
            <a:r>
              <a:rPr lang="en-US" altLang="zh-CN" sz="2000" dirty="0" smtClean="0"/>
              <a:t>DV for virtual depth block = NBDV</a:t>
            </a:r>
          </a:p>
          <a:p>
            <a:pPr algn="just"/>
            <a:r>
              <a:rPr lang="en-US" altLang="zh-CN" sz="2000" dirty="0" smtClean="0"/>
              <a:t>Same DV for virtual depth block fetching for all VSP candidates</a:t>
            </a:r>
          </a:p>
          <a:p>
            <a:pPr lvl="1" algn="just"/>
            <a:r>
              <a:rPr lang="en-US" altLang="zh-CN" sz="1600" dirty="0" smtClean="0"/>
              <a:t>Same VSP prediction samples</a:t>
            </a:r>
          </a:p>
          <a:p>
            <a:pPr marL="457200" lvl="1" indent="0" algn="just">
              <a:buNone/>
            </a:pPr>
            <a:endParaRPr lang="en-US" altLang="zh-CN" sz="1600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74204"/>
              </p:ext>
            </p:extLst>
          </p:nvPr>
        </p:nvGraphicFramePr>
        <p:xfrm>
          <a:off x="107504" y="1484784"/>
          <a:ext cx="8918116" cy="309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6" name="Visio" r:id="rId3" imgW="7356800" imgH="2554862" progId="Visio.Drawing.11">
                  <p:embed/>
                </p:oleObj>
              </mc:Choice>
              <mc:Fallback>
                <p:oleObj name="Visio" r:id="rId3" imgW="7356800" imgH="2554862" progId="Visio.Drawing.11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484784"/>
                        <a:ext cx="8918116" cy="30963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617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5400" dirty="0" smtClean="0"/>
              <a:t>Method 1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01183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Proposed Method</a:t>
            </a:r>
            <a:endParaRPr lang="zh-CN" altLang="en-US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43481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Method 1</a:t>
            </a:r>
            <a:endParaRPr lang="zh-CN" altLang="en-US" sz="2400" dirty="0"/>
          </a:p>
        </p:txBody>
      </p:sp>
      <p:sp>
        <p:nvSpPr>
          <p:cNvPr id="3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8769817"/>
              </p:ext>
            </p:extLst>
          </p:nvPr>
        </p:nvGraphicFramePr>
        <p:xfrm>
          <a:off x="1259632" y="4335441"/>
          <a:ext cx="7466330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1" name="Visio" r:id="rId3" imgW="7356800" imgH="2554862" progId="Visio.Drawing.11">
                  <p:embed/>
                </p:oleObj>
              </mc:Choice>
              <mc:Fallback>
                <p:oleObj name="Visio" r:id="rId3" imgW="7356800" imgH="2554862" progId="Visio.Drawing.11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335441"/>
                        <a:ext cx="7466330" cy="2592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4566083"/>
              </p:ext>
            </p:extLst>
          </p:nvPr>
        </p:nvGraphicFramePr>
        <p:xfrm>
          <a:off x="1187624" y="1692995"/>
          <a:ext cx="7488832" cy="2600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2" name="Visio" r:id="rId5" imgW="7356800" imgH="2554862" progId="Visio.Drawing.11">
                  <p:embed/>
                </p:oleObj>
              </mc:Choice>
              <mc:Fallback>
                <p:oleObj name="Visio" r:id="rId5" imgW="7356800" imgH="2554862" progId="Visio.Drawing.11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692995"/>
                        <a:ext cx="7488832" cy="26001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07504" y="233958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Current: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496" y="486916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Proposed: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4860032" y="4221088"/>
            <a:ext cx="720080" cy="5040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736867" y="4221088"/>
            <a:ext cx="720080" cy="5040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397248" y="6093296"/>
            <a:ext cx="720080" cy="5040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21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Proposed Method</a:t>
            </a:r>
            <a:endParaRPr lang="zh-CN" altLang="en-US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43481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Method 1</a:t>
            </a:r>
            <a:endParaRPr lang="zh-CN" altLang="en-US" sz="2400" dirty="0"/>
          </a:p>
        </p:txBody>
      </p:sp>
      <p:sp>
        <p:nvSpPr>
          <p:cNvPr id="3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3551322"/>
              </p:ext>
            </p:extLst>
          </p:nvPr>
        </p:nvGraphicFramePr>
        <p:xfrm>
          <a:off x="1259632" y="4335441"/>
          <a:ext cx="7466330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Visio" r:id="rId3" imgW="7356800" imgH="2554862" progId="Visio.Drawing.11">
                  <p:embed/>
                </p:oleObj>
              </mc:Choice>
              <mc:Fallback>
                <p:oleObj name="Visio" r:id="rId3" imgW="7356800" imgH="255486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335441"/>
                        <a:ext cx="7466330" cy="2592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5496" y="486916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Proposed: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4860032" y="4221088"/>
            <a:ext cx="720080" cy="5040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736867" y="4221088"/>
            <a:ext cx="720080" cy="5040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397248" y="6093296"/>
            <a:ext cx="720080" cy="5040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内容占位符 2"/>
          <p:cNvSpPr txBox="1">
            <a:spLocks/>
          </p:cNvSpPr>
          <p:nvPr/>
        </p:nvSpPr>
        <p:spPr>
          <a:xfrm>
            <a:off x="457200" y="1844824"/>
            <a:ext cx="8229600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2000" dirty="0" smtClean="0"/>
              <a:t>Only 1 VSP candidate in MCL</a:t>
            </a:r>
          </a:p>
          <a:p>
            <a:pPr algn="just"/>
            <a:r>
              <a:rPr lang="en-US" altLang="zh-CN" sz="2000" dirty="0" smtClean="0"/>
              <a:t>Other VSP candidates are converted to DCP candidates</a:t>
            </a:r>
          </a:p>
          <a:p>
            <a:pPr algn="just"/>
            <a:r>
              <a:rPr lang="en-US" altLang="zh-CN" sz="2000" dirty="0" err="1" smtClean="0"/>
              <a:t>VspFlag</a:t>
            </a:r>
            <a:r>
              <a:rPr lang="en-US" altLang="zh-CN" sz="2000" dirty="0" smtClean="0"/>
              <a:t> of A0 &amp; B2 are always set equal to 0</a:t>
            </a:r>
          </a:p>
          <a:p>
            <a:pPr algn="just"/>
            <a:r>
              <a:rPr lang="en-US" altLang="zh-CN" sz="2000" dirty="0" smtClean="0"/>
              <a:t>Default VSP inserted only when A1, B1, B0 are not VSP candidate</a:t>
            </a:r>
            <a:endParaRPr lang="en-US" altLang="zh-CN" sz="1600" dirty="0" smtClean="0"/>
          </a:p>
          <a:p>
            <a:pPr marL="457200" lvl="1" indent="0" algn="just">
              <a:buFont typeface="Arial" pitchFamily="34" charset="0"/>
              <a:buNone/>
            </a:pP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val="279878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Proposed Method 1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VspFlagA1 = VspFlagA1</a:t>
            </a:r>
          </a:p>
          <a:p>
            <a:r>
              <a:rPr lang="en-US" altLang="zh-CN" sz="2400" dirty="0" smtClean="0"/>
              <a:t>VspFlagB1 = !VspFlagA1 &amp; VspFlagB1</a:t>
            </a:r>
          </a:p>
          <a:p>
            <a:r>
              <a:rPr lang="en-US" altLang="zh-CN" sz="2400" dirty="0" smtClean="0"/>
              <a:t>VspFlagB0 = !(VspFlagA1 | VspFlagB1) &amp; VspFlagB0</a:t>
            </a:r>
          </a:p>
          <a:p>
            <a:r>
              <a:rPr lang="en-US" altLang="zh-CN" sz="2400" dirty="0" smtClean="0"/>
              <a:t>VspFlagA0 = 0</a:t>
            </a:r>
          </a:p>
          <a:p>
            <a:r>
              <a:rPr lang="en-US" altLang="zh-CN" sz="2400" dirty="0" smtClean="0"/>
              <a:t>VspFlagB2 = 0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397875"/>
              </p:ext>
            </p:extLst>
          </p:nvPr>
        </p:nvGraphicFramePr>
        <p:xfrm>
          <a:off x="848816" y="4005064"/>
          <a:ext cx="7467600" cy="259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Visio" r:id="rId3" imgW="7356800" imgH="2554862" progId="Visio.Drawing.11">
                  <p:embed/>
                </p:oleObj>
              </mc:Choice>
              <mc:Fallback>
                <p:oleObj name="Visio" r:id="rId3" imgW="7356800" imgH="2554862" progId="Visio.Drawing.11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816" y="4005064"/>
                        <a:ext cx="7467600" cy="259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921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5400" dirty="0" smtClean="0"/>
              <a:t>Method </a:t>
            </a:r>
            <a:r>
              <a:rPr lang="en-US" altLang="zh-CN" sz="5400" dirty="0" smtClean="0"/>
              <a:t>3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19803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/>
              <a:t>Proposed Method</a:t>
            </a:r>
            <a:endParaRPr lang="zh-CN" altLang="en-US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43481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Method </a:t>
            </a:r>
            <a:r>
              <a:rPr lang="en-US" altLang="zh-CN" sz="2400" dirty="0" smtClean="0"/>
              <a:t>3</a:t>
            </a:r>
            <a:endParaRPr lang="zh-CN" altLang="en-US" sz="2400" dirty="0"/>
          </a:p>
        </p:txBody>
      </p:sp>
      <p:sp>
        <p:nvSpPr>
          <p:cNvPr id="3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8687356"/>
              </p:ext>
            </p:extLst>
          </p:nvPr>
        </p:nvGraphicFramePr>
        <p:xfrm>
          <a:off x="1187624" y="1692995"/>
          <a:ext cx="7488832" cy="2600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4" name="Visio" r:id="rId3" imgW="7356800" imgH="2554862" progId="Visio.Drawing.11">
                  <p:embed/>
                </p:oleObj>
              </mc:Choice>
              <mc:Fallback>
                <p:oleObj name="Visio" r:id="rId3" imgW="7356800" imgH="255486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692995"/>
                        <a:ext cx="7488832" cy="26001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07504" y="233958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Current: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496" y="486916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Proposed: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4860032" y="4221088"/>
            <a:ext cx="720080" cy="5040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736867" y="4221088"/>
            <a:ext cx="720080" cy="5040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397248" y="6093296"/>
            <a:ext cx="720080" cy="5040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693162"/>
              </p:ext>
            </p:extLst>
          </p:nvPr>
        </p:nvGraphicFramePr>
        <p:xfrm>
          <a:off x="1240948" y="4350804"/>
          <a:ext cx="7507516" cy="260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5" name="Visio" r:id="rId5" imgW="7356800" imgH="2554862" progId="Visio.Drawing.11">
                  <p:embed/>
                </p:oleObj>
              </mc:Choice>
              <mc:Fallback>
                <p:oleObj name="Visio" r:id="rId5" imgW="7356800" imgH="2554862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0948" y="4350804"/>
                        <a:ext cx="7507516" cy="2606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椭圆 21"/>
          <p:cNvSpPr/>
          <p:nvPr/>
        </p:nvSpPr>
        <p:spPr>
          <a:xfrm>
            <a:off x="3013728" y="4226493"/>
            <a:ext cx="720080" cy="5040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0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3786</TotalTime>
  <Words>790</Words>
  <Application>Microsoft Office PowerPoint</Application>
  <PresentationFormat>全屏显示(4:3)</PresentationFormat>
  <Paragraphs>308</Paragraphs>
  <Slides>14</Slides>
  <Notes>1</Notes>
  <HiddenSlides>1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Office 主题</vt:lpstr>
      <vt:lpstr>Visio</vt:lpstr>
      <vt:lpstr>JCT3V-F0104 CE3 related: Result on clean ups of VSP merging candidates</vt:lpstr>
      <vt:lpstr>Introduction</vt:lpstr>
      <vt:lpstr>Problem</vt:lpstr>
      <vt:lpstr>PowerPoint 演示文稿</vt:lpstr>
      <vt:lpstr>Proposed Method</vt:lpstr>
      <vt:lpstr>Proposed Method</vt:lpstr>
      <vt:lpstr>Proposed Method 1</vt:lpstr>
      <vt:lpstr>PowerPoint 演示文稿</vt:lpstr>
      <vt:lpstr>Proposed Method</vt:lpstr>
      <vt:lpstr>Proposed Method</vt:lpstr>
      <vt:lpstr>Conclusion </vt:lpstr>
      <vt:lpstr>Experimental results</vt:lpstr>
      <vt:lpstr>Experimental results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JCT3V-B121 Forward warping Block-based VSP(FBVSP)</dc:title>
  <dc:creator>Felix</dc:creator>
  <cp:lastModifiedBy>Yichen Zhang</cp:lastModifiedBy>
  <cp:revision>183</cp:revision>
  <cp:lastPrinted>2013-07-26T21:49:20Z</cp:lastPrinted>
  <dcterms:created xsi:type="dcterms:W3CDTF">2012-10-12T04:03:30Z</dcterms:created>
  <dcterms:modified xsi:type="dcterms:W3CDTF">2014-01-12T01:41:48Z</dcterms:modified>
</cp:coreProperties>
</file>