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
    <Relationship Id="rId3" Type="http://schemas.openxmlformats.org/officeDocument/2006/relationships/extended-properties" Target="docProps/app.xml" />
    <Relationship Id="rId2" Type="http://schemas.openxmlformats.org/package/2006/relationships/metadata/core-properties" Target="docProps/core.xml" />
    <Relationship Id="rId1" Type="http://schemas.openxmlformats.org/officeDocument/2006/relationships/officeDocument" Target="ppt/presentation.xml" />
    <Relationship Id="rId4" Type="http://schemas.openxmlformats.org/officeDocument/2006/relationships/custom-properties" Target="docProps/custom.xml" 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4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6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43DE4-3251-4935-B094-A2090EBE3F4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20834-21A1-4F91-8287-185A5F1B5AB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0834-21A1-4F91-8287-185A5F1B5AB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i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0834-21A1-4F91-8287-185A5F1B5AB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B34F-A869-4204-97EE-3DBBB07C3028}" type="datetimeFigureOut">
              <a:rPr lang="zh-CN" altLang="en-US" smtClean="0"/>
              <a:pPr/>
              <a:t>2014/1/11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5BCEF-FFDD-48BD-B818-C8D76035AB6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altLang="zh-CN" sz="2800" b="1" dirty="0" smtClean="0"/>
              <a:t>JCT3V-G0084: </a:t>
            </a:r>
            <a:br>
              <a:rPr lang="en-CA" altLang="zh-CN" sz="2800" b="1" dirty="0" smtClean="0"/>
            </a:br>
            <a:r>
              <a:rPr lang="en-CA" altLang="zh-CN" sz="2800" b="1" dirty="0" smtClean="0"/>
              <a:t>CE1 </a:t>
            </a:r>
            <a:r>
              <a:rPr lang="en-CA" altLang="zh-CN" sz="2800" b="1" dirty="0"/>
              <a:t>related: Modifications to motion hole filling in sub-PU level inter-view motion prediction</a:t>
            </a:r>
            <a:endParaRPr lang="zh-CN" altLang="en-US" sz="2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zh-CN" dirty="0"/>
              <a:t>Yu-</a:t>
            </a:r>
            <a:r>
              <a:rPr lang="en-CA" altLang="zh-CN" dirty="0" err="1"/>
              <a:t>Hua</a:t>
            </a:r>
            <a:r>
              <a:rPr lang="en-CA" altLang="zh-CN" dirty="0"/>
              <a:t> </a:t>
            </a:r>
            <a:r>
              <a:rPr lang="en-CA" altLang="zh-CN" dirty="0" smtClean="0"/>
              <a:t>Zhang, </a:t>
            </a:r>
            <a:r>
              <a:rPr lang="en-CA" altLang="zh-CN" dirty="0" err="1"/>
              <a:t>Ce</a:t>
            </a:r>
            <a:r>
              <a:rPr lang="en-CA" altLang="zh-CN" dirty="0"/>
              <a:t> </a:t>
            </a:r>
            <a:r>
              <a:rPr lang="en-CA" altLang="zh-CN" dirty="0" smtClean="0"/>
              <a:t>Zhu, </a:t>
            </a:r>
            <a:r>
              <a:rPr lang="en-CA" altLang="zh-CN" dirty="0"/>
              <a:t>Yong-Bing </a:t>
            </a:r>
            <a:r>
              <a:rPr lang="en-CA" altLang="zh-CN" dirty="0" smtClean="0"/>
              <a:t>Lin, </a:t>
            </a:r>
            <a:r>
              <a:rPr lang="en-CA" altLang="zh-CN" dirty="0" err="1"/>
              <a:t>Jian-Hua</a:t>
            </a:r>
            <a:r>
              <a:rPr lang="en-CA" altLang="zh-CN" dirty="0"/>
              <a:t> </a:t>
            </a:r>
            <a:r>
              <a:rPr lang="en-CA" altLang="zh-CN" dirty="0" err="1" smtClean="0"/>
              <a:t>Zheng</a:t>
            </a:r>
            <a:endParaRPr lang="en-CA" altLang="zh-CN" dirty="0" smtClean="0"/>
          </a:p>
          <a:p>
            <a:r>
              <a:rPr lang="en-US" altLang="zh-CN" dirty="0"/>
              <a:t>UESTC, </a:t>
            </a:r>
            <a:r>
              <a:rPr lang="en-US" altLang="zh-CN" dirty="0" err="1"/>
              <a:t>HiSilicon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</a:t>
            </a:r>
            <a:r>
              <a:rPr lang="en-US" altLang="zh-CN" dirty="0" smtClean="0"/>
              <a:t>ub-PU </a:t>
            </a:r>
            <a:r>
              <a:rPr lang="en-US" altLang="zh-CN" dirty="0" smtClean="0"/>
              <a:t>level inter-view MV prediction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Current design of sub-PU level MV prediction</a:t>
            </a:r>
          </a:p>
          <a:p>
            <a:pPr lvl="1"/>
            <a:r>
              <a:rPr lang="en-US" altLang="zh-CN" dirty="0" smtClean="0"/>
              <a:t>Assigning motion </a:t>
            </a:r>
            <a:r>
              <a:rPr lang="en-US" altLang="zh-CN" dirty="0" smtClean="0"/>
              <a:t>to </a:t>
            </a:r>
            <a:r>
              <a:rPr lang="en-US" altLang="zh-CN" dirty="0" smtClean="0"/>
              <a:t>each sub-PU</a:t>
            </a:r>
          </a:p>
          <a:p>
            <a:pPr lvl="1"/>
            <a:r>
              <a:rPr lang="en-US" altLang="zh-CN" dirty="0" smtClean="0"/>
              <a:t>Motion hole filling process</a:t>
            </a:r>
          </a:p>
          <a:p>
            <a:pPr lvl="2"/>
            <a:r>
              <a:rPr lang="en-US" altLang="zh-CN" dirty="0" smtClean="0"/>
              <a:t>Maintain a temporary motion, which is updated with available motion of previous sub-PU</a:t>
            </a:r>
          </a:p>
          <a:p>
            <a:pPr lvl="2"/>
            <a:r>
              <a:rPr lang="en-US" altLang="zh-CN" dirty="0" smtClean="0"/>
              <a:t>Motion hole is filled with the temporary motion</a:t>
            </a:r>
          </a:p>
          <a:p>
            <a:pPr lvl="2"/>
            <a:r>
              <a:rPr lang="en-US" altLang="zh-CN" dirty="0" smtClean="0"/>
              <a:t>For processing of the beginning successive motion holes, </a:t>
            </a:r>
            <a:r>
              <a:rPr lang="en-US" altLang="zh-CN" dirty="0" smtClean="0"/>
              <a:t>it  has to </a:t>
            </a:r>
            <a:r>
              <a:rPr lang="en-US" altLang="zh-CN" dirty="0" smtClean="0"/>
              <a:t>find </a:t>
            </a:r>
            <a:r>
              <a:rPr lang="en-US" altLang="zh-CN" dirty="0" smtClean="0"/>
              <a:t>the </a:t>
            </a:r>
            <a:r>
              <a:rPr lang="en-US" altLang="zh-CN" dirty="0" smtClean="0"/>
              <a:t>sub-PU that contains available motion.</a:t>
            </a:r>
          </a:p>
          <a:p>
            <a:r>
              <a:rPr lang="en-US" altLang="zh-CN" dirty="0" smtClean="0"/>
              <a:t>Problem in motion hole filling process</a:t>
            </a:r>
          </a:p>
          <a:p>
            <a:pPr lvl="1"/>
            <a:r>
              <a:rPr lang="en-US" altLang="zh-CN" dirty="0" smtClean="0"/>
              <a:t>Processing delay may happen </a:t>
            </a:r>
            <a:r>
              <a:rPr lang="en-US" altLang="zh-CN" dirty="0" smtClean="0"/>
              <a:t>if the </a:t>
            </a:r>
            <a:r>
              <a:rPr lang="en-US" altLang="zh-CN" dirty="0" smtClean="0"/>
              <a:t>beginning successive sub-PUs have not available motion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</a:t>
            </a:r>
            <a:r>
              <a:rPr lang="en-US" altLang="zh-CN" dirty="0" smtClean="0"/>
              <a:t>roposal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Proposed motion hole filling process</a:t>
            </a:r>
          </a:p>
          <a:p>
            <a:pPr lvl="1"/>
            <a:r>
              <a:rPr lang="en-US" altLang="zh-CN" dirty="0" smtClean="0"/>
              <a:t>If the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sub-PU doesn’t contain available </a:t>
            </a:r>
            <a:r>
              <a:rPr lang="en-US" altLang="zh-CN" dirty="0" smtClean="0"/>
              <a:t>motion, </a:t>
            </a:r>
          </a:p>
          <a:p>
            <a:pPr lvl="2"/>
            <a:r>
              <a:rPr lang="en-US" altLang="zh-CN" dirty="0" smtClean="0"/>
              <a:t>assign </a:t>
            </a:r>
            <a:r>
              <a:rPr lang="en-US" altLang="zh-CN" dirty="0" smtClean="0"/>
              <a:t>the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sub-PU with default motion, e.g. zero MV </a:t>
            </a:r>
            <a:r>
              <a:rPr lang="en-US" altLang="zh-CN" dirty="0" smtClean="0"/>
              <a:t>or DV </a:t>
            </a:r>
            <a:r>
              <a:rPr lang="en-US" altLang="zh-CN" dirty="0" smtClean="0"/>
              <a:t>information corresponding to current PU</a:t>
            </a:r>
          </a:p>
          <a:p>
            <a:pPr lvl="1"/>
            <a:r>
              <a:rPr lang="en-US" altLang="zh-CN" dirty="0" smtClean="0"/>
              <a:t>For remaining motion holes within current PU</a:t>
            </a:r>
          </a:p>
          <a:p>
            <a:pPr lvl="2"/>
            <a:r>
              <a:rPr lang="en-US" altLang="zh-CN" dirty="0" smtClean="0"/>
              <a:t>Inherit the </a:t>
            </a:r>
            <a:r>
              <a:rPr lang="en-US" altLang="zh-CN" dirty="0" smtClean="0"/>
              <a:t>motion of its previous sub-PU</a:t>
            </a:r>
          </a:p>
          <a:p>
            <a:r>
              <a:rPr lang="en-US" altLang="zh-CN" dirty="0" smtClean="0"/>
              <a:t>In this way, </a:t>
            </a:r>
            <a:r>
              <a:rPr lang="en-US" altLang="zh-CN" dirty="0" smtClean="0"/>
              <a:t>motion hole filling </a:t>
            </a:r>
            <a:r>
              <a:rPr lang="en-US" altLang="zh-CN" dirty="0" smtClean="0"/>
              <a:t>can be processed without </a:t>
            </a:r>
            <a:r>
              <a:rPr lang="en-US" altLang="zh-CN" dirty="0" smtClean="0"/>
              <a:t>any delay, and friendly for pipeline operation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Example for the proposed motion hole filling process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657450" y="2070140"/>
          <a:ext cx="2520280" cy="21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70"/>
                <a:gridCol w="630070"/>
                <a:gridCol w="630070"/>
                <a:gridCol w="630070"/>
              </a:tblGrid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683568" y="5589240"/>
            <a:ext cx="648072" cy="5760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285750" y="5723964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Motion hole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7450" y="4806444"/>
            <a:ext cx="648072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59632" y="4941168"/>
            <a:ext cx="2950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Sub-PU with available motion</a:t>
            </a:r>
            <a:endParaRPr lang="zh-CN" altLang="en-US" dirty="0"/>
          </a:p>
        </p:txBody>
      </p:sp>
      <p:graphicFrame>
        <p:nvGraphicFramePr>
          <p:cNvPr id="12" name="内容占位符 3"/>
          <p:cNvGraphicFramePr>
            <a:graphicFrameLocks noGrp="1"/>
          </p:cNvGraphicFramePr>
          <p:nvPr>
            <p:ph idx="1"/>
          </p:nvPr>
        </p:nvGraphicFramePr>
        <p:xfrm>
          <a:off x="5431728" y="2618328"/>
          <a:ext cx="2520280" cy="21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70"/>
                <a:gridCol w="630070"/>
                <a:gridCol w="630070"/>
                <a:gridCol w="630070"/>
              </a:tblGrid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006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4" name="直接箭头连接符 13"/>
          <p:cNvCxnSpPr/>
          <p:nvPr/>
        </p:nvCxnSpPr>
        <p:spPr>
          <a:xfrm flipH="1">
            <a:off x="5647752" y="2267580"/>
            <a:ext cx="4368" cy="6387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6056" y="1970256"/>
            <a:ext cx="289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Default motion, e.g. </a:t>
            </a:r>
            <a:r>
              <a:rPr lang="en-US" altLang="zh-CN" b="1" dirty="0" err="1" smtClean="0"/>
              <a:t>zeroMV</a:t>
            </a:r>
            <a:endParaRPr lang="zh-CN" altLang="en-US" b="1" dirty="0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5796136" y="2915652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6444208" y="3995772"/>
            <a:ext cx="64807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5719760" y="3986480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6439840" y="4562544"/>
            <a:ext cx="652440" cy="92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67544" y="4293096"/>
            <a:ext cx="30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16 sub-PUs within current PU</a:t>
            </a:r>
            <a:endParaRPr lang="zh-CN" alt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148064" y="4787860"/>
            <a:ext cx="366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Proposed motion hole filling process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 #1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389888" y="2511266"/>
          <a:ext cx="6364224" cy="2703830"/>
        </p:xfrm>
        <a:graphic>
          <a:graphicData uri="http://schemas.openxmlformats.org/drawingml/2006/table">
            <a:tbl>
              <a:tblPr/>
              <a:tblGrid>
                <a:gridCol w="1004275"/>
                <a:gridCol w="470953"/>
                <a:gridCol w="512956"/>
                <a:gridCol w="539686"/>
                <a:gridCol w="712793"/>
                <a:gridCol w="869353"/>
                <a:gridCol w="691155"/>
                <a:gridCol w="538413"/>
                <a:gridCol w="515502"/>
                <a:gridCol w="509138"/>
              </a:tblGrid>
              <a:tr h="0">
                <a:tc>
                  <a:txBody>
                    <a:bodyPr/>
                    <a:lstStyle/>
                    <a:p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0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1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2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PSNR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/ video bitrate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PSNR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/ total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bitrate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synth PSNR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/ total bitrate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enc time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dec time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ren time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Balloons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Kendo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GT_Fly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0.20%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0.23%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91.5%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90.7%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Shark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1024x768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1920x1088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635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average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98.5%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648" y="155679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</a:t>
            </a:r>
            <a:r>
              <a:rPr lang="en-US" altLang="zh-CN" sz="2400" dirty="0" smtClean="0"/>
              <a:t>est #1: the default motion for the 1</a:t>
            </a:r>
            <a:r>
              <a:rPr lang="en-US" altLang="zh-CN" sz="2400" baseline="30000" dirty="0" smtClean="0"/>
              <a:t>st</a:t>
            </a:r>
            <a:r>
              <a:rPr lang="en-US" altLang="zh-CN" sz="2400" dirty="0" smtClean="0"/>
              <a:t> sub-PU is </a:t>
            </a:r>
          </a:p>
          <a:p>
            <a:r>
              <a:rPr lang="en-US" altLang="zh-CN" sz="2400" dirty="0" smtClean="0"/>
              <a:t>-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zeroMV</a:t>
            </a:r>
            <a:r>
              <a:rPr lang="en-US" altLang="zh-CN" sz="2400" dirty="0" smtClean="0">
                <a:solidFill>
                  <a:srgbClr val="FF0000"/>
                </a:solidFill>
              </a:rPr>
              <a:t> with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refIdx</a:t>
            </a:r>
            <a:r>
              <a:rPr lang="en-US" altLang="zh-CN" sz="2400" dirty="0" smtClean="0">
                <a:solidFill>
                  <a:srgbClr val="FF0000"/>
                </a:solidFill>
              </a:rPr>
              <a:t>=0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530120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 Crosscheck report in G0214 by Qualcomm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 #2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389888" y="2511266"/>
          <a:ext cx="6364224" cy="2703830"/>
        </p:xfrm>
        <a:graphic>
          <a:graphicData uri="http://schemas.openxmlformats.org/drawingml/2006/table">
            <a:tbl>
              <a:tblPr/>
              <a:tblGrid>
                <a:gridCol w="1004275"/>
                <a:gridCol w="470953"/>
                <a:gridCol w="512956"/>
                <a:gridCol w="539686"/>
                <a:gridCol w="712793"/>
                <a:gridCol w="869353"/>
                <a:gridCol w="691155"/>
                <a:gridCol w="538413"/>
                <a:gridCol w="515502"/>
                <a:gridCol w="509138"/>
              </a:tblGrid>
              <a:tr h="0">
                <a:tc>
                  <a:txBody>
                    <a:bodyPr/>
                    <a:lstStyle/>
                    <a:p>
                      <a:endParaRPr lang="zh-CN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0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1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2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PSNR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/ video bitrate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video PSNR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/ total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bitrate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synth PSNR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/ total bitrate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enc time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dec time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ren time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Balloons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100.8%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101.5%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100.1%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Kendo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-0.04%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99.7%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101.6%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94.2%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0.06%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0.07%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100.4%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109.0%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103.1%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GT_Fly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-0.08%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101.0%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102.2%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99.9%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0.25%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0.25%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0.08%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0.10%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101.1%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101.3%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97.6%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99.9%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90.4%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101.4%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-0.14%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-0.03%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99.3%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102.2%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98.6%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Shark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-0.09%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100.7%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99.6%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100.5%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1024x768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0.08%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-0.01%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100.3%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104.0%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99.2%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indent="5715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Times New Roman"/>
                        </a:rPr>
                        <a:t>1920x1088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0.05%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-0.02%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 dirty="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100.4%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99.1%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900" kern="100">
                          <a:solidFill>
                            <a:srgbClr val="000000"/>
                          </a:solidFill>
                          <a:latin typeface="Arial"/>
                          <a:ea typeface="宋体"/>
                          <a:cs typeface="Times New Roman"/>
                        </a:rPr>
                        <a:t>99.6%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635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average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0.03% 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0.02%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635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635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0.01%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635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0.00%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 dirty="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100.4%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 dirty="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101.0%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de-DE" sz="1000" b="1" kern="100" dirty="0">
                          <a:solidFill>
                            <a:srgbClr val="000000"/>
                          </a:solidFill>
                          <a:latin typeface="Cambria"/>
                          <a:ea typeface="宋体"/>
                          <a:cs typeface="Times New Roman"/>
                        </a:rPr>
                        <a:t>99.4%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648" y="1556792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</a:t>
            </a:r>
            <a:r>
              <a:rPr lang="en-US" altLang="zh-CN" sz="2400" dirty="0" smtClean="0"/>
              <a:t>est #2:  the default motion of the 1</a:t>
            </a:r>
            <a:r>
              <a:rPr lang="en-US" altLang="zh-CN" sz="2400" baseline="30000" dirty="0" smtClean="0"/>
              <a:t>st</a:t>
            </a:r>
            <a:r>
              <a:rPr lang="en-US" altLang="zh-CN" sz="2400" dirty="0" smtClean="0"/>
              <a:t> sub-PU is </a:t>
            </a:r>
          </a:p>
          <a:p>
            <a:r>
              <a:rPr lang="en-US" altLang="zh-CN" sz="2400" dirty="0" smtClean="0"/>
              <a:t>- </a:t>
            </a:r>
            <a:r>
              <a:rPr lang="en-US" altLang="zh-CN" sz="2400" dirty="0" smtClean="0">
                <a:solidFill>
                  <a:srgbClr val="FF0000"/>
                </a:solidFill>
              </a:rPr>
              <a:t>DV info. corresponding to current PU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530120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 Crosscheck report in G0214 by Qualcomm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</a:t>
            </a:r>
            <a:r>
              <a:rPr lang="en-US" altLang="zh-CN" dirty="0" smtClean="0"/>
              <a:t>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Proposed method</a:t>
            </a:r>
          </a:p>
          <a:p>
            <a:pPr lvl="1"/>
            <a:r>
              <a:rPr lang="en-US" altLang="zh-CN" dirty="0" smtClean="0"/>
              <a:t>Enable motion hole filling process without any delay, and friendly for pipeline operation</a:t>
            </a:r>
          </a:p>
          <a:p>
            <a:pPr lvl="1"/>
            <a:r>
              <a:rPr lang="en-US" altLang="zh-CN" dirty="0" smtClean="0"/>
              <a:t>No additional complexity increase, since the default motion is always available</a:t>
            </a:r>
          </a:p>
          <a:p>
            <a:r>
              <a:rPr lang="en-US" altLang="zh-CN" dirty="0" smtClean="0"/>
              <a:t>Almost no impact on coding performance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83214" y="2967335"/>
            <a:ext cx="3777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you!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796</Words>
  <Application>Microsoft Office PowerPoint</Application>
  <PresentationFormat>全屏显示(4:3)</PresentationFormat>
  <Paragraphs>288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JCT3V-G0084:  CE1 related: Modifications to motion hole filling in sub-PU level inter-view motion prediction</vt:lpstr>
      <vt:lpstr>Sub-PU level inter-view MV prediction</vt:lpstr>
      <vt:lpstr>Proposal</vt:lpstr>
      <vt:lpstr>Example for the proposed motion hole filling process</vt:lpstr>
      <vt:lpstr>Experimental results #1</vt:lpstr>
      <vt:lpstr>Experimental results #2</vt:lpstr>
      <vt:lpstr>Conclusion</vt:lpstr>
      <vt:lpstr>幻灯片 8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l57797</dc:creator>
  <cp:lastModifiedBy>l57797</cp:lastModifiedBy>
  <cp:revision>61</cp:revision>
  <dcterms:created xsi:type="dcterms:W3CDTF">2014-01-10T18:13:14Z</dcterms:created>
  <dcterms:modified xsi:type="dcterms:W3CDTF">2014-01-11T08:23:37Z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(2)B3/F9QNYOKpa3yGgumyKrP3pCfmAmZ5xWVzcK6hnwRmrmGFHkluIjAiETgfEvShkAjnFlTtg
RO0J0DLckXVZvi04pUvG/0v/IOLNmupWmUlBSDdcscwtT0qzESsGaQR/kS91DQ9FgCFhxZ9o
tjIfIV2QeckkdRfrxuka5k0j9aqaXQw1LZBzXeKU1wj5eIQHJp9gpJvQ0r61lvhpQcdJ0Hbg
OjylLVUbFX3HYGmXAT</vt:lpwstr>
  </property>
  <property fmtid="{D5CDD505-2E9C-101B-9397-08002B2CF9AE}" pid="3" name="_ms_pID_7253431">
    <vt:lpwstr>pIPL9aZMjJE5791WM0BZuQgxdgomb0jk5/1tcFfv1japgd5m/Qc9pu
X85OzV/kUIE0cNi4U2KEqz59SVNaknrz</vt:lpwstr>
  </property>
</Properties>
</file>