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4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406" r:id="rId2"/>
    <p:sldId id="435" r:id="rId3"/>
    <p:sldId id="436" r:id="rId4"/>
    <p:sldId id="438" r:id="rId5"/>
    <p:sldId id="439" r:id="rId6"/>
    <p:sldId id="440" r:id="rId7"/>
    <p:sldId id="441" r:id="rId8"/>
    <p:sldId id="446" r:id="rId9"/>
    <p:sldId id="443" r:id="rId10"/>
    <p:sldId id="445" r:id="rId11"/>
    <p:sldId id="434" r:id="rId12"/>
  </p:sldIdLst>
  <p:sldSz cx="9144000" cy="6858000" type="screen4x3"/>
  <p:notesSz cx="9926638" cy="679767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89601" autoAdjust="0"/>
  </p:normalViewPr>
  <p:slideViewPr>
    <p:cSldViewPr snapToObjects="1">
      <p:cViewPr varScale="1">
        <p:scale>
          <a:sx n="76" d="100"/>
          <a:sy n="76" d="100"/>
        </p:scale>
        <p:origin x="-12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141"/>
        <p:guide pos="31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552" y="3228896"/>
            <a:ext cx="7279535" cy="305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JCT3V-G0063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  <p:sp>
        <p:nvSpPr>
          <p:cNvPr id="13" name="Text Box 13"/>
          <p:cNvSpPr txBox="1">
            <a:spLocks noChangeArrowheads="1"/>
          </p:cNvSpPr>
          <p:nvPr userDrawn="1"/>
        </p:nvSpPr>
        <p:spPr bwMode="auto">
          <a:xfrm>
            <a:off x="4800601" y="5621338"/>
            <a:ext cx="4033838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7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</a:t>
            </a:r>
            <a:r>
              <a:rPr kumimoji="1" lang="en-US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in </a:t>
            </a:r>
            <a:r>
              <a:rPr kumimoji="1" lang="en-CA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San Jose</a:t>
            </a:r>
            <a:endParaRPr kumimoji="1" lang="en-US" altLang="zh-TW" sz="1400" kern="1200" dirty="0" smtClean="0">
              <a:solidFill>
                <a:schemeClr val="tx1"/>
              </a:solidFill>
              <a:latin typeface="Arial" charset="0"/>
              <a:ea typeface="SimHei" pitchFamily="2" charset="-122"/>
              <a:cs typeface="Arial" charset="0"/>
            </a:endParaRPr>
          </a:p>
          <a:p>
            <a:pPr algn="r" fontAlgn="ctr">
              <a:spcBef>
                <a:spcPct val="20000"/>
              </a:spcBef>
            </a:pP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11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 – 17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, Jan. 2014</a:t>
            </a:r>
            <a:endParaRPr lang="en-US" altLang="zh-TW" sz="300" dirty="0" smtClean="0">
              <a:ea typeface="SimHei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7063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JCT3V-G0063</a:t>
            </a:r>
            <a:endParaRPr kumimoji="1" lang="zh-TW" altLang="en-US" sz="1400" b="1" kern="1200" dirty="0">
              <a:solidFill>
                <a:srgbClr val="E86C1F"/>
              </a:solidFill>
              <a:latin typeface="Arial" charset="0"/>
              <a:ea typeface="新細明體" charset="-12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dirty="0" smtClean="0"/>
              <a:t>JCT3V-G0063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 3D-CE2: Results on additional merging candidates for depth coding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4233446"/>
            <a:ext cx="7843837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Kai Zhang, Jicheng An, </a:t>
            </a:r>
            <a:r>
              <a:rPr lang="en-US" sz="2000" dirty="0" err="1" smtClean="0"/>
              <a:t>Jian</a:t>
            </a:r>
            <a:r>
              <a:rPr lang="en-US" sz="2000" dirty="0" smtClean="0"/>
              <a:t>-Liang Lin, Yu-Lin Chang, Shawmin Lei</a:t>
            </a:r>
            <a:endParaRPr lang="en-US" sz="2000" baseline="30000" dirty="0" smtClean="0"/>
          </a:p>
          <a:p>
            <a:pPr algn="ctr"/>
            <a:endParaRPr lang="en-US" sz="20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123950"/>
            <a:ext cx="8640959" cy="4954588"/>
          </a:xfrm>
        </p:spPr>
        <p:txBody>
          <a:bodyPr/>
          <a:lstStyle/>
          <a:p>
            <a:r>
              <a:rPr lang="en-US" dirty="0" smtClean="0"/>
              <a:t>Two additional merging candidates are proposed</a:t>
            </a:r>
          </a:p>
          <a:p>
            <a:pPr lvl="1"/>
            <a:r>
              <a:rPr lang="en-US" dirty="0" smtClean="0"/>
              <a:t>A disparity derived depth coding candidate</a:t>
            </a:r>
            <a:endParaRPr lang="en-CA" dirty="0" smtClean="0"/>
          </a:p>
          <a:p>
            <a:pPr lvl="1"/>
            <a:r>
              <a:rPr lang="en-US" dirty="0" smtClean="0"/>
              <a:t>An additional texture merging candidate</a:t>
            </a:r>
          </a:p>
          <a:p>
            <a:r>
              <a:rPr lang="en-US" dirty="0" smtClean="0"/>
              <a:t>The combination achieves an average BD-rate saving of 0.3% for the synthesized views</a:t>
            </a:r>
          </a:p>
          <a:p>
            <a:r>
              <a:rPr lang="en-US" dirty="0" smtClean="0"/>
              <a:t>Suggest to be adopted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123950"/>
            <a:ext cx="8712969" cy="4954588"/>
          </a:xfrm>
        </p:spPr>
        <p:txBody>
          <a:bodyPr/>
          <a:lstStyle/>
          <a:p>
            <a:r>
              <a:rPr lang="en-US" dirty="0" smtClean="0"/>
              <a:t>Background</a:t>
            </a:r>
          </a:p>
          <a:p>
            <a:pPr lvl="1"/>
            <a:r>
              <a:rPr lang="en-US" dirty="0" smtClean="0"/>
              <a:t>In texture coding</a:t>
            </a:r>
          </a:p>
          <a:p>
            <a:pPr lvl="2"/>
            <a:r>
              <a:rPr lang="en-CA" dirty="0" smtClean="0"/>
              <a:t>Depth values are used to predict disparity vectors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An additional inter-view merging candidates are adopted.</a:t>
            </a:r>
          </a:p>
          <a:p>
            <a:r>
              <a:rPr lang="en-US" dirty="0" smtClean="0"/>
              <a:t>Proposed</a:t>
            </a:r>
          </a:p>
          <a:p>
            <a:pPr lvl="1"/>
            <a:r>
              <a:rPr lang="en-US" dirty="0" smtClean="0"/>
              <a:t>A disparity derived depth (DDD) coding method </a:t>
            </a:r>
          </a:p>
          <a:p>
            <a:pPr lvl="1"/>
            <a:r>
              <a:rPr lang="en-US" dirty="0" smtClean="0"/>
              <a:t>An additional texture merging candidate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Achieve 0.3% BD-rate saving for the synthesized views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042988"/>
            <a:ext cx="8568952" cy="4954588"/>
          </a:xfrm>
        </p:spPr>
        <p:txBody>
          <a:bodyPr/>
          <a:lstStyle/>
          <a:p>
            <a:r>
              <a:rPr lang="en-US" dirty="0" smtClean="0"/>
              <a:t>Samples in the depth component are used to derive disparity vectors for texture coding. (BVSP)</a:t>
            </a:r>
          </a:p>
          <a:p>
            <a:pPr lvl="1"/>
            <a:r>
              <a:rPr lang="en-US" dirty="0" smtClean="0"/>
              <a:t>A disparity vector (</a:t>
            </a:r>
            <a:r>
              <a:rPr lang="en-US" i="1" dirty="0" err="1" smtClean="0"/>
              <a:t>DVx</a:t>
            </a:r>
            <a:r>
              <a:rPr lang="en-US" i="1" dirty="0" smtClean="0"/>
              <a:t>, </a:t>
            </a:r>
            <a:r>
              <a:rPr lang="en-US" dirty="0" smtClean="0"/>
              <a:t>0) can be derived from its corresponding depth value (</a:t>
            </a:r>
            <a:r>
              <a:rPr lang="en-US" i="1" dirty="0" err="1" smtClean="0"/>
              <a:t>dep</a:t>
            </a:r>
            <a:r>
              <a:rPr lang="en-US" dirty="0" smtClean="0"/>
              <a:t>) by a linear relationship as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where </a:t>
            </a:r>
            <a:r>
              <a:rPr lang="en-US" i="1" dirty="0" smtClean="0"/>
              <a:t>w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are two camera parameters</a:t>
            </a:r>
          </a:p>
          <a:p>
            <a:r>
              <a:rPr lang="en-US" dirty="0" err="1" smtClean="0"/>
              <a:t>Equ</a:t>
            </a:r>
            <a:r>
              <a:rPr lang="en-US" dirty="0" smtClean="0"/>
              <a:t>. (1) is implemented in an integer form so </a:t>
            </a:r>
            <a:r>
              <a:rPr lang="en-US" i="1" dirty="0" smtClean="0"/>
              <a:t>w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can be transmitted from the encoder to the decoder as integers.</a:t>
            </a:r>
          </a:p>
          <a:p>
            <a:r>
              <a:rPr lang="en-US" dirty="0" smtClean="0"/>
              <a:t>Can we use </a:t>
            </a:r>
            <a:r>
              <a:rPr lang="en-CA" dirty="0" smtClean="0"/>
              <a:t>disparity vectors to predict depth values?</a:t>
            </a:r>
            <a:endParaRPr 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41" name="Object 1"/>
          <p:cNvGraphicFramePr>
            <a:graphicFrameLocks noChangeAspect="1"/>
          </p:cNvGraphicFramePr>
          <p:nvPr/>
        </p:nvGraphicFramePr>
        <p:xfrm>
          <a:off x="1962374" y="2704420"/>
          <a:ext cx="2376264" cy="445549"/>
        </p:xfrm>
        <a:graphic>
          <a:graphicData uri="http://schemas.openxmlformats.org/presentationml/2006/ole">
            <p:oleObj spid="_x0000_s24578" name="Equation" r:id="rId4" imgW="1066337" imgH="203112" progId="Equation.DSMT4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660232" y="2668850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(1)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042988"/>
            <a:ext cx="8784976" cy="5035550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A disparity derived depth (DDD) coding method is proposed.</a:t>
            </a:r>
            <a:endParaRPr lang="en-US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A depth value can also be derived from its corresponding disparity vector (</a:t>
            </a:r>
            <a:r>
              <a:rPr lang="en-US" sz="2400" i="1" dirty="0" err="1" smtClean="0"/>
              <a:t>DVx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DVy</a:t>
            </a:r>
            <a:r>
              <a:rPr lang="en-US" sz="2400" dirty="0" smtClean="0"/>
              <a:t>)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200" i="1" dirty="0" err="1" smtClean="0"/>
              <a:t>dep</a:t>
            </a:r>
            <a:r>
              <a:rPr lang="en-US" sz="2200" dirty="0" smtClean="0"/>
              <a:t> can be calculated with operations of integer multiplication and shift approximately. 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200" dirty="0" smtClean="0"/>
              <a:t>No division operations.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When the collocated texture block employs DCP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000" dirty="0" smtClean="0"/>
              <a:t>A DDD candidate will be inserted into the merging candidate list right after the texture candidate.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000" dirty="0" smtClean="0"/>
              <a:t>In a DDD candidate, all prediction samples in the current block are set to the approximated </a:t>
            </a:r>
            <a:r>
              <a:rPr lang="en-US" sz="2000" i="1" dirty="0" err="1" smtClean="0"/>
              <a:t>dep</a:t>
            </a:r>
            <a:endParaRPr lang="en-US" sz="20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1763688" y="1042988"/>
          <a:ext cx="5328592" cy="4941472"/>
        </p:xfrm>
        <a:graphic>
          <a:graphicData uri="http://schemas.openxmlformats.org/presentationml/2006/ole">
            <p:oleObj spid="_x0000_s27651" name="Visio" r:id="rId3" imgW="5014722" imgH="4630738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504" y="1123950"/>
            <a:ext cx="8820472" cy="4954588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Similar to texture coding, an additional texture merging candidate is proposed in depth coding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400" dirty="0" smtClean="0"/>
              <a:t>Inherits motion parameters from the right bottom position of the collocated PU in the reference texture picture</a:t>
            </a:r>
            <a:endParaRPr lang="en-US" dirty="0" smtClean="0"/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400" dirty="0" smtClean="0"/>
              <a:t>The additional texture merging candidate is also inserted into the merging candidate list before TMVP</a:t>
            </a:r>
          </a:p>
          <a:p>
            <a:pPr marL="1200150" lvl="3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000" dirty="0" smtClean="0"/>
              <a:t>pruning with the first merging candidate</a:t>
            </a:r>
            <a:endParaRPr 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graphicFrame>
        <p:nvGraphicFramePr>
          <p:cNvPr id="39938" name="Object 2"/>
          <p:cNvGraphicFramePr>
            <a:graphicFrameLocks noChangeAspect="1"/>
          </p:cNvGraphicFramePr>
          <p:nvPr/>
        </p:nvGraphicFramePr>
        <p:xfrm>
          <a:off x="2916238" y="4514850"/>
          <a:ext cx="2287587" cy="2343150"/>
        </p:xfrm>
        <a:graphic>
          <a:graphicData uri="http://schemas.openxmlformats.org/presentationml/2006/ole">
            <p:oleObj spid="_x0000_s28674" name="Visio" r:id="rId3" imgW="1978533" imgH="1960531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177899"/>
            <a:ext cx="8059738" cy="658813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1922" y="908720"/>
            <a:ext cx="8934575" cy="5035550"/>
          </a:xfrm>
        </p:spPr>
        <p:txBody>
          <a:bodyPr/>
          <a:lstStyle/>
          <a:p>
            <a:r>
              <a:rPr lang="en-US" dirty="0" smtClean="0"/>
              <a:t>Only the DDD candidate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23526" y="1556788"/>
          <a:ext cx="8358511" cy="3744419"/>
        </p:xfrm>
        <a:graphic>
          <a:graphicData uri="http://schemas.openxmlformats.org/drawingml/2006/table">
            <a:tbl>
              <a:tblPr/>
              <a:tblGrid>
                <a:gridCol w="916393"/>
                <a:gridCol w="859119"/>
                <a:gridCol w="859119"/>
                <a:gridCol w="859119"/>
                <a:gridCol w="859119"/>
                <a:gridCol w="859119"/>
                <a:gridCol w="859119"/>
                <a:gridCol w="762468"/>
                <a:gridCol w="762468"/>
                <a:gridCol w="762468"/>
              </a:tblGrid>
              <a:tr h="5325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8824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824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24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24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24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24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101.7%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24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96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24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196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9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99.3%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97.3%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98.2%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the additional texture candidate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467542" y="1772816"/>
          <a:ext cx="8214493" cy="3672407"/>
        </p:xfrm>
        <a:graphic>
          <a:graphicData uri="http://schemas.openxmlformats.org/drawingml/2006/table">
            <a:tbl>
              <a:tblPr/>
              <a:tblGrid>
                <a:gridCol w="900604"/>
                <a:gridCol w="844317"/>
                <a:gridCol w="844317"/>
                <a:gridCol w="844317"/>
                <a:gridCol w="844317"/>
                <a:gridCol w="844317"/>
                <a:gridCol w="844317"/>
                <a:gridCol w="749329"/>
                <a:gridCol w="749329"/>
                <a:gridCol w="749329"/>
              </a:tblGrid>
              <a:tr h="52232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82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2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92.7%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16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616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16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99.7%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99.6%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100.2%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123950"/>
            <a:ext cx="8850546" cy="4954588"/>
          </a:xfrm>
        </p:spPr>
        <p:txBody>
          <a:bodyPr/>
          <a:lstStyle/>
          <a:p>
            <a:r>
              <a:rPr lang="en-US" dirty="0" smtClean="0"/>
              <a:t>The combination of DDD and the additional texture candidate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95534" y="1772813"/>
          <a:ext cx="8634523" cy="3816426"/>
        </p:xfrm>
        <a:graphic>
          <a:graphicData uri="http://schemas.openxmlformats.org/drawingml/2006/table">
            <a:tbl>
              <a:tblPr/>
              <a:tblGrid>
                <a:gridCol w="946654"/>
                <a:gridCol w="887489"/>
                <a:gridCol w="887489"/>
                <a:gridCol w="887489"/>
                <a:gridCol w="887489"/>
                <a:gridCol w="887489"/>
                <a:gridCol w="887489"/>
                <a:gridCol w="787645"/>
                <a:gridCol w="787645"/>
                <a:gridCol w="787645"/>
              </a:tblGrid>
              <a:tr h="5428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9378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378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378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378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378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378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378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7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78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77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7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98.8%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97.1%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99.0%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16891</TotalTime>
  <Words>1137</Words>
  <Application>Microsoft Office PowerPoint</Application>
  <PresentationFormat>全屏显示(4:3)</PresentationFormat>
  <Paragraphs>423</Paragraphs>
  <Slides>11</Slides>
  <Notes>6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14" baseType="lpstr">
      <vt:lpstr>Corporate ppt templatel_Confidential A</vt:lpstr>
      <vt:lpstr>Equation</vt:lpstr>
      <vt:lpstr>Visio</vt:lpstr>
      <vt:lpstr>JCT3V-G0063  3D-CE2: Results on additional merging candidates for depth coding</vt:lpstr>
      <vt:lpstr>Overall Summary</vt:lpstr>
      <vt:lpstr>Background</vt:lpstr>
      <vt:lpstr>Proposed</vt:lpstr>
      <vt:lpstr>Proposed</vt:lpstr>
      <vt:lpstr>Proposed</vt:lpstr>
      <vt:lpstr>Results</vt:lpstr>
      <vt:lpstr>Results</vt:lpstr>
      <vt:lpstr>Results</vt:lpstr>
      <vt:lpstr>Conclusion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Kai Zhang</cp:lastModifiedBy>
  <cp:revision>1954</cp:revision>
  <dcterms:created xsi:type="dcterms:W3CDTF">2008-02-20T09:40:59Z</dcterms:created>
  <dcterms:modified xsi:type="dcterms:W3CDTF">2014-01-03T09:33:48Z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-2064365103</vt:i4>
  </property>
  <property fmtid="{D5CDD505-2E9C-101B-9397-08002B2CF9AE}" pid="3" name="_NewReviewCycle">
    <vt:lpwstr/>
  </property>
  <property fmtid="{D5CDD505-2E9C-101B-9397-08002B2CF9AE}" pid="4" name="_EmailSubject">
    <vt:lpwstr>JCT3V-C0137.pptx (CE3 texture merging candidate)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-1063369428</vt:i4>
  </property>
</Properties>
</file>