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6" r:id="rId2"/>
    <p:sldId id="461" r:id="rId3"/>
    <p:sldId id="448" r:id="rId4"/>
    <p:sldId id="449" r:id="rId5"/>
    <p:sldId id="451" r:id="rId6"/>
    <p:sldId id="453" r:id="rId7"/>
    <p:sldId id="454" r:id="rId8"/>
    <p:sldId id="455" r:id="rId9"/>
    <p:sldId id="457" r:id="rId10"/>
    <p:sldId id="452" r:id="rId11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110" d="100"/>
          <a:sy n="110" d="100"/>
        </p:scale>
        <p:origin x="-164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400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JCT3V-G0057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JCT3V-G0057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dirty="0" smtClean="0"/>
              <a:t>3D-AHG5: On complexity reduction of bi-prediction for advanced residual prediction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/>
              <a:t>Jian</a:t>
            </a:r>
            <a:r>
              <a:rPr lang="en-US" altLang="zh-TW" sz="1400" dirty="0" smtClean="0"/>
              <a:t>-Liang Lin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San Jose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11–17 Jan. 2014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Current ARP does not support </a:t>
            </a:r>
            <a:r>
              <a:rPr lang="en-US" dirty="0" smtClean="0">
                <a:solidFill>
                  <a:srgbClr val="0070C0"/>
                </a:solidFill>
              </a:rPr>
              <a:t>non-normative fast bi-prediction of identical motion</a:t>
            </a:r>
            <a:r>
              <a:rPr lang="en-US" dirty="0" smtClean="0"/>
              <a:t> due to the </a:t>
            </a:r>
            <a:r>
              <a:rPr lang="en-US" dirty="0" smtClean="0">
                <a:solidFill>
                  <a:srgbClr val="FF0000"/>
                </a:solidFill>
              </a:rPr>
              <a:t>unequal operations between </a:t>
            </a:r>
            <a:r>
              <a:rPr lang="en-US" dirty="0" err="1" smtClean="0">
                <a:solidFill>
                  <a:srgbClr val="FF0000"/>
                </a:solidFill>
              </a:rPr>
              <a:t>uni</a:t>
            </a:r>
            <a:r>
              <a:rPr lang="en-US" dirty="0" smtClean="0">
                <a:solidFill>
                  <a:srgbClr val="FF0000"/>
                </a:solidFill>
              </a:rPr>
              <a:t>-prediction and bi-prediction</a:t>
            </a:r>
            <a:endParaRPr lang="en-US" dirty="0" smtClean="0"/>
          </a:p>
          <a:p>
            <a:r>
              <a:rPr lang="en-US" dirty="0" smtClean="0"/>
              <a:t>Align the operations between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 for ARP</a:t>
            </a:r>
          </a:p>
          <a:p>
            <a:pPr lvl="1"/>
            <a:r>
              <a:rPr lang="en-US" dirty="0" smtClean="0"/>
              <a:t>Unify the clipping operations</a:t>
            </a:r>
          </a:p>
          <a:p>
            <a:pPr lvl="1"/>
            <a:r>
              <a:rPr lang="en-CA" dirty="0" smtClean="0"/>
              <a:t>Modify the selection of reference picture</a:t>
            </a:r>
            <a:endParaRPr lang="en-US" dirty="0" smtClean="0"/>
          </a:p>
          <a:p>
            <a:r>
              <a:rPr lang="en-US" dirty="0" smtClean="0"/>
              <a:t>Slight coding gain while the unnecessary bi-prediction could be avoided when ARP is enabled</a:t>
            </a:r>
          </a:p>
          <a:p>
            <a:r>
              <a:rPr lang="en-CA" dirty="0" smtClean="0"/>
              <a:t>The decoder which</a:t>
            </a:r>
            <a:r>
              <a:rPr lang="en-US" dirty="0" smtClean="0"/>
              <a:t> enables the non-normative fast bi-prediction could save </a:t>
            </a:r>
            <a:r>
              <a:rPr lang="en-US" dirty="0" smtClean="0">
                <a:solidFill>
                  <a:srgbClr val="0070C0"/>
                </a:solidFill>
              </a:rPr>
              <a:t>5%</a:t>
            </a:r>
            <a:r>
              <a:rPr lang="en-US" dirty="0" smtClean="0"/>
              <a:t> decoding time</a:t>
            </a:r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Current ARP does not support </a:t>
            </a:r>
            <a:r>
              <a:rPr lang="en-US" dirty="0" smtClean="0">
                <a:solidFill>
                  <a:srgbClr val="0070C0"/>
                </a:solidFill>
              </a:rPr>
              <a:t>non-normative fast bi-prediction of identical motion</a:t>
            </a:r>
            <a:r>
              <a:rPr lang="en-US" dirty="0" smtClean="0"/>
              <a:t> due to the </a:t>
            </a:r>
            <a:r>
              <a:rPr lang="en-US" dirty="0" smtClean="0">
                <a:solidFill>
                  <a:srgbClr val="FF0000"/>
                </a:solidFill>
              </a:rPr>
              <a:t>unequal operations between </a:t>
            </a:r>
            <a:r>
              <a:rPr lang="en-US" dirty="0" err="1" smtClean="0">
                <a:solidFill>
                  <a:srgbClr val="FF0000"/>
                </a:solidFill>
              </a:rPr>
              <a:t>uni</a:t>
            </a:r>
            <a:r>
              <a:rPr lang="en-US" dirty="0" smtClean="0">
                <a:solidFill>
                  <a:srgbClr val="FF0000"/>
                </a:solidFill>
              </a:rPr>
              <a:t>-prediction and bi-prediction</a:t>
            </a:r>
          </a:p>
          <a:p>
            <a:r>
              <a:rPr lang="en-US" dirty="0" smtClean="0"/>
              <a:t>Non-normative fast bi-prediction of identical motion</a:t>
            </a:r>
          </a:p>
          <a:p>
            <a:pPr lvl="1"/>
            <a:r>
              <a:rPr lang="en-CA" dirty="0" smtClean="0"/>
              <a:t>Change Bi-prediction with identical motion to </a:t>
            </a:r>
            <a:r>
              <a:rPr lang="en-CA" dirty="0" err="1" smtClean="0"/>
              <a:t>uni</a:t>
            </a:r>
            <a:r>
              <a:rPr lang="en-CA" dirty="0" smtClean="0"/>
              <a:t>-prediction</a:t>
            </a:r>
            <a:endParaRPr lang="en-US" dirty="0" smtClean="0"/>
          </a:p>
          <a:p>
            <a:pPr lvl="1"/>
            <a:r>
              <a:rPr lang="en-US" dirty="0" smtClean="0"/>
              <a:t>The same issue has been resolved in Illumination Compensation</a:t>
            </a:r>
          </a:p>
          <a:p>
            <a:r>
              <a:rPr lang="en-CA" dirty="0" smtClean="0"/>
              <a:t>Propose to align the operations between </a:t>
            </a:r>
            <a:r>
              <a:rPr lang="en-CA" dirty="0" err="1" smtClean="0"/>
              <a:t>uni</a:t>
            </a:r>
            <a:r>
              <a:rPr lang="en-CA" dirty="0" smtClean="0"/>
              <a:t>-prediction and bi-prediction of ARP</a:t>
            </a:r>
          </a:p>
          <a:p>
            <a:pPr lvl="1"/>
            <a:r>
              <a:rPr lang="en-CA" dirty="0" smtClean="0"/>
              <a:t>Introduce slightly coding gain (0.05% BD-rate reduction)</a:t>
            </a:r>
          </a:p>
          <a:p>
            <a:pPr lvl="1"/>
            <a:r>
              <a:rPr lang="en-CA" dirty="0" smtClean="0"/>
              <a:t>Allowing HTM to do non-normative fast bi-prediction could save </a:t>
            </a:r>
            <a:r>
              <a:rPr lang="en-CA" dirty="0" smtClean="0">
                <a:solidFill>
                  <a:srgbClr val="0070C0"/>
                </a:solidFill>
              </a:rPr>
              <a:t>5%</a:t>
            </a:r>
            <a:r>
              <a:rPr lang="en-CA" dirty="0" smtClean="0"/>
              <a:t> decoding time</a:t>
            </a:r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Issues of ARP with Non-normative Fast Bi-prediction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Issue 1: Unequal clipping operations are applied to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 of a ARP enabled PU</a:t>
            </a:r>
          </a:p>
          <a:p>
            <a:r>
              <a:rPr lang="en-US" dirty="0" smtClean="0"/>
              <a:t>Issue 2: Different predicting residual signal for List0 and List1 when List0/List1 motion are </a:t>
            </a:r>
            <a:r>
              <a:rPr lang="en-US" dirty="0" smtClean="0"/>
              <a:t>identical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/>
              <a:t>.g. When temporal prediction is used by current PU</a:t>
            </a:r>
            <a:endParaRPr lang="en-US" dirty="0" smtClean="0"/>
          </a:p>
          <a:p>
            <a:pPr lvl="1"/>
            <a:r>
              <a:rPr lang="en-CA" sz="1600" dirty="0" smtClean="0"/>
              <a:t>L0: select the first temporal reference picture in List0 </a:t>
            </a:r>
          </a:p>
          <a:p>
            <a:pPr lvl="1">
              <a:buFontTx/>
              <a:buNone/>
            </a:pPr>
            <a:r>
              <a:rPr lang="en-CA" sz="1600" dirty="0" smtClean="0"/>
              <a:t>     L1: select the first temporal reference picture in List1</a:t>
            </a:r>
          </a:p>
          <a:p>
            <a:endParaRPr lang="en-US" dirty="0" smtClean="0"/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0724" y="3948413"/>
            <a:ext cx="4603443" cy="264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 for The Issue 1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Unify the clipping operations for </a:t>
            </a:r>
            <a:r>
              <a:rPr lang="en-US" dirty="0" err="1" smtClean="0"/>
              <a:t>uni</a:t>
            </a:r>
            <a:r>
              <a:rPr lang="en-US" dirty="0" smtClean="0"/>
              <a:t>-prediction and bi-prediction</a:t>
            </a:r>
          </a:p>
          <a:p>
            <a:r>
              <a:rPr lang="en-CA" dirty="0" smtClean="0"/>
              <a:t>Always applying clipping after the predicting residual signal is added to the MCP/DCP signal no mater current PU is </a:t>
            </a:r>
            <a:r>
              <a:rPr lang="en-CA" dirty="0" err="1" smtClean="0"/>
              <a:t>uni</a:t>
            </a:r>
            <a:r>
              <a:rPr lang="en-CA" dirty="0" smtClean="0"/>
              <a:t>-prediction or bi-prediction</a:t>
            </a:r>
          </a:p>
          <a:p>
            <a:r>
              <a:rPr lang="en-CA" dirty="0" smtClean="0"/>
              <a:t>No overall BD-rate increase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HTM-9.0r1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HTM-9.0r1 with equal clippings for </a:t>
            </a:r>
            <a:r>
              <a:rPr lang="en-US" altLang="zh-TW" dirty="0" err="1" smtClean="0">
                <a:solidFill>
                  <a:schemeClr val="tx1"/>
                </a:solidFill>
              </a:rPr>
              <a:t>uni</a:t>
            </a:r>
            <a:r>
              <a:rPr lang="en-US" altLang="zh-TW" dirty="0" smtClean="0">
                <a:solidFill>
                  <a:schemeClr val="tx1"/>
                </a:solidFill>
              </a:rPr>
              <a:t>- and bi- prediction when ARP is enabled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628875"/>
            <a:ext cx="74199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 for The Issue 2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Modify the selection of reference picture</a:t>
            </a:r>
          </a:p>
          <a:p>
            <a:pPr lvl="1"/>
            <a:r>
              <a:rPr lang="en-CA" dirty="0" smtClean="0"/>
              <a:t>Original : </a:t>
            </a:r>
            <a:r>
              <a:rPr lang="en-CA" sz="1600" dirty="0" smtClean="0"/>
              <a:t>L0: select the first temporal reference picture in List0 </a:t>
            </a:r>
          </a:p>
          <a:p>
            <a:pPr lvl="1">
              <a:buFontTx/>
              <a:buNone/>
            </a:pPr>
            <a:r>
              <a:rPr lang="en-CA" sz="1600" dirty="0" smtClean="0"/>
              <a:t>                        L1: select the first temporal reference picture  in List1</a:t>
            </a:r>
          </a:p>
          <a:p>
            <a:pPr lvl="1"/>
            <a:r>
              <a:rPr lang="en-CA" dirty="0" smtClean="0"/>
              <a:t> Modify : </a:t>
            </a:r>
            <a:r>
              <a:rPr lang="en-CA" sz="1800" dirty="0" smtClean="0">
                <a:solidFill>
                  <a:srgbClr val="0000FF"/>
                </a:solidFill>
              </a:rPr>
              <a:t>Among the two view reference pictures in the original scheme,</a:t>
            </a:r>
          </a:p>
          <a:p>
            <a:pPr lvl="1">
              <a:buNone/>
            </a:pPr>
            <a:r>
              <a:rPr lang="en-CA" sz="1600" dirty="0" smtClean="0"/>
              <a:t>                       L0: select the one which is closer to the L0 reference picture  of </a:t>
            </a:r>
          </a:p>
          <a:p>
            <a:pPr lvl="1">
              <a:buNone/>
            </a:pPr>
            <a:r>
              <a:rPr lang="en-CA" sz="1600" dirty="0" smtClean="0"/>
              <a:t>                              current CU in terms of POC distance</a:t>
            </a:r>
          </a:p>
          <a:p>
            <a:pPr lvl="1">
              <a:buNone/>
            </a:pPr>
            <a:r>
              <a:rPr lang="en-CA" sz="1600" dirty="0" smtClean="0"/>
              <a:t>                       L1: select the one which is closer to the L1 reference picture  of </a:t>
            </a:r>
          </a:p>
          <a:p>
            <a:pPr lvl="1">
              <a:buNone/>
            </a:pPr>
            <a:r>
              <a:rPr lang="en-CA" sz="1600" dirty="0" smtClean="0"/>
              <a:t>                              current CU in terms of POC distance</a:t>
            </a:r>
          </a:p>
          <a:p>
            <a:endParaRPr lang="en-CA" dirty="0" smtClean="0"/>
          </a:p>
          <a:p>
            <a:r>
              <a:rPr lang="en-CA" dirty="0" smtClean="0"/>
              <a:t>Achieve 0.1% BD-rate reduction</a:t>
            </a:r>
          </a:p>
          <a:p>
            <a:pPr lvl="1"/>
            <a:r>
              <a:rPr lang="en-US" dirty="0" smtClean="0"/>
              <a:t>The proposed scheme would not </a:t>
            </a:r>
          </a:p>
          <a:p>
            <a:pPr lvl="1">
              <a:buNone/>
            </a:pPr>
            <a:r>
              <a:rPr lang="en-US" dirty="0" smtClean="0"/>
              <a:t>scale a MV to the opposite direction</a:t>
            </a:r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895489"/>
            <a:ext cx="4320000" cy="248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HTM-9.0r1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HTM-9.0r1 with modified ref. picture selection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556867"/>
            <a:ext cx="74199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HTM-9.0r1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HTM-9.0r1 with equal clipping operations and modified ref. picture selection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Results crosschecked and confirmed in JCT3V-G0168</a:t>
            </a: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556867"/>
            <a:ext cx="74199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Additional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HTM-9.0r1 with the proposed fix </a:t>
            </a:r>
            <a:r>
              <a:rPr lang="en-US" altLang="zh-TW" dirty="0" smtClean="0">
                <a:solidFill>
                  <a:srgbClr val="FF0000"/>
                </a:solidFill>
              </a:rPr>
              <a:t>without</a:t>
            </a:r>
            <a:r>
              <a:rPr lang="en-US" altLang="zh-TW" dirty="0" smtClean="0">
                <a:solidFill>
                  <a:schemeClr val="tx1"/>
                </a:solidFill>
              </a:rPr>
              <a:t> non-normative fast bi-prediction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    : HTM-9.0r1 with the proposed fix </a:t>
            </a:r>
            <a:r>
              <a:rPr lang="en-US" altLang="zh-TW" dirty="0" smtClean="0">
                <a:solidFill>
                  <a:srgbClr val="00B050"/>
                </a:solidFill>
              </a:rPr>
              <a:t>with</a:t>
            </a:r>
            <a:r>
              <a:rPr lang="en-US" altLang="zh-TW" dirty="0" smtClean="0">
                <a:solidFill>
                  <a:schemeClr val="tx1"/>
                </a:solidFill>
              </a:rPr>
              <a:t> non-normative fast bi-</a:t>
            </a:r>
            <a:r>
              <a:rPr lang="en-US" altLang="zh-TW" dirty="0" err="1" smtClean="0">
                <a:solidFill>
                  <a:schemeClr val="tx1"/>
                </a:solidFill>
              </a:rPr>
              <a:t>predcition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3060923"/>
            <a:ext cx="74199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6"/>
          <p:cNvSpPr/>
          <p:nvPr/>
        </p:nvSpPr>
        <p:spPr>
          <a:xfrm>
            <a:off x="6948264" y="5445224"/>
            <a:ext cx="576064" cy="21602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84168" y="5676056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5% </a:t>
            </a:r>
            <a:r>
              <a:rPr lang="en-US" sz="1600" dirty="0" smtClean="0"/>
              <a:t>decoding time reduction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16497</TotalTime>
  <Words>511</Words>
  <Application>Microsoft Office PowerPoint</Application>
  <PresentationFormat>On-screen Show (4:3)</PresentationFormat>
  <Paragraphs>131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Corporate ppt templatel_Confidential A</vt:lpstr>
      <vt:lpstr>3D-AHG5: On complexity reduction of bi-prediction for advanced residual prediction</vt:lpstr>
      <vt:lpstr>Overall Summary</vt:lpstr>
      <vt:lpstr>Issues of ARP with Non-normative Fast Bi-prediction</vt:lpstr>
      <vt:lpstr>Proposed Solution for The Issue 1</vt:lpstr>
      <vt:lpstr>Simulation Results</vt:lpstr>
      <vt:lpstr>Proposed Solution for The Issue 2</vt:lpstr>
      <vt:lpstr>Simulation Results</vt:lpstr>
      <vt:lpstr>Simulation Results</vt:lpstr>
      <vt:lpstr>Additional Results</vt:lpstr>
      <vt:lpstr>Conclusions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2086</cp:revision>
  <dcterms:created xsi:type="dcterms:W3CDTF">2008-02-20T09:40:59Z</dcterms:created>
  <dcterms:modified xsi:type="dcterms:W3CDTF">2014-01-16T03:22:24Z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259631151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