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bookmarkIdSeed="4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406" r:id="rId2"/>
    <p:sldId id="440" r:id="rId3"/>
    <p:sldId id="435" r:id="rId4"/>
    <p:sldId id="436" r:id="rId5"/>
    <p:sldId id="437" r:id="rId6"/>
    <p:sldId id="438" r:id="rId7"/>
    <p:sldId id="439" r:id="rId8"/>
    <p:sldId id="434" r:id="rId9"/>
  </p:sldIdLst>
  <p:sldSz cx="9144000" cy="6858000" type="screen4x3"/>
  <p:notesSz cx="9926638" cy="6797675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ED6D00"/>
    <a:srgbClr val="CCECFF"/>
    <a:srgbClr val="FFFF99"/>
    <a:srgbClr val="CCFF99"/>
    <a:srgbClr val="66CCFF"/>
    <a:srgbClr val="FFCCFF"/>
    <a:srgbClr val="20588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84E427A-3D55-4303-BF80-6455036E1DE7}" styleName="佈景主題樣式 1 - 輔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0A1B5D5-9B99-4C35-A422-299274C87663}" styleName="中等深淺樣式 1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27102A9-8310-4765-A935-A1911B00CA55}" styleName="淺色樣式 1 - 輔色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66" autoAdjust="0"/>
    <p:restoredTop sz="89601" autoAdjust="0"/>
  </p:normalViewPr>
  <p:slideViewPr>
    <p:cSldViewPr snapToObjects="1">
      <p:cViewPr varScale="1">
        <p:scale>
          <a:sx n="79" d="100"/>
          <a:sy n="79" d="100"/>
        </p:scale>
        <p:origin x="-109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52" d="100"/>
          <a:sy n="52" d="100"/>
        </p:scale>
        <p:origin x="-1950" y="-96"/>
      </p:cViewPr>
      <p:guideLst>
        <p:guide orient="horz" pos="2141"/>
        <p:guide pos="3127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5096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5096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150A652D-AB22-4B75-AD19-05C63CB70D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5096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63900" y="509588"/>
            <a:ext cx="3398838" cy="2549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23552" y="3228896"/>
            <a:ext cx="7279535" cy="3058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5096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F2F46781-0322-43BD-9B75-18D8508F3C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2CE0F-CF44-4C7E-B53A-DDBC65E5FEB9}" type="slidenum">
              <a:rPr lang="en-US" smtClean="0"/>
              <a:pPr/>
              <a:t>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1" descr="cover_ba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74850"/>
            <a:ext cx="91630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6" descr="bar_white_bot"/>
          <p:cNvPicPr>
            <a:picLocks noChangeAspect="1" noChangeArrowheads="1"/>
          </p:cNvPicPr>
          <p:nvPr/>
        </p:nvPicPr>
        <p:blipFill>
          <a:blip r:embed="rId3" cstate="print"/>
          <a:srcRect b="1707"/>
          <a:stretch>
            <a:fillRect/>
          </a:stretch>
        </p:blipFill>
        <p:spPr bwMode="auto">
          <a:xfrm>
            <a:off x="0" y="5303838"/>
            <a:ext cx="9144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8" descr="bar_white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4" descr="bar_white_2"/>
          <p:cNvPicPr>
            <a:picLocks noChangeAspect="1" noChangeArrowheads="1"/>
          </p:cNvPicPr>
          <p:nvPr/>
        </p:nvPicPr>
        <p:blipFill>
          <a:blip r:embed="rId4" cstate="print"/>
          <a:srcRect l="47466" r="4236"/>
          <a:stretch>
            <a:fillRect/>
          </a:stretch>
        </p:blipFill>
        <p:spPr bwMode="auto">
          <a:xfrm>
            <a:off x="4178300" y="0"/>
            <a:ext cx="44164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9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5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  <a:cs typeface="+mn-cs"/>
              </a:rPr>
              <a:t>JCT3V-G0054</a:t>
            </a:r>
            <a:endParaRPr lang="zh-TW" altLang="en-US" sz="1400" b="1" dirty="0">
              <a:solidFill>
                <a:srgbClr val="E86C1F"/>
              </a:solidFill>
              <a:ea typeface="新細明體" charset="-120"/>
              <a:cs typeface="+mn-cs"/>
            </a:endParaRPr>
          </a:p>
        </p:txBody>
      </p:sp>
      <p:pic>
        <p:nvPicPr>
          <p:cNvPr id="10" name="Picture 37" descr="bar_white_bot"/>
          <p:cNvPicPr>
            <a:picLocks noChangeAspect="1" noChangeArrowheads="1"/>
          </p:cNvPicPr>
          <p:nvPr/>
        </p:nvPicPr>
        <p:blipFill>
          <a:blip r:embed="rId3" cstate="print"/>
          <a:srcRect l="36562" r="27742" b="1707"/>
          <a:stretch>
            <a:fillRect/>
          </a:stretch>
        </p:blipFill>
        <p:spPr bwMode="auto">
          <a:xfrm>
            <a:off x="3151188" y="5303838"/>
            <a:ext cx="32639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8" descr="bar_white_bot"/>
          <p:cNvPicPr>
            <a:picLocks noChangeAspect="1" noChangeArrowheads="1"/>
          </p:cNvPicPr>
          <p:nvPr/>
        </p:nvPicPr>
        <p:blipFill>
          <a:blip r:embed="rId3" cstate="print"/>
          <a:srcRect t="95583"/>
          <a:stretch>
            <a:fillRect/>
          </a:stretch>
        </p:blipFill>
        <p:spPr bwMode="auto">
          <a:xfrm>
            <a:off x="0" y="6770688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9563" y="2420938"/>
            <a:ext cx="8524875" cy="14414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zh-TW"/>
              <a:t>Title: Arial Bold 32pt</a:t>
            </a:r>
            <a:endParaRPr lang="zh-TW" altLang="en-US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079875"/>
            <a:ext cx="8524875" cy="1223963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altLang="zh-TW"/>
              <a:t>Subtitle: Arial 24pt</a:t>
            </a:r>
          </a:p>
        </p:txBody>
      </p:sp>
      <p:sp>
        <p:nvSpPr>
          <p:cNvPr id="13" name="Text Box 13"/>
          <p:cNvSpPr txBox="1">
            <a:spLocks noChangeArrowheads="1"/>
          </p:cNvSpPr>
          <p:nvPr userDrawn="1"/>
        </p:nvSpPr>
        <p:spPr bwMode="auto">
          <a:xfrm>
            <a:off x="4800601" y="5621338"/>
            <a:ext cx="4033838" cy="56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7</a:t>
            </a:r>
            <a:r>
              <a:rPr lang="en-US" altLang="zh-TW" sz="1400" baseline="30000" dirty="0" smtClean="0">
                <a:ea typeface="SimHei" pitchFamily="2" charset="-122"/>
              </a:rPr>
              <a:t>th</a:t>
            </a:r>
            <a:r>
              <a:rPr lang="en-US" altLang="zh-TW" sz="1400" dirty="0" smtClean="0">
                <a:ea typeface="SimHei" pitchFamily="2" charset="-122"/>
              </a:rPr>
              <a:t>  JCT3V Meeting </a:t>
            </a:r>
            <a:r>
              <a:rPr kumimoji="1" lang="en-US" altLang="zh-TW" sz="1400" kern="1200" dirty="0" smtClean="0">
                <a:solidFill>
                  <a:schemeClr val="tx1"/>
                </a:solidFill>
                <a:latin typeface="Arial" charset="0"/>
                <a:ea typeface="SimHei" pitchFamily="2" charset="-122"/>
                <a:cs typeface="Arial" charset="0"/>
              </a:rPr>
              <a:t>in </a:t>
            </a:r>
            <a:r>
              <a:rPr kumimoji="1" lang="en-CA" altLang="zh-TW" sz="1400" kern="1200" dirty="0" smtClean="0">
                <a:solidFill>
                  <a:schemeClr val="tx1"/>
                </a:solidFill>
                <a:latin typeface="Arial" charset="0"/>
                <a:ea typeface="SimHei" pitchFamily="2" charset="-122"/>
                <a:cs typeface="Arial" charset="0"/>
              </a:rPr>
              <a:t>San Jose</a:t>
            </a:r>
            <a:endParaRPr kumimoji="1" lang="en-US" altLang="zh-TW" sz="1400" kern="1200" dirty="0" smtClean="0">
              <a:solidFill>
                <a:schemeClr val="tx1"/>
              </a:solidFill>
              <a:latin typeface="Arial" charset="0"/>
              <a:ea typeface="SimHei" pitchFamily="2" charset="-122"/>
              <a:cs typeface="Arial" charset="0"/>
            </a:endParaRPr>
          </a:p>
          <a:p>
            <a:pPr algn="r" fontAlgn="ctr">
              <a:spcBef>
                <a:spcPct val="20000"/>
              </a:spcBef>
            </a:pPr>
            <a:r>
              <a:rPr kumimoji="1" lang="en-CA" sz="1400" kern="1200" dirty="0" smtClean="0">
                <a:solidFill>
                  <a:schemeClr val="tx1"/>
                </a:solidFill>
                <a:latin typeface="Arial" charset="0"/>
                <a:ea typeface="標楷體" pitchFamily="65" charset="-120"/>
                <a:cs typeface="Arial" charset="0"/>
              </a:rPr>
              <a:t>11</a:t>
            </a:r>
            <a:r>
              <a:rPr kumimoji="1" lang="en-CA" sz="1400" kern="1200" baseline="30000" dirty="0" smtClean="0">
                <a:solidFill>
                  <a:schemeClr val="tx1"/>
                </a:solidFill>
                <a:latin typeface="Arial" charset="0"/>
                <a:ea typeface="標楷體" pitchFamily="65" charset="-120"/>
                <a:cs typeface="Arial" charset="0"/>
              </a:rPr>
              <a:t>th</a:t>
            </a:r>
            <a:r>
              <a:rPr kumimoji="1" lang="en-CA" sz="1400" kern="1200" dirty="0" smtClean="0">
                <a:solidFill>
                  <a:schemeClr val="tx1"/>
                </a:solidFill>
                <a:latin typeface="Arial" charset="0"/>
                <a:ea typeface="標楷體" pitchFamily="65" charset="-120"/>
                <a:cs typeface="Arial" charset="0"/>
              </a:rPr>
              <a:t> – 17</a:t>
            </a:r>
            <a:r>
              <a:rPr kumimoji="1" lang="en-CA" sz="1400" kern="1200" baseline="30000" dirty="0" smtClean="0">
                <a:solidFill>
                  <a:schemeClr val="tx1"/>
                </a:solidFill>
                <a:latin typeface="Arial" charset="0"/>
                <a:ea typeface="標楷體" pitchFamily="65" charset="-120"/>
                <a:cs typeface="Arial" charset="0"/>
              </a:rPr>
              <a:t>th</a:t>
            </a:r>
            <a:r>
              <a:rPr kumimoji="1" lang="en-CA" sz="1400" kern="1200" dirty="0" smtClean="0">
                <a:solidFill>
                  <a:schemeClr val="tx1"/>
                </a:solidFill>
                <a:latin typeface="Arial" charset="0"/>
                <a:ea typeface="標楷體" pitchFamily="65" charset="-120"/>
                <a:cs typeface="Arial" charset="0"/>
              </a:rPr>
              <a:t>, Jan. 2014</a:t>
            </a:r>
            <a:endParaRPr lang="en-US" altLang="zh-TW" sz="300" dirty="0" smtClean="0">
              <a:ea typeface="SimHei" pitchFamily="2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45018-0976-42E3-9BAE-1051E5FC0B3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67500" y="384175"/>
            <a:ext cx="2014538" cy="56943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2300" y="384175"/>
            <a:ext cx="5892800" cy="56943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16B327-6ECF-4638-AF55-1F616ABA456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059738" cy="65881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01746F-F0E7-4298-B3A3-1A8C8228A02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7063" y="384175"/>
            <a:ext cx="8059738" cy="65881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EEF4E-5E98-4FE8-8110-5B6887B07F4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CCA7C-D523-4022-B4E2-912C76C8447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C89C3-C8B5-45B1-8BC9-2820BED3FAB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60174-70CD-4599-9C65-362A50E26FA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A078AB-0404-4CE7-B3B2-C3B004FD531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7A521-FE53-4BCE-B70E-0091FEB56AE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BD4CB-C660-4DB9-9C2F-200B6C3F3C3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554F8-3353-452C-A753-334CFA90DDE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9" descr="bar_logoc"/>
          <p:cNvPicPr>
            <a:picLocks noChangeAspect="1" noChangeArrowheads="1"/>
          </p:cNvPicPr>
          <p:nvPr/>
        </p:nvPicPr>
        <p:blipFill>
          <a:blip r:embed="rId14" cstate="print"/>
          <a:srcRect l="6937"/>
          <a:stretch>
            <a:fillRect/>
          </a:stretch>
        </p:blipFill>
        <p:spPr bwMode="auto">
          <a:xfrm>
            <a:off x="-20638" y="6237288"/>
            <a:ext cx="8913813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384175"/>
            <a:ext cx="8059738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Page Title: 32</a:t>
            </a:r>
            <a:r>
              <a:rPr lang="zh-TW" altLang="zh-TW" smtClean="0"/>
              <a:t> pt Arial</a:t>
            </a:r>
            <a:endParaRPr lang="en-US" altLang="ja-JP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7063" y="1123950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Please use the following font and colors for your presentation.</a:t>
            </a:r>
          </a:p>
          <a:p>
            <a:pPr lvl="1"/>
            <a:r>
              <a:rPr lang="en-US" altLang="zh-TW" smtClean="0"/>
              <a:t>It is strongly recommended to use Arial for all areas of content. </a:t>
            </a:r>
          </a:p>
          <a:p>
            <a:pPr lvl="1"/>
            <a:r>
              <a:rPr lang="en-US" altLang="zh-TW" smtClean="0"/>
              <a:t>The following colors are recommended for various areas.</a:t>
            </a:r>
          </a:p>
          <a:p>
            <a:pPr lvl="2"/>
            <a:r>
              <a:rPr lang="en-US" altLang="zh-TW" smtClean="0"/>
              <a:t>Titles, subtitles and content: bold black.</a:t>
            </a:r>
          </a:p>
          <a:p>
            <a:pPr lvl="2"/>
            <a:r>
              <a:rPr lang="en-US" altLang="zh-TW" smtClean="0"/>
              <a:t>Support text: black, gray, blue and orange.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38638" y="6232525"/>
            <a:ext cx="4635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2E3A18AE-C5A5-4229-8CCC-CCA56E09B2F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kumimoji="1" lang="en-US" altLang="zh-TW" sz="1400" b="1" kern="1200" dirty="0" smtClean="0">
                <a:solidFill>
                  <a:srgbClr val="E86C1F"/>
                </a:solidFill>
                <a:latin typeface="Arial" charset="0"/>
                <a:ea typeface="SimHei" pitchFamily="2" charset="-122"/>
                <a:cs typeface="Arial" charset="0"/>
              </a:rPr>
              <a:t>JCT3V-G0054</a:t>
            </a:r>
            <a:endParaRPr kumimoji="1" lang="zh-TW" altLang="en-US" sz="1400" b="1" kern="1200" dirty="0">
              <a:solidFill>
                <a:srgbClr val="E86C1F"/>
              </a:solidFill>
              <a:latin typeface="Arial" charset="0"/>
              <a:ea typeface="新細明體" charset="-120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3" r:id="rId1"/>
    <p:sldLayoutId id="2147484182" r:id="rId2"/>
    <p:sldLayoutId id="2147484183" r:id="rId3"/>
    <p:sldLayoutId id="2147484184" r:id="rId4"/>
    <p:sldLayoutId id="2147484185" r:id="rId5"/>
    <p:sldLayoutId id="2147484186" r:id="rId6"/>
    <p:sldLayoutId id="2147484187" r:id="rId7"/>
    <p:sldLayoutId id="2147484188" r:id="rId8"/>
    <p:sldLayoutId id="2147484189" r:id="rId9"/>
    <p:sldLayoutId id="2147484190" r:id="rId10"/>
    <p:sldLayoutId id="2147484191" r:id="rId11"/>
    <p:sldLayoutId id="2147484192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SzPct val="95000"/>
        <a:buFont typeface="Arial" charset="0"/>
        <a:buChar char="•"/>
        <a:defRPr kumimoji="1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CA" dirty="0" smtClean="0"/>
              <a:t>JCT3V-G0054</a:t>
            </a: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3D-CE5 related: A Simplified Angular Intra Prediction for Depth Coding in 3D-HEVC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907704" y="4233446"/>
            <a:ext cx="51845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Xianguo Zhang, Kai Zhang, Jicheng An, </a:t>
            </a:r>
            <a:r>
              <a:rPr lang="en-US" sz="2000" dirty="0" err="1" smtClean="0"/>
              <a:t>Jianliang</a:t>
            </a:r>
            <a:r>
              <a:rPr lang="en-US" sz="2000" dirty="0" smtClean="0"/>
              <a:t>  Lin, Shawmin Lei</a:t>
            </a:r>
            <a:endParaRPr lang="en-US" sz="2000" baseline="30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Background of </a:t>
            </a:r>
            <a:r>
              <a:rPr lang="en-CA" dirty="0" smtClean="0"/>
              <a:t>angular intra prediction</a:t>
            </a:r>
          </a:p>
          <a:p>
            <a:r>
              <a:rPr lang="en-CA" dirty="0" smtClean="0"/>
              <a:t>Problems for intra interpolation</a:t>
            </a:r>
          </a:p>
          <a:p>
            <a:r>
              <a:rPr lang="en-US" dirty="0" smtClean="0"/>
              <a:t>Proposed Method</a:t>
            </a:r>
          </a:p>
          <a:p>
            <a:r>
              <a:rPr lang="en-US" dirty="0" smtClean="0"/>
              <a:t>Results</a:t>
            </a:r>
            <a:r>
              <a:rPr lang="en-CA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7062" y="384175"/>
            <a:ext cx="8516937" cy="658813"/>
          </a:xfrm>
        </p:spPr>
        <p:txBody>
          <a:bodyPr/>
          <a:lstStyle/>
          <a:p>
            <a:r>
              <a:rPr lang="en-CA" sz="2800" dirty="0" smtClean="0"/>
              <a:t>Background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In unified angular intra prediction method in HEVC</a:t>
            </a:r>
          </a:p>
          <a:p>
            <a:pPr lvl="1"/>
            <a:r>
              <a:rPr lang="en-CA" dirty="0" smtClean="0"/>
              <a:t>Bilinear interpolation of neighbouring reference samples is used as the predictor for pixels as shown in Fig. 1. </a:t>
            </a:r>
          </a:p>
          <a:p>
            <a:pPr lvl="1"/>
            <a:endParaRPr lang="en-CA" dirty="0" smtClean="0"/>
          </a:p>
          <a:p>
            <a:pPr lvl="1"/>
            <a:endParaRPr lang="en-CA" dirty="0" smtClean="0"/>
          </a:p>
          <a:p>
            <a:pPr lvl="1"/>
            <a:endParaRPr lang="en-CA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algn="ctr"/>
            <a:r>
              <a:rPr lang="en-CA" sz="1600" b="1" dirty="0" smtClean="0"/>
              <a:t>Figure 1: Bilinear interpolation of angular intra prediction.                                  X is a sample in a PU, A and B are two neighbouring reference samples along the angle of the prediction.</a:t>
            </a:r>
            <a:endParaRPr lang="en-US" sz="1600" dirty="0" smtClean="0"/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016B79B0-B67B-4736-82ED-F38650BA574F}" type="slidenum">
              <a:rPr lang="ja-JP" altLang="en-US" smtClean="0"/>
              <a:pPr>
                <a:defRPr/>
              </a:pPr>
              <a:t>2</a:t>
            </a:fld>
            <a:endParaRPr lang="en-US" altLang="ja-JP" dirty="0"/>
          </a:p>
        </p:txBody>
      </p:sp>
      <p:pic>
        <p:nvPicPr>
          <p:cNvPr id="7" name="Picture 2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96006" y="2214554"/>
            <a:ext cx="3753911" cy="257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7062" y="384175"/>
            <a:ext cx="8516937" cy="658813"/>
          </a:xfrm>
        </p:spPr>
        <p:txBody>
          <a:bodyPr/>
          <a:lstStyle/>
          <a:p>
            <a:r>
              <a:rPr lang="en-US" sz="2800" dirty="0" smtClean="0"/>
              <a:t>Problems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works well for texture layers. </a:t>
            </a:r>
          </a:p>
          <a:p>
            <a:r>
              <a:rPr lang="en-US" dirty="0" smtClean="0"/>
              <a:t>For the computer-generated depth layers, the sharp edges should be preserved</a:t>
            </a:r>
          </a:p>
          <a:p>
            <a:r>
              <a:rPr lang="en-US" dirty="0" smtClean="0"/>
              <a:t>The </a:t>
            </a:r>
            <a:r>
              <a:rPr lang="en-CA" dirty="0" smtClean="0"/>
              <a:t>bilinear interpolation is somehow complex.</a:t>
            </a:r>
          </a:p>
          <a:p>
            <a:pPr lvl="1"/>
            <a:r>
              <a:rPr lang="en-US" dirty="0" smtClean="0"/>
              <a:t>Worst case for depth coding</a:t>
            </a:r>
          </a:p>
          <a:p>
            <a:pPr lvl="2"/>
            <a:r>
              <a:rPr lang="en-US" sz="2000" dirty="0" smtClean="0"/>
              <a:t>1 CMP 0, 2 MULs, 3 ADDs, 1 SHIFT, 2 Memory Access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016B79B0-B67B-4736-82ED-F38650BA574F}" type="slidenum">
              <a:rPr lang="ja-JP" altLang="en-US" smtClean="0"/>
              <a:pPr>
                <a:defRPr/>
              </a:pPr>
              <a:t>3</a:t>
            </a:fld>
            <a:endParaRPr lang="en-US" altLang="ja-JP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5364" y="3847652"/>
            <a:ext cx="8496300" cy="198120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7062" y="384175"/>
            <a:ext cx="8516937" cy="658813"/>
          </a:xfrm>
        </p:spPr>
        <p:txBody>
          <a:bodyPr/>
          <a:lstStyle/>
          <a:p>
            <a:r>
              <a:rPr lang="en-US" sz="2800" dirty="0" smtClean="0"/>
              <a:t>Proposed Method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Proposed Simplification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486AE2A6-37FA-4A0A-BA77-80398E71A73B}" type="datetime1">
              <a:rPr lang="zh-TW" altLang="en-US" smtClean="0"/>
              <a:pPr>
                <a:defRPr/>
              </a:pPr>
              <a:t>2014/1/3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4338638" y="6232525"/>
            <a:ext cx="463550" cy="404813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016B79B0-B67B-4736-82ED-F38650BA574F}" type="slidenum">
              <a:rPr lang="ja-JP" altLang="en-US" smtClean="0"/>
              <a:pPr>
                <a:defRPr/>
              </a:pPr>
              <a:t>4</a:t>
            </a:fld>
            <a:endParaRPr lang="en-US" altLang="ja-JP"/>
          </a:p>
        </p:txBody>
      </p:sp>
      <p:pic>
        <p:nvPicPr>
          <p:cNvPr id="8" name="Picture 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5920" y="1397567"/>
            <a:ext cx="4984709" cy="2923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22790" t="45635" r="3812" b="14087"/>
          <a:stretch>
            <a:fillRect/>
          </a:stretch>
        </p:blipFill>
        <p:spPr bwMode="auto">
          <a:xfrm>
            <a:off x="0" y="4165600"/>
            <a:ext cx="9144000" cy="2825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7062" y="384175"/>
            <a:ext cx="8516937" cy="658813"/>
          </a:xfrm>
        </p:spPr>
        <p:txBody>
          <a:bodyPr/>
          <a:lstStyle/>
          <a:p>
            <a:r>
              <a:rPr lang="en-US" sz="2800" dirty="0" smtClean="0"/>
              <a:t>Results</a:t>
            </a:r>
            <a:endParaRPr lang="en-US" sz="2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016B79B0-B67B-4736-82ED-F38650BA574F}" type="slidenum">
              <a:rPr lang="ja-JP" altLang="en-US" smtClean="0"/>
              <a:pPr>
                <a:defRPr/>
              </a:pPr>
              <a:t>5</a:t>
            </a:fld>
            <a:endParaRPr lang="en-US" altLang="ja-JP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Worst case for depth coding</a:t>
            </a:r>
          </a:p>
          <a:p>
            <a:pPr lvl="1"/>
            <a:r>
              <a:rPr lang="en-US" dirty="0" smtClean="0"/>
              <a:t>1 CMP0, 1 SHIFT, 1 Memory Access for each prediction</a:t>
            </a:r>
          </a:p>
          <a:p>
            <a:r>
              <a:rPr lang="en-US" dirty="0" smtClean="0"/>
              <a:t>Experimental Results in HTM9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567442"/>
            <a:ext cx="9033264" cy="3165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Supplemental Results</a:t>
            </a:r>
          </a:p>
          <a:p>
            <a:pPr lvl="1"/>
            <a:r>
              <a:rPr lang="en-US" dirty="0" smtClean="0"/>
              <a:t>Apply the simplification for both Texture and Depth in dependent views</a:t>
            </a:r>
          </a:p>
          <a:p>
            <a:pPr lvl="1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4338638" y="6232525"/>
            <a:ext cx="463550" cy="404813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016B79B0-B67B-4736-82ED-F38650BA574F}" type="slidenum">
              <a:rPr lang="ja-JP" altLang="en-US" smtClean="0"/>
              <a:pPr>
                <a:defRPr/>
              </a:pPr>
              <a:t>6</a:t>
            </a:fld>
            <a:endParaRPr lang="en-US" altLang="ja-JP" dirty="0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0" y="384175"/>
            <a:ext cx="9144000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Simplify </a:t>
            </a:r>
            <a:r>
              <a:rPr kumimoji="0" lang="en-CA" sz="2800" b="1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Angular </a:t>
            </a:r>
            <a:r>
              <a:rPr kumimoji="0" lang="en-US" sz="2800" b="1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Intra Prediction for Depth Coding</a:t>
            </a:r>
            <a:endParaRPr kumimoji="0" lang="en-US" sz="28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04584"/>
            <a:ext cx="9198931" cy="3223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US" dirty="0" smtClean="0"/>
              <a:t>Thank you for your attention!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porate ppt templatel_Confidential A">
  <a:themeElements>
    <a:clrScheme name="Corporate ppt templatel_Confidential 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rporate ppt templatel_Confidential A">
      <a:majorFont>
        <a:latin typeface="Arial"/>
        <a:ea typeface="標楷體"/>
        <a:cs typeface=""/>
      </a:majorFont>
      <a:minorFont>
        <a:latin typeface="Arial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rporate ppt templatel_Confidential 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16952</TotalTime>
  <Words>199</Words>
  <Application>Microsoft Office PowerPoint</Application>
  <PresentationFormat>On-screen Show (4:3)</PresentationFormat>
  <Paragraphs>48</Paragraphs>
  <Slides>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Corporate ppt templatel_Confidential A</vt:lpstr>
      <vt:lpstr>JCT3V-G0054  3D-CE5 related: A Simplified Angular Intra Prediction for Depth Coding in 3D-HEVC</vt:lpstr>
      <vt:lpstr>Outline</vt:lpstr>
      <vt:lpstr>Background</vt:lpstr>
      <vt:lpstr>Problems</vt:lpstr>
      <vt:lpstr>Proposed Method</vt:lpstr>
      <vt:lpstr>Results</vt:lpstr>
      <vt:lpstr>Slide 6</vt:lpstr>
      <vt:lpstr>Thank you for your attention!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Title: Arial Bold 32pt</dc:title>
  <dc:creator>Chih-Wei Hsu (MediaTek)</dc:creator>
  <cp:keywords>Confidential A</cp:keywords>
  <dc:description>Confidential A</dc:description>
  <cp:lastModifiedBy>MTK05942 - Xianguo Zhang (张贤国)</cp:lastModifiedBy>
  <cp:revision>1967</cp:revision>
  <dcterms:created xsi:type="dcterms:W3CDTF">2008-02-20T09:40:59Z</dcterms:created>
  <dcterms:modified xsi:type="dcterms:W3CDTF">2014-01-03T09:37:54Z</dcterms:modified>
  <cp:category>Confidential A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-480806366</vt:i4>
  </property>
  <property fmtid="{D5CDD505-2E9C-101B-9397-08002B2CF9AE}" pid="3" name="_NewReviewCycle">
    <vt:lpwstr/>
  </property>
  <property fmtid="{D5CDD505-2E9C-101B-9397-08002B2CF9AE}" pid="4" name="_EmailSubject">
    <vt:lpwstr>True padding proposal</vt:lpwstr>
  </property>
  <property fmtid="{D5CDD505-2E9C-101B-9397-08002B2CF9AE}" pid="5" name="_AuthorEmail">
    <vt:lpwstr>Kai.Zhang@mediatek.com</vt:lpwstr>
  </property>
  <property fmtid="{D5CDD505-2E9C-101B-9397-08002B2CF9AE}" pid="6" name="_AuthorEmailDisplayName">
    <vt:lpwstr>Kai Zhang (张凯)</vt:lpwstr>
  </property>
  <property fmtid="{D5CDD505-2E9C-101B-9397-08002B2CF9AE}" pid="7" name="_PreviousAdHocReviewCycleID">
    <vt:i4>-2064365103</vt:i4>
  </property>
</Properties>
</file>