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bookmarkIdSeed="4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406" r:id="rId2"/>
    <p:sldId id="435" r:id="rId3"/>
    <p:sldId id="436" r:id="rId4"/>
    <p:sldId id="437" r:id="rId5"/>
    <p:sldId id="438" r:id="rId6"/>
    <p:sldId id="439" r:id="rId7"/>
    <p:sldId id="443" r:id="rId8"/>
    <p:sldId id="434" r:id="rId9"/>
  </p:sldIdLst>
  <p:sldSz cx="9144000" cy="6858000" type="screen4x3"/>
  <p:notesSz cx="9926638" cy="6797675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ED6D00"/>
    <a:srgbClr val="CCECFF"/>
    <a:srgbClr val="FFFF99"/>
    <a:srgbClr val="CCFF99"/>
    <a:srgbClr val="66CCFF"/>
    <a:srgbClr val="FFCCFF"/>
    <a:srgbClr val="205885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中等深淺樣式 2 - 輔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中等深淺樣式 2 - 輔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中等深淺樣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84E427A-3D55-4303-BF80-6455036E1DE7}" styleName="佈景主題樣式 1 - 輔色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10A1B5D5-9B99-4C35-A422-299274C87663}" styleName="中等深淺樣式 1 - 輔色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D27102A9-8310-4765-A935-A1911B00CA55}" styleName="淺色樣式 1 - 輔色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566" autoAdjust="0"/>
    <p:restoredTop sz="89601" autoAdjust="0"/>
  </p:normalViewPr>
  <p:slideViewPr>
    <p:cSldViewPr snapToObjects="1">
      <p:cViewPr varScale="1">
        <p:scale>
          <a:sx n="76" d="100"/>
          <a:sy n="76" d="100"/>
        </p:scale>
        <p:origin x="-12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52" d="100"/>
          <a:sy n="52" d="100"/>
        </p:scale>
        <p:origin x="-1950" y="-96"/>
      </p:cViewPr>
      <p:guideLst>
        <p:guide orient="horz" pos="2141"/>
        <p:guide pos="3127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25096" y="0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6457791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25096" y="6457791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150A652D-AB22-4B75-AD19-05C63CB70D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25096" y="0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63900" y="509588"/>
            <a:ext cx="3398838" cy="25495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323552" y="3228896"/>
            <a:ext cx="7279535" cy="3058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6457791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25096" y="6457791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F2F46781-0322-43BD-9B75-18D8508F3C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D2CE0F-CF44-4C7E-B53A-DDBC65E5FEB9}" type="slidenum">
              <a:rPr lang="en-US" smtClean="0"/>
              <a:pPr/>
              <a:t>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1" descr="cover_bac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74850"/>
            <a:ext cx="916305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6" descr="bar_white_bot"/>
          <p:cNvPicPr>
            <a:picLocks noChangeAspect="1" noChangeArrowheads="1"/>
          </p:cNvPicPr>
          <p:nvPr/>
        </p:nvPicPr>
        <p:blipFill>
          <a:blip r:embed="rId3" cstate="print"/>
          <a:srcRect b="1707"/>
          <a:stretch>
            <a:fillRect/>
          </a:stretch>
        </p:blipFill>
        <p:spPr bwMode="auto">
          <a:xfrm>
            <a:off x="0" y="5303838"/>
            <a:ext cx="91440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8" descr="bar_white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4" descr="bar_white_2"/>
          <p:cNvPicPr>
            <a:picLocks noChangeAspect="1" noChangeArrowheads="1"/>
          </p:cNvPicPr>
          <p:nvPr/>
        </p:nvPicPr>
        <p:blipFill>
          <a:blip r:embed="rId4" cstate="print"/>
          <a:srcRect l="47466" r="4236"/>
          <a:stretch>
            <a:fillRect/>
          </a:stretch>
        </p:blipFill>
        <p:spPr bwMode="auto">
          <a:xfrm>
            <a:off x="4178300" y="0"/>
            <a:ext cx="4416425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9" descr="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35"/>
          <p:cNvSpPr>
            <a:spLocks noChangeArrowheads="1"/>
          </p:cNvSpPr>
          <p:nvPr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  <a:cs typeface="+mn-cs"/>
              </a:rPr>
              <a:t>JCT3V-G0049</a:t>
            </a:r>
            <a:endParaRPr lang="zh-TW" altLang="en-US" sz="1400" b="1" dirty="0">
              <a:solidFill>
                <a:srgbClr val="E86C1F"/>
              </a:solidFill>
              <a:ea typeface="新細明體" charset="-120"/>
              <a:cs typeface="+mn-cs"/>
            </a:endParaRPr>
          </a:p>
        </p:txBody>
      </p:sp>
      <p:pic>
        <p:nvPicPr>
          <p:cNvPr id="10" name="Picture 37" descr="bar_white_bot"/>
          <p:cNvPicPr>
            <a:picLocks noChangeAspect="1" noChangeArrowheads="1"/>
          </p:cNvPicPr>
          <p:nvPr/>
        </p:nvPicPr>
        <p:blipFill>
          <a:blip r:embed="rId3" cstate="print"/>
          <a:srcRect l="36562" r="27742" b="1707"/>
          <a:stretch>
            <a:fillRect/>
          </a:stretch>
        </p:blipFill>
        <p:spPr bwMode="auto">
          <a:xfrm>
            <a:off x="3151188" y="5303838"/>
            <a:ext cx="32639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8" descr="bar_white_bot"/>
          <p:cNvPicPr>
            <a:picLocks noChangeAspect="1" noChangeArrowheads="1"/>
          </p:cNvPicPr>
          <p:nvPr/>
        </p:nvPicPr>
        <p:blipFill>
          <a:blip r:embed="rId3" cstate="print"/>
          <a:srcRect t="95583"/>
          <a:stretch>
            <a:fillRect/>
          </a:stretch>
        </p:blipFill>
        <p:spPr bwMode="auto">
          <a:xfrm>
            <a:off x="0" y="6770688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66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9563" y="2420938"/>
            <a:ext cx="8524875" cy="144145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altLang="zh-TW"/>
              <a:t>Title: Arial Bold 32pt</a:t>
            </a:r>
            <a:endParaRPr lang="zh-TW" altLang="en-US"/>
          </a:p>
        </p:txBody>
      </p:sp>
      <p:sp>
        <p:nvSpPr>
          <p:cNvPr id="1566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9563" y="4079875"/>
            <a:ext cx="8524875" cy="1223963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en-US" altLang="zh-TW"/>
              <a:t>Subtitle: Arial 24pt</a:t>
            </a:r>
          </a:p>
        </p:txBody>
      </p:sp>
      <p:sp>
        <p:nvSpPr>
          <p:cNvPr id="13" name="Text Box 13"/>
          <p:cNvSpPr txBox="1">
            <a:spLocks noChangeArrowheads="1"/>
          </p:cNvSpPr>
          <p:nvPr userDrawn="1"/>
        </p:nvSpPr>
        <p:spPr bwMode="auto">
          <a:xfrm>
            <a:off x="4800601" y="5621338"/>
            <a:ext cx="4033838" cy="56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7</a:t>
            </a:r>
            <a:r>
              <a:rPr lang="en-US" altLang="zh-TW" sz="1400" baseline="30000" dirty="0" smtClean="0">
                <a:ea typeface="SimHei" pitchFamily="2" charset="-122"/>
              </a:rPr>
              <a:t>th</a:t>
            </a:r>
            <a:r>
              <a:rPr lang="en-US" altLang="zh-TW" sz="1400" dirty="0" smtClean="0">
                <a:ea typeface="SimHei" pitchFamily="2" charset="-122"/>
              </a:rPr>
              <a:t>  JCT3V Meeting </a:t>
            </a:r>
            <a:r>
              <a:rPr kumimoji="1" lang="en-US" altLang="zh-TW" sz="1400" kern="1200" dirty="0" smtClean="0">
                <a:solidFill>
                  <a:schemeClr val="tx1"/>
                </a:solidFill>
                <a:latin typeface="Arial" charset="0"/>
                <a:ea typeface="SimHei" pitchFamily="2" charset="-122"/>
                <a:cs typeface="Arial" charset="0"/>
              </a:rPr>
              <a:t>in </a:t>
            </a:r>
            <a:r>
              <a:rPr kumimoji="1" lang="en-CA" altLang="zh-TW" sz="1400" kern="1200" dirty="0" smtClean="0">
                <a:solidFill>
                  <a:schemeClr val="tx1"/>
                </a:solidFill>
                <a:latin typeface="Arial" charset="0"/>
                <a:ea typeface="SimHei" pitchFamily="2" charset="-122"/>
                <a:cs typeface="Arial" charset="0"/>
              </a:rPr>
              <a:t>San Jose</a:t>
            </a:r>
            <a:endParaRPr kumimoji="1" lang="en-US" altLang="zh-TW" sz="1400" kern="1200" dirty="0" smtClean="0">
              <a:solidFill>
                <a:schemeClr val="tx1"/>
              </a:solidFill>
              <a:latin typeface="Arial" charset="0"/>
              <a:ea typeface="SimHei" pitchFamily="2" charset="-122"/>
              <a:cs typeface="Arial" charset="0"/>
            </a:endParaRPr>
          </a:p>
          <a:p>
            <a:pPr algn="r" fontAlgn="ctr">
              <a:spcBef>
                <a:spcPct val="20000"/>
              </a:spcBef>
            </a:pPr>
            <a:r>
              <a:rPr kumimoji="1" lang="en-CA" sz="1400" kern="1200" dirty="0" smtClean="0">
                <a:solidFill>
                  <a:schemeClr val="tx1"/>
                </a:solidFill>
                <a:latin typeface="Arial" charset="0"/>
                <a:ea typeface="標楷體" pitchFamily="65" charset="-120"/>
                <a:cs typeface="Arial" charset="0"/>
              </a:rPr>
              <a:t>11</a:t>
            </a:r>
            <a:r>
              <a:rPr kumimoji="1" lang="en-CA" sz="1400" kern="1200" baseline="30000" dirty="0" smtClean="0">
                <a:solidFill>
                  <a:schemeClr val="tx1"/>
                </a:solidFill>
                <a:latin typeface="Arial" charset="0"/>
                <a:ea typeface="標楷體" pitchFamily="65" charset="-120"/>
                <a:cs typeface="Arial" charset="0"/>
              </a:rPr>
              <a:t>th</a:t>
            </a:r>
            <a:r>
              <a:rPr kumimoji="1" lang="en-CA" sz="1400" kern="1200" dirty="0" smtClean="0">
                <a:solidFill>
                  <a:schemeClr val="tx1"/>
                </a:solidFill>
                <a:latin typeface="Arial" charset="0"/>
                <a:ea typeface="標楷體" pitchFamily="65" charset="-120"/>
                <a:cs typeface="Arial" charset="0"/>
              </a:rPr>
              <a:t> – 17</a:t>
            </a:r>
            <a:r>
              <a:rPr kumimoji="1" lang="en-CA" sz="1400" kern="1200" baseline="30000" dirty="0" smtClean="0">
                <a:solidFill>
                  <a:schemeClr val="tx1"/>
                </a:solidFill>
                <a:latin typeface="Arial" charset="0"/>
                <a:ea typeface="標楷體" pitchFamily="65" charset="-120"/>
                <a:cs typeface="Arial" charset="0"/>
              </a:rPr>
              <a:t>th</a:t>
            </a:r>
            <a:r>
              <a:rPr kumimoji="1" lang="en-CA" sz="1400" kern="1200" dirty="0" smtClean="0">
                <a:solidFill>
                  <a:schemeClr val="tx1"/>
                </a:solidFill>
                <a:latin typeface="Arial" charset="0"/>
                <a:ea typeface="標楷體" pitchFamily="65" charset="-120"/>
                <a:cs typeface="Arial" charset="0"/>
              </a:rPr>
              <a:t>, Jan. 2014</a:t>
            </a:r>
            <a:endParaRPr lang="en-US" altLang="zh-TW" sz="300" dirty="0" smtClean="0">
              <a:ea typeface="SimHei" pitchFamily="2" charset="-122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45018-0976-42E3-9BAE-1051E5FC0B3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67500" y="384175"/>
            <a:ext cx="2014538" cy="569436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2300" y="384175"/>
            <a:ext cx="5892800" cy="569436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16B327-6ECF-4638-AF55-1F616ABA456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384175"/>
            <a:ext cx="8059738" cy="65881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01746F-F0E7-4298-B3A3-1A8C8228A02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7063" y="384175"/>
            <a:ext cx="8059738" cy="65881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8EEF4E-5E98-4FE8-8110-5B6887B07F4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CCA7C-D523-4022-B4E2-912C76C8447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0C89C3-C8B5-45B1-8BC9-2820BED3FAB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260174-70CD-4599-9C65-362A50E26FA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A078AB-0404-4CE7-B3B2-C3B004FD531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57A521-FE53-4BCE-B70E-0091FEB56AE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2BD4CB-C660-4DB9-9C2F-200B6C3F3C3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0554F8-3353-452C-A753-334CFA90DDE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9" descr="bar_logoc"/>
          <p:cNvPicPr>
            <a:picLocks noChangeAspect="1" noChangeArrowheads="1"/>
          </p:cNvPicPr>
          <p:nvPr/>
        </p:nvPicPr>
        <p:blipFill>
          <a:blip r:embed="rId14" cstate="print"/>
          <a:srcRect l="6937"/>
          <a:stretch>
            <a:fillRect/>
          </a:stretch>
        </p:blipFill>
        <p:spPr bwMode="auto">
          <a:xfrm>
            <a:off x="-20638" y="6237288"/>
            <a:ext cx="8913813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22300" y="384175"/>
            <a:ext cx="8059738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Page Title: 32</a:t>
            </a:r>
            <a:r>
              <a:rPr lang="zh-TW" altLang="zh-TW" smtClean="0"/>
              <a:t> pt Arial</a:t>
            </a:r>
            <a:endParaRPr lang="en-US" altLang="ja-JP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7063" y="1123950"/>
            <a:ext cx="8054975" cy="495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Please use the following font and colors for your presentation.</a:t>
            </a:r>
          </a:p>
          <a:p>
            <a:pPr lvl="1"/>
            <a:r>
              <a:rPr lang="en-US" altLang="zh-TW" smtClean="0"/>
              <a:t>It is strongly recommended to use Arial for all areas of content. </a:t>
            </a:r>
          </a:p>
          <a:p>
            <a:pPr lvl="1"/>
            <a:r>
              <a:rPr lang="en-US" altLang="zh-TW" smtClean="0"/>
              <a:t>The following colors are recommended for various areas.</a:t>
            </a:r>
          </a:p>
          <a:p>
            <a:pPr lvl="2"/>
            <a:r>
              <a:rPr lang="en-US" altLang="zh-TW" smtClean="0"/>
              <a:t>Titles, subtitles and content: bold black.</a:t>
            </a:r>
          </a:p>
          <a:p>
            <a:pPr lvl="2"/>
            <a:r>
              <a:rPr lang="en-US" altLang="zh-TW" smtClean="0"/>
              <a:t>Support text: black, gray, blue and orange.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38638" y="6232525"/>
            <a:ext cx="463550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2E3A18AE-C5A5-4229-8CCC-CCA56E09B2F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7567613" y="165100"/>
            <a:ext cx="140493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kumimoji="1" lang="en-US" altLang="zh-TW" sz="1400" b="1" kern="1200" dirty="0" smtClean="0">
                <a:solidFill>
                  <a:srgbClr val="E86C1F"/>
                </a:solidFill>
                <a:latin typeface="Arial" charset="0"/>
                <a:ea typeface="SimHei" pitchFamily="2" charset="-122"/>
                <a:cs typeface="Arial" charset="0"/>
              </a:rPr>
              <a:t>JCT3V-G0049</a:t>
            </a:r>
            <a:endParaRPr kumimoji="1" lang="zh-TW" altLang="en-US" sz="1400" b="1" kern="1200" dirty="0">
              <a:solidFill>
                <a:srgbClr val="E86C1F"/>
              </a:solidFill>
              <a:latin typeface="Arial" charset="0"/>
              <a:ea typeface="新細明體" charset="-120"/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93" r:id="rId1"/>
    <p:sldLayoutId id="2147484182" r:id="rId2"/>
    <p:sldLayoutId id="2147484183" r:id="rId3"/>
    <p:sldLayoutId id="2147484184" r:id="rId4"/>
    <p:sldLayoutId id="2147484185" r:id="rId5"/>
    <p:sldLayoutId id="2147484186" r:id="rId6"/>
    <p:sldLayoutId id="2147484187" r:id="rId7"/>
    <p:sldLayoutId id="2147484188" r:id="rId8"/>
    <p:sldLayoutId id="2147484189" r:id="rId9"/>
    <p:sldLayoutId id="2147484190" r:id="rId10"/>
    <p:sldLayoutId id="2147484191" r:id="rId11"/>
    <p:sldLayoutId id="2147484192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SzPct val="95000"/>
        <a:buFont typeface="Arial" charset="0"/>
        <a:buChar char="•"/>
        <a:defRPr kumimoji="1">
          <a:solidFill>
            <a:schemeClr val="tx1"/>
          </a:solidFill>
          <a:latin typeface="+mn-lt"/>
          <a:ea typeface="+mn-ea"/>
          <a:cs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  <a:ea typeface="+mn-ea"/>
          <a:cs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7.png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09563" y="2673350"/>
            <a:ext cx="8524875" cy="1441450"/>
          </a:xfrm>
        </p:spPr>
        <p:txBody>
          <a:bodyPr/>
          <a:lstStyle/>
          <a:p>
            <a:r>
              <a:rPr lang="en-CA" dirty="0" smtClean="0"/>
              <a:t>JCT3V-G0049</a:t>
            </a:r>
            <a:br>
              <a:rPr lang="en-CA" dirty="0" smtClean="0"/>
            </a:br>
            <a:r>
              <a:rPr lang="en-CA" dirty="0" smtClean="0"/>
              <a:t> 3D-CE3 related: Simplification on DV-MCP searching process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259632" y="4233446"/>
            <a:ext cx="6624736" cy="913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Kai Zhang, Jicheng An, </a:t>
            </a:r>
            <a:r>
              <a:rPr lang="en-US" sz="2000" dirty="0" err="1" smtClean="0"/>
              <a:t>Jian</a:t>
            </a:r>
            <a:r>
              <a:rPr lang="en-US" sz="2000" dirty="0" smtClean="0"/>
              <a:t>-Liang Lin, Xianguo Zhang, Yu-Lin Chang, Shawmin Lei</a:t>
            </a:r>
            <a:endParaRPr lang="en-US" sz="2000" baseline="30000" dirty="0" smtClean="0"/>
          </a:p>
          <a:p>
            <a:pPr algn="ctr"/>
            <a:endParaRPr lang="en-US" sz="2000" baseline="30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Summary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95536" y="1123950"/>
            <a:ext cx="8496945" cy="4954588"/>
          </a:xfrm>
        </p:spPr>
        <p:txBody>
          <a:bodyPr/>
          <a:lstStyle/>
          <a:p>
            <a:r>
              <a:rPr lang="en-US" dirty="0" smtClean="0"/>
              <a:t>The Problem</a:t>
            </a:r>
          </a:p>
          <a:p>
            <a:pPr lvl="1"/>
            <a:r>
              <a:rPr lang="en-US" dirty="0" smtClean="0"/>
              <a:t>DV derivation is quite complex in the current 3D-HEVC.</a:t>
            </a:r>
          </a:p>
          <a:p>
            <a:r>
              <a:rPr lang="en-US" dirty="0" smtClean="0"/>
              <a:t>Proposed</a:t>
            </a:r>
          </a:p>
          <a:p>
            <a:pPr lvl="1"/>
            <a:r>
              <a:rPr lang="en-US" dirty="0" smtClean="0"/>
              <a:t>Simplify the DV derivation procedure</a:t>
            </a:r>
            <a:endParaRPr lang="en-CA" dirty="0" smtClean="0"/>
          </a:p>
          <a:p>
            <a:r>
              <a:rPr lang="en-US" dirty="0" smtClean="0"/>
              <a:t>Results</a:t>
            </a:r>
          </a:p>
          <a:p>
            <a:pPr lvl="1"/>
            <a:r>
              <a:rPr lang="en-US" dirty="0" smtClean="0"/>
              <a:t>Cause no BD-rate loss in the common test condition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problem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3930" y="1042988"/>
            <a:ext cx="8508108" cy="4954588"/>
          </a:xfrm>
        </p:spPr>
        <p:txBody>
          <a:bodyPr/>
          <a:lstStyle/>
          <a:p>
            <a:r>
              <a:rPr lang="en-US" sz="2000" dirty="0" smtClean="0"/>
              <a:t>DV-MCP method is applied in the DV derivation process when no DV can be found from any neighboring blocks.</a:t>
            </a:r>
          </a:p>
          <a:p>
            <a:pPr lvl="1"/>
            <a:r>
              <a:rPr lang="en-US" sz="1600" dirty="0" smtClean="0"/>
              <a:t>Two spatial neighboring blocks are checked to identify if it is a DV-MCP block.</a:t>
            </a:r>
          </a:p>
          <a:p>
            <a:pPr lvl="1"/>
            <a:r>
              <a:rPr lang="en-US" sz="1600" dirty="0" smtClean="0"/>
              <a:t>DV-MCP block is defined as a block which is coded in merge mode using inter-view motion vector prediction.</a:t>
            </a:r>
          </a:p>
          <a:p>
            <a:pPr lvl="1"/>
            <a:r>
              <a:rPr lang="en-US" sz="1600" dirty="0" smtClean="0"/>
              <a:t>The current block can inherit the derived DV from a DV-MCP block.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GB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2</a:t>
            </a:fld>
            <a:endParaRPr lang="en-US" altLang="ja-JP"/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246" name="Object 6"/>
          <p:cNvGraphicFramePr>
            <a:graphicFrameLocks noChangeAspect="1"/>
          </p:cNvGraphicFramePr>
          <p:nvPr/>
        </p:nvGraphicFramePr>
        <p:xfrm>
          <a:off x="5940152" y="3717032"/>
          <a:ext cx="2448272" cy="2448272"/>
        </p:xfrm>
        <a:graphic>
          <a:graphicData uri="http://schemas.openxmlformats.org/presentationml/2006/ole">
            <p:oleObj spid="_x0000_s49155" name="Visio" r:id="rId4" imgW="2194560" imgH="2194560" progId="Visio.Drawing.11">
              <p:embed/>
            </p:oleObj>
          </a:graphicData>
        </a:graphic>
      </p:graphicFrame>
      <p:pic>
        <p:nvPicPr>
          <p:cNvPr id="4915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8837" y="2852936"/>
            <a:ext cx="4808719" cy="3933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9512" y="1042988"/>
            <a:ext cx="6048672" cy="5035550"/>
          </a:xfrm>
        </p:spPr>
        <p:txBody>
          <a:bodyPr/>
          <a:lstStyle/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r>
              <a:rPr lang="en-US" sz="2400" dirty="0" smtClean="0"/>
              <a:t>Simplify the DV derivation procedure while keeping its neighboring block based feature </a:t>
            </a:r>
            <a:endParaRPr lang="en-US" kern="1200" dirty="0" smtClean="0">
              <a:latin typeface="Arial" charset="0"/>
              <a:ea typeface="SimHei" pitchFamily="2" charset="-122"/>
            </a:endParaRPr>
          </a:p>
          <a:p>
            <a:pPr marL="742950" lvl="2" indent="-342900">
              <a:spcBef>
                <a:spcPct val="50000"/>
              </a:spcBef>
              <a:buFont typeface="Arial" charset="0"/>
              <a:buChar char="▪"/>
            </a:pPr>
            <a:r>
              <a:rPr lang="en-US" sz="2000" dirty="0" smtClean="0"/>
              <a:t>The DV-MCP checking is omitted</a:t>
            </a:r>
          </a:p>
          <a:p>
            <a:pPr marL="742950" lvl="2" indent="-342900">
              <a:spcBef>
                <a:spcPct val="50000"/>
              </a:spcBef>
              <a:buFont typeface="Arial" charset="0"/>
              <a:buChar char="▪"/>
            </a:pPr>
            <a:r>
              <a:rPr lang="en-US" sz="2000" dirty="0" smtClean="0"/>
              <a:t>The current block can inherit the derived DV of a neighboring block</a:t>
            </a:r>
          </a:p>
          <a:p>
            <a:pPr marL="742950" lvl="2" indent="-342900">
              <a:spcBef>
                <a:spcPct val="50000"/>
              </a:spcBef>
              <a:buFont typeface="Arial" charset="0"/>
              <a:buChar char="▪"/>
            </a:pPr>
            <a:r>
              <a:rPr lang="en-US" sz="2000" dirty="0" smtClean="0"/>
              <a:t>A neighboring block is available when it is non-intra coded and in the same LCU-row with the current CU</a:t>
            </a:r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r>
              <a:rPr lang="en-US" sz="2400" dirty="0" smtClean="0"/>
              <a:t>The checking and storage for DV-MCP can all be removed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3</a:t>
            </a:fld>
            <a:endParaRPr lang="en-US" altLang="ja-JP"/>
          </a:p>
        </p:txBody>
      </p:sp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018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0179" name="Object 3"/>
          <p:cNvGraphicFramePr>
            <a:graphicFrameLocks noChangeAspect="1"/>
          </p:cNvGraphicFramePr>
          <p:nvPr/>
        </p:nvGraphicFramePr>
        <p:xfrm>
          <a:off x="6012160" y="1042988"/>
          <a:ext cx="2928700" cy="3538140"/>
        </p:xfrm>
        <a:graphic>
          <a:graphicData uri="http://schemas.openxmlformats.org/presentationml/2006/ole">
            <p:oleObj spid="_x0000_s50179" name="Visio" r:id="rId4" imgW="2518791" imgH="3024505" progId="Visio.Drawing.11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2300" y="465931"/>
            <a:ext cx="8059738" cy="658813"/>
          </a:xfrm>
        </p:spPr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1922" y="1129754"/>
            <a:ext cx="8934575" cy="5035550"/>
          </a:xfrm>
        </p:spPr>
        <p:txBody>
          <a:bodyPr/>
          <a:lstStyle/>
          <a:p>
            <a:r>
              <a:rPr lang="en-US" dirty="0" smtClean="0"/>
              <a:t>The simplification does not cause a BD-rate loss in CTC.</a:t>
            </a:r>
          </a:p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4</a:t>
            </a:fld>
            <a:endParaRPr lang="en-US" altLang="ja-JP"/>
          </a:p>
        </p:txBody>
      </p:sp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101920" y="1772822"/>
          <a:ext cx="8934579" cy="3456377"/>
        </p:xfrm>
        <a:graphic>
          <a:graphicData uri="http://schemas.openxmlformats.org/drawingml/2006/table">
            <a:tbl>
              <a:tblPr/>
              <a:tblGrid>
                <a:gridCol w="979551"/>
                <a:gridCol w="918330"/>
                <a:gridCol w="918330"/>
                <a:gridCol w="918330"/>
                <a:gridCol w="918330"/>
                <a:gridCol w="918330"/>
                <a:gridCol w="918330"/>
                <a:gridCol w="815016"/>
                <a:gridCol w="815016"/>
                <a:gridCol w="815016"/>
              </a:tblGrid>
              <a:tr h="49159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0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1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2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PSNR / video bitrate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PSNR / total bitrate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synth PSNR / total bitrate 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enc time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dec time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ren time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26607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Balloons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-0.14%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0.07%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-0.08%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97.6%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82.3%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100.3%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6607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Kendo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-0.26%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-0.19%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-0.07%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96.6%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91.5%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98.8%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607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Newspaper_CC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0.27%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0.07%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0.06%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96.2%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92.9%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97.8%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607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GT_Fly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0.08%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-0.05%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97.5%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82.0%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99.9%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607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Poznan_Hall2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0.17%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0.03%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96.9%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88.4%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95.7%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607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Poznan_Street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0.04%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-0.08%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96.4%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97.0%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97.9%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607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Undo_Dancer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0.08%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0.02%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0.05%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95.5%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79.7%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94.7%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87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Shark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-0.04%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93.1%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87.4%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97.9%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07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1024x768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-0.09%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0.05%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-0.05%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96.8%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88.9%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787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1920x1088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0.07%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95.8%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86.9%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97.2%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74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average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0.01%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0.03%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96.2%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87.7%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mbria"/>
                        </a:rPr>
                        <a:t>97.9%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Even about 0.2% gain on V1/V2 in the BVSP off case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5</a:t>
            </a:fld>
            <a:endParaRPr lang="en-US" altLang="ja-JP"/>
          </a:p>
        </p:txBody>
      </p:sp>
      <p:graphicFrame>
        <p:nvGraphicFramePr>
          <p:cNvPr id="8" name="表格 7"/>
          <p:cNvGraphicFramePr>
            <a:graphicFrameLocks noGrp="1"/>
          </p:cNvGraphicFramePr>
          <p:nvPr/>
        </p:nvGraphicFramePr>
        <p:xfrm>
          <a:off x="107504" y="1844823"/>
          <a:ext cx="8964492" cy="3528392"/>
        </p:xfrm>
        <a:graphic>
          <a:graphicData uri="http://schemas.openxmlformats.org/drawingml/2006/table">
            <a:tbl>
              <a:tblPr/>
              <a:tblGrid>
                <a:gridCol w="982830"/>
                <a:gridCol w="921405"/>
                <a:gridCol w="921405"/>
                <a:gridCol w="921405"/>
                <a:gridCol w="921405"/>
                <a:gridCol w="921405"/>
                <a:gridCol w="921405"/>
                <a:gridCol w="817744"/>
                <a:gridCol w="817744"/>
                <a:gridCol w="817744"/>
              </a:tblGrid>
              <a:tr h="50183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0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1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video 2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PSNR / video bitrate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PSNR / total bitrate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synth PSNR / total bitrate 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enc time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dec time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ren time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27161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Balloons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-0.17%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-0.27%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-0.09%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-0.05%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-0.09%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96.7%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88.8%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100.7%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7161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Kendo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-0.28%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-0.29%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-0.04%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96.1%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83.5%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96.7%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161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Newspaper_CC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-0.34%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-0.34%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-0.13%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-0.05%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94.3%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93.5%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95.0%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161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GT_Fly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-0.07%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0.05%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97.9%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94.0%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95.5%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161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Poznan_Hall2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-0.46%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-0.19%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-0.16%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-0.09%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94.1%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86.2%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96.5%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161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Poznan_Street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-0.18%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-0.17%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-0.05%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-0.06%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94.4%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97.2%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95.1%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161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Undo_Dancer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-0.05%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-0.03%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95.9%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87.3%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93.9%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454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Shark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96.9%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93.0%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99.7%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161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1024x768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-0.26%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-0.06%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-0.05%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95.7%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88.6%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97.5%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8454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1920x1088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-0.15%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-0.17%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-0.06%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-0.05%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95.8%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91.5%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96.1%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454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average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-0.19%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-0.22%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-0.08%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-0.05%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-0.03%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95.8%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90.4%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mbria"/>
                        </a:rPr>
                        <a:t>96.6%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1520" y="1123950"/>
            <a:ext cx="8640959" cy="4954588"/>
          </a:xfrm>
        </p:spPr>
        <p:txBody>
          <a:bodyPr/>
          <a:lstStyle/>
          <a:p>
            <a:r>
              <a:rPr lang="en-CA" dirty="0" smtClean="0"/>
              <a:t>A simplified DV derivation method in 3D-HEVC is proposed</a:t>
            </a:r>
            <a:r>
              <a:rPr lang="en-US" dirty="0" smtClean="0"/>
              <a:t>.</a:t>
            </a:r>
          </a:p>
          <a:p>
            <a:r>
              <a:rPr lang="en-US" dirty="0" smtClean="0"/>
              <a:t>Reduce the complexity of DV-MCP significantly while keeping its </a:t>
            </a:r>
            <a:r>
              <a:rPr lang="en-US" smtClean="0"/>
              <a:t>neighboring block based </a:t>
            </a:r>
            <a:r>
              <a:rPr lang="en-US" dirty="0" smtClean="0"/>
              <a:t>feature.</a:t>
            </a:r>
          </a:p>
          <a:p>
            <a:r>
              <a:rPr lang="en-US" dirty="0" smtClean="0"/>
              <a:t>No BD-rate loss in CTC and BVSP off case</a:t>
            </a:r>
          </a:p>
          <a:p>
            <a:r>
              <a:rPr lang="en-US" dirty="0" smtClean="0"/>
              <a:t>Suggest to be adopted</a:t>
            </a:r>
          </a:p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6</a:t>
            </a:fld>
            <a:endParaRPr lang="en-US" altLang="ja-JP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09563" y="2673350"/>
            <a:ext cx="8524875" cy="1441450"/>
          </a:xfrm>
        </p:spPr>
        <p:txBody>
          <a:bodyPr/>
          <a:lstStyle/>
          <a:p>
            <a:r>
              <a:rPr lang="en-US" dirty="0" smtClean="0"/>
              <a:t>Thank you for your attention!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rporate ppt templatel_Confidential A">
  <a:themeElements>
    <a:clrScheme name="Corporate ppt templatel_Confidential 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orporate ppt templatel_Confidential A">
      <a:majorFont>
        <a:latin typeface="Arial"/>
        <a:ea typeface="標楷體"/>
        <a:cs typeface=""/>
      </a:majorFont>
      <a:minorFont>
        <a:latin typeface="Arial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rporate ppt templatel_Confidential 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16901</TotalTime>
  <Words>799</Words>
  <Application>Microsoft Office PowerPoint</Application>
  <PresentationFormat>全屏显示(4:3)</PresentationFormat>
  <Paragraphs>283</Paragraphs>
  <Slides>8</Slides>
  <Notes>6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0" baseType="lpstr">
      <vt:lpstr>Corporate ppt templatel_Confidential A</vt:lpstr>
      <vt:lpstr>Visio</vt:lpstr>
      <vt:lpstr>JCT3V-G0049  3D-CE3 related: Simplification on DV-MCP searching process</vt:lpstr>
      <vt:lpstr>Overall Summary</vt:lpstr>
      <vt:lpstr>The problem</vt:lpstr>
      <vt:lpstr>Proposed</vt:lpstr>
      <vt:lpstr>Results</vt:lpstr>
      <vt:lpstr>Results</vt:lpstr>
      <vt:lpstr>Conclusion</vt:lpstr>
      <vt:lpstr>Thank you for your attention!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Title: Arial Bold 32pt</dc:title>
  <dc:creator>Chih-Wei Hsu (MediaTek)</dc:creator>
  <cp:keywords>Confidential A</cp:keywords>
  <dc:description>Confidential A</dc:description>
  <cp:lastModifiedBy>Kai Zhang</cp:lastModifiedBy>
  <cp:revision>1958</cp:revision>
  <dcterms:created xsi:type="dcterms:W3CDTF">2008-02-20T09:40:59Z</dcterms:created>
  <dcterms:modified xsi:type="dcterms:W3CDTF">2014-01-08T04:24:07Z</dcterms:modified>
  <cp:category>Confidential A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-2064365103</vt:i4>
  </property>
  <property fmtid="{D5CDD505-2E9C-101B-9397-08002B2CF9AE}" pid="3" name="_NewReviewCycle">
    <vt:lpwstr/>
  </property>
  <property fmtid="{D5CDD505-2E9C-101B-9397-08002B2CF9AE}" pid="4" name="_EmailSubject">
    <vt:lpwstr>JCT3V-C0137.pptx (CE3 texture merging candidate)</vt:lpwstr>
  </property>
  <property fmtid="{D5CDD505-2E9C-101B-9397-08002B2CF9AE}" pid="5" name="_AuthorEmail">
    <vt:lpwstr>yiwen.chen@mediatek.com</vt:lpwstr>
  </property>
  <property fmtid="{D5CDD505-2E9C-101B-9397-08002B2CF9AE}" pid="6" name="_AuthorEmailDisplayName">
    <vt:lpwstr>YiWen Chen (陳渏紋)</vt:lpwstr>
  </property>
  <property fmtid="{D5CDD505-2E9C-101B-9397-08002B2CF9AE}" pid="7" name="_PreviousAdHocReviewCycleID">
    <vt:i4>-1063369428</vt:i4>
  </property>
</Properties>
</file>