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86" r:id="rId3"/>
    <p:sldId id="311" r:id="rId4"/>
    <p:sldId id="312" r:id="rId5"/>
    <p:sldId id="309" r:id="rId6"/>
    <p:sldId id="310" r:id="rId7"/>
    <p:sldId id="298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95736" autoAdjust="0"/>
  </p:normalViewPr>
  <p:slideViewPr>
    <p:cSldViewPr>
      <p:cViewPr>
        <p:scale>
          <a:sx n="66" d="100"/>
          <a:sy n="66" d="100"/>
        </p:scale>
        <p:origin x="-117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2014/1/11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1326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2014/1/11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__2.docx"/><Relationship Id="rId3" Type="http://schemas.openxmlformats.org/officeDocument/2006/relationships/notesSlide" Target="../notesSlides/notesSlide2.xml"/><Relationship Id="rId7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hyperlink" Target="https://hevc.hhi.fraunhofer.de/trac/shvc/attachment/ticket/9/JCTVC-O1008_v3_suggested_editorial_fix_r1.doc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/>
              <a:t>MV-HEVC/SHVC HLS</a:t>
            </a:r>
            <a:r>
              <a:rPr lang="en-CA" altLang="ja-JP" sz="3200" dirty="0" smtClean="0"/>
              <a:t>: Syntax clean-up of profile, tier, and level information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(JCTVC-P0048, JCT3V-G0045)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16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Meeting: </a:t>
            </a:r>
            <a:r>
              <a:rPr lang="en-CA" altLang="ja-JP" dirty="0"/>
              <a:t>San José, US, 9–17 Jan. 2014</a:t>
            </a:r>
          </a:p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altLang="ja-JP" dirty="0"/>
              <a:t>7</a:t>
            </a:r>
            <a:r>
              <a:rPr lang="en-CA" altLang="ja-JP" baseline="30000" dirty="0" smtClean="0"/>
              <a:t>th</a:t>
            </a:r>
            <a:r>
              <a:rPr lang="en-CA" altLang="ja-JP" dirty="0"/>
              <a:t> Meeting: San José, US, </a:t>
            </a:r>
            <a:r>
              <a:rPr lang="en-CA" altLang="ja-JP" dirty="0" smtClean="0"/>
              <a:t>11–17 </a:t>
            </a:r>
            <a:r>
              <a:rPr lang="en-CA" altLang="ja-JP" dirty="0"/>
              <a:t>Jan. </a:t>
            </a:r>
            <a:r>
              <a:rPr lang="en-CA" altLang="ja-JP" dirty="0" smtClean="0"/>
              <a:t>2014</a:t>
            </a:r>
            <a:endParaRPr lang="en-CA" altLang="ja-JP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Yamamoto, Tomohiro </a:t>
            </a:r>
            <a:r>
              <a:rPr lang="en-US" altLang="ja-JP" dirty="0" err="1" smtClean="0"/>
              <a:t>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lvl="1"/>
            <a:r>
              <a:rPr lang="en-US" altLang="ja-JP" sz="1800" dirty="0" smtClean="0"/>
              <a:t>“profile_ref_minus1[</a:t>
            </a:r>
            <a:r>
              <a:rPr lang="en-US" altLang="ja-JP" sz="1800" dirty="0" err="1" smtClean="0"/>
              <a:t>i</a:t>
            </a:r>
            <a:r>
              <a:rPr lang="en-US" altLang="ja-JP" sz="1800" dirty="0" smtClean="0"/>
              <a:t>]” is used to select profile/tier/level info. to be referred</a:t>
            </a:r>
          </a:p>
          <a:p>
            <a:pPr lvl="1"/>
            <a:r>
              <a:rPr lang="en-US" altLang="ja-JP" sz="1800" dirty="0" smtClean="0"/>
              <a:t>It constantly uses 6 bits, but it introduces redundant flexibility</a:t>
            </a:r>
            <a:endParaRPr lang="en-US" altLang="ja-JP" sz="1800" dirty="0"/>
          </a:p>
          <a:p>
            <a:pPr marL="360362" lvl="1" indent="0">
              <a:buNone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Remove </a:t>
            </a:r>
            <a:r>
              <a:rPr lang="en-US" altLang="ja-JP" b="1" dirty="0" smtClean="0"/>
              <a:t>profile_ref_minus1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When profile info is not present, it’s inferred from the previous one</a:t>
            </a:r>
            <a:endParaRPr lang="en-US" altLang="ja-JP" sz="20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Clean-up profile/tier/level syntax without losing any functionality</a:t>
            </a:r>
            <a:endParaRPr lang="en-US" altLang="ja-JP" dirty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Reduce bit amount of profile_ref_minus1[</a:t>
            </a:r>
            <a:r>
              <a:rPr lang="en-CA" altLang="ja-JP" dirty="0" err="1" smtClean="0"/>
              <a:t>i</a:t>
            </a:r>
            <a:r>
              <a:rPr lang="en-CA" altLang="ja-JP" dirty="0" smtClean="0"/>
              <a:t>]</a:t>
            </a:r>
            <a:endParaRPr lang="en-US" altLang="ja-JP" dirty="0" smtClean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09201" y="5229200"/>
            <a:ext cx="8371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9426" lvl="3">
              <a:buClr>
                <a:srgbClr val="0E2C3E"/>
              </a:buClr>
              <a:buSzPct val="80000"/>
            </a:pPr>
            <a:r>
              <a:rPr lang="en-CA" altLang="ja-JP" sz="2000" u="sng" dirty="0"/>
              <a:t>It is recommended to adopt </a:t>
            </a:r>
            <a:r>
              <a:rPr lang="en-CA" altLang="ja-JP" sz="2000" u="sng" dirty="0" smtClean="0"/>
              <a:t>the proposal </a:t>
            </a:r>
            <a:r>
              <a:rPr lang="en-CA" altLang="ja-JP" sz="2000" u="sng" dirty="0"/>
              <a:t>to next SHVC/MV-HEVC.</a:t>
            </a:r>
            <a:endParaRPr lang="en-US" altLang="ja-JP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Profile / tier / level signalling  (current WD)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824028" y="1304764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3968" y="764704"/>
            <a:ext cx="3110779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600" dirty="0" smtClean="0"/>
              <a:t>Profile/Tier/Level syntax structure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4824028" y="2036845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4824028" y="2768926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4824028" y="3501007"/>
            <a:ext cx="1080000" cy="540000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824028" y="4233088"/>
            <a:ext cx="1080000" cy="540000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824028" y="4965169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824028" y="5697252"/>
            <a:ext cx="1080000" cy="54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80212" y="5373216"/>
            <a:ext cx="1855242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=#2 (signalled)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11960" y="2175713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#1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11960" y="290264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#2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11960" y="3629579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#3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11960" y="4356512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#4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11960" y="5083445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#5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11960" y="581037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#6</a:t>
            </a:r>
            <a:endParaRPr kumimoji="1" lang="ja-JP" altLang="en-US" sz="1600" dirty="0"/>
          </a:p>
        </p:txBody>
      </p:sp>
      <p:sp>
        <p:nvSpPr>
          <p:cNvPr id="21" name="正方形/長方形 20"/>
          <p:cNvSpPr/>
          <p:nvPr/>
        </p:nvSpPr>
        <p:spPr>
          <a:xfrm>
            <a:off x="5148064" y="1412776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148064" y="2132856"/>
            <a:ext cx="648072" cy="324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5148064" y="2888940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5148064" y="3609020"/>
            <a:ext cx="648072" cy="324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148064" y="4329100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148064" y="5049180"/>
            <a:ext cx="648072" cy="3240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F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5148064" y="5805264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cxnSp>
        <p:nvCxnSpPr>
          <p:cNvPr id="29" name="カギ線コネクタ 28"/>
          <p:cNvCxnSpPr>
            <a:stCxn id="24" idx="3"/>
            <a:endCxn id="22" idx="3"/>
          </p:cNvCxnSpPr>
          <p:nvPr/>
        </p:nvCxnSpPr>
        <p:spPr>
          <a:xfrm flipV="1">
            <a:off x="5796136" y="2294874"/>
            <a:ext cx="12700" cy="1476164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カギ線コネクタ 30"/>
          <p:cNvCxnSpPr>
            <a:stCxn id="25" idx="3"/>
            <a:endCxn id="23" idx="3"/>
          </p:cNvCxnSpPr>
          <p:nvPr/>
        </p:nvCxnSpPr>
        <p:spPr>
          <a:xfrm flipV="1">
            <a:off x="5796136" y="3050958"/>
            <a:ext cx="12700" cy="1440160"/>
          </a:xfrm>
          <a:prstGeom prst="bentConnector3">
            <a:avLst>
              <a:gd name="adj1" fmla="val 340000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図形 33"/>
          <p:cNvCxnSpPr/>
          <p:nvPr/>
        </p:nvCxnSpPr>
        <p:spPr>
          <a:xfrm flipV="1">
            <a:off x="5796136" y="2960948"/>
            <a:ext cx="12700" cy="3024000"/>
          </a:xfrm>
          <a:prstGeom prst="bentConnector3">
            <a:avLst>
              <a:gd name="adj1" fmla="val 465714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6084168" y="2348880"/>
            <a:ext cx="1855242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=#1 (signalled)</a:t>
            </a:r>
            <a:endParaRPr kumimoji="1" lang="ja-JP" altLang="en-US" sz="1600" dirty="0"/>
          </a:p>
        </p:txBody>
      </p:sp>
      <p:sp>
        <p:nvSpPr>
          <p:cNvPr id="38" name="角丸四角形 37"/>
          <p:cNvSpPr/>
          <p:nvPr/>
        </p:nvSpPr>
        <p:spPr>
          <a:xfrm>
            <a:off x="647564" y="1880828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A</a:t>
            </a:r>
            <a:endParaRPr kumimoji="1" lang="ja-JP" altLang="en-US" dirty="0"/>
          </a:p>
        </p:txBody>
      </p:sp>
      <p:sp>
        <p:nvSpPr>
          <p:cNvPr id="39" name="角丸四角形 38"/>
          <p:cNvSpPr/>
          <p:nvPr/>
        </p:nvSpPr>
        <p:spPr>
          <a:xfrm>
            <a:off x="647564" y="2852936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B</a:t>
            </a:r>
            <a:endParaRPr kumimoji="1" lang="ja-JP" altLang="en-US" dirty="0"/>
          </a:p>
        </p:txBody>
      </p:sp>
      <p:sp>
        <p:nvSpPr>
          <p:cNvPr id="40" name="角丸四角形 39"/>
          <p:cNvSpPr/>
          <p:nvPr/>
        </p:nvSpPr>
        <p:spPr>
          <a:xfrm>
            <a:off x="647564" y="3825044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C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11960" y="141277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#0</a:t>
            </a:r>
            <a:endParaRPr kumimoji="1" lang="ja-JP" altLang="en-US" sz="1600" dirty="0"/>
          </a:p>
        </p:txBody>
      </p:sp>
      <p:cxnSp>
        <p:nvCxnSpPr>
          <p:cNvPr id="53" name="直線矢印コネクタ 52"/>
          <p:cNvCxnSpPr>
            <a:stCxn id="38" idx="3"/>
            <a:endCxn id="44" idx="1"/>
          </p:cNvCxnSpPr>
          <p:nvPr/>
        </p:nvCxnSpPr>
        <p:spPr>
          <a:xfrm flipV="1">
            <a:off x="2015716" y="1572238"/>
            <a:ext cx="2196244" cy="6146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39" idx="3"/>
            <a:endCxn id="20" idx="1"/>
          </p:cNvCxnSpPr>
          <p:nvPr/>
        </p:nvCxnSpPr>
        <p:spPr>
          <a:xfrm>
            <a:off x="2015716" y="3158970"/>
            <a:ext cx="2196244" cy="28108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40" idx="3"/>
            <a:endCxn id="16" idx="1"/>
          </p:cNvCxnSpPr>
          <p:nvPr/>
        </p:nvCxnSpPr>
        <p:spPr>
          <a:xfrm flipV="1">
            <a:off x="2015716" y="3062108"/>
            <a:ext cx="2196244" cy="10689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1439652" y="1196752"/>
            <a:ext cx="1704560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 err="1" smtClean="0"/>
              <a:t>profile_level_tier_idx</a:t>
            </a:r>
            <a:endParaRPr kumimoji="1" lang="ja-JP" altLang="en-US" sz="1400" dirty="0"/>
          </a:p>
        </p:txBody>
      </p:sp>
      <p:cxnSp>
        <p:nvCxnSpPr>
          <p:cNvPr id="62" name="直線コネクタ 61"/>
          <p:cNvCxnSpPr/>
          <p:nvPr/>
        </p:nvCxnSpPr>
        <p:spPr>
          <a:xfrm flipH="1" flipV="1">
            <a:off x="2699792" y="1484784"/>
            <a:ext cx="180020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6480212" y="3933056"/>
            <a:ext cx="1855242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=#2 (signalled)</a:t>
            </a:r>
            <a:endParaRPr kumimoji="1" lang="ja-JP" altLang="en-US" sz="1600" dirty="0"/>
          </a:p>
        </p:txBody>
      </p:sp>
      <p:cxnSp>
        <p:nvCxnSpPr>
          <p:cNvPr id="65" name="直線コネクタ 64"/>
          <p:cNvCxnSpPr>
            <a:endCxn id="63" idx="1"/>
          </p:cNvCxnSpPr>
          <p:nvPr/>
        </p:nvCxnSpPr>
        <p:spPr>
          <a:xfrm flipV="1">
            <a:off x="6264188" y="4092518"/>
            <a:ext cx="216024" cy="20057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>
            <a:stCxn id="21" idx="3"/>
          </p:cNvCxnSpPr>
          <p:nvPr/>
        </p:nvCxnSpPr>
        <p:spPr>
          <a:xfrm flipV="1">
            <a:off x="5796136" y="1376772"/>
            <a:ext cx="792088" cy="19802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6696236" y="1232756"/>
            <a:ext cx="873948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 smtClean="0"/>
              <a:t>profile = A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Profile / tier / level signalling  (proposed)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824028" y="1304764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3968" y="764704"/>
            <a:ext cx="3110779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600" dirty="0" smtClean="0"/>
              <a:t>Profile/Tier/Level syntax structure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4824028" y="2036845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4824028" y="2768926"/>
            <a:ext cx="1080000" cy="540000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4824028" y="3501007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824028" y="4233088"/>
            <a:ext cx="1080000" cy="540000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824028" y="4965169"/>
            <a:ext cx="1080000" cy="54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824028" y="5697252"/>
            <a:ext cx="1080000" cy="54000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t"/>
          <a:lstStyle/>
          <a:p>
            <a:pPr algn="r"/>
            <a:endParaRPr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211960" y="2175713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#1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11960" y="290264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#2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211960" y="3629579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#3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11960" y="4356512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#4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11960" y="5083445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#5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11960" y="581037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#6</a:t>
            </a:r>
            <a:endParaRPr kumimoji="1" lang="ja-JP" altLang="en-US" sz="1600" dirty="0"/>
          </a:p>
        </p:txBody>
      </p:sp>
      <p:sp>
        <p:nvSpPr>
          <p:cNvPr id="21" name="正方形/長方形 20"/>
          <p:cNvSpPr/>
          <p:nvPr/>
        </p:nvSpPr>
        <p:spPr>
          <a:xfrm>
            <a:off x="5148064" y="1412776"/>
            <a:ext cx="648072" cy="3240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148064" y="2132856"/>
            <a:ext cx="648072" cy="324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5148064" y="2888940"/>
            <a:ext cx="648072" cy="324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B</a:t>
            </a:r>
            <a:endParaRPr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5148064" y="3609020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prstDash val="solid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148064" y="4329100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5148064" y="5049180"/>
            <a:ext cx="648072" cy="3240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C</a:t>
            </a:r>
            <a:endParaRPr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5148064" y="5805264"/>
            <a:ext cx="648072" cy="3240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F</a:t>
            </a:r>
            <a:endParaRPr lang="ja-JP" altLang="en-US" dirty="0"/>
          </a:p>
        </p:txBody>
      </p:sp>
      <p:cxnSp>
        <p:nvCxnSpPr>
          <p:cNvPr id="29" name="カギ線コネクタ 28"/>
          <p:cNvCxnSpPr>
            <a:stCxn id="25" idx="3"/>
            <a:endCxn id="24" idx="3"/>
          </p:cNvCxnSpPr>
          <p:nvPr/>
        </p:nvCxnSpPr>
        <p:spPr>
          <a:xfrm flipV="1">
            <a:off x="5796136" y="3771038"/>
            <a:ext cx="12700" cy="648000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カギ線コネクタ 30"/>
          <p:cNvCxnSpPr/>
          <p:nvPr/>
        </p:nvCxnSpPr>
        <p:spPr>
          <a:xfrm flipV="1">
            <a:off x="5796136" y="4545124"/>
            <a:ext cx="12700" cy="648000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6192180" y="2456892"/>
            <a:ext cx="1928981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 = #1 </a:t>
            </a:r>
            <a:r>
              <a:rPr kumimoji="1" lang="en-US" altLang="ja-JP" sz="1600" b="1" dirty="0" smtClean="0"/>
              <a:t>(inferred)</a:t>
            </a:r>
            <a:endParaRPr kumimoji="1" lang="ja-JP" altLang="en-US" sz="1600" b="1" dirty="0"/>
          </a:p>
        </p:txBody>
      </p:sp>
      <p:sp>
        <p:nvSpPr>
          <p:cNvPr id="38" name="角丸四角形 37"/>
          <p:cNvSpPr/>
          <p:nvPr/>
        </p:nvSpPr>
        <p:spPr>
          <a:xfrm>
            <a:off x="647564" y="1880828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A</a:t>
            </a:r>
            <a:endParaRPr kumimoji="1" lang="ja-JP" altLang="en-US" dirty="0"/>
          </a:p>
        </p:txBody>
      </p:sp>
      <p:sp>
        <p:nvSpPr>
          <p:cNvPr id="39" name="角丸四角形 38"/>
          <p:cNvSpPr/>
          <p:nvPr/>
        </p:nvSpPr>
        <p:spPr>
          <a:xfrm>
            <a:off x="647564" y="2852936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B</a:t>
            </a:r>
            <a:endParaRPr kumimoji="1" lang="ja-JP" altLang="en-US" dirty="0"/>
          </a:p>
        </p:txBody>
      </p:sp>
      <p:sp>
        <p:nvSpPr>
          <p:cNvPr id="40" name="角丸四角形 39"/>
          <p:cNvSpPr/>
          <p:nvPr/>
        </p:nvSpPr>
        <p:spPr>
          <a:xfrm>
            <a:off x="647564" y="3825044"/>
            <a:ext cx="1368152" cy="612068"/>
          </a:xfrm>
          <a:prstGeom prst="round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ja-JP" dirty="0" smtClean="0"/>
              <a:t>Layer Set C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11960" y="1412776"/>
            <a:ext cx="300330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#0</a:t>
            </a:r>
            <a:endParaRPr kumimoji="1" lang="ja-JP" altLang="en-US" sz="1600" dirty="0"/>
          </a:p>
        </p:txBody>
      </p:sp>
      <p:cxnSp>
        <p:nvCxnSpPr>
          <p:cNvPr id="53" name="直線矢印コネクタ 52"/>
          <p:cNvCxnSpPr>
            <a:stCxn id="38" idx="3"/>
            <a:endCxn id="44" idx="1"/>
          </p:cNvCxnSpPr>
          <p:nvPr/>
        </p:nvCxnSpPr>
        <p:spPr>
          <a:xfrm flipV="1">
            <a:off x="2015716" y="1572238"/>
            <a:ext cx="2196244" cy="6146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39" idx="3"/>
            <a:endCxn id="19" idx="1"/>
          </p:cNvCxnSpPr>
          <p:nvPr/>
        </p:nvCxnSpPr>
        <p:spPr>
          <a:xfrm>
            <a:off x="2015716" y="3158970"/>
            <a:ext cx="2196244" cy="2083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40" idx="3"/>
            <a:endCxn id="17" idx="1"/>
          </p:cNvCxnSpPr>
          <p:nvPr/>
        </p:nvCxnSpPr>
        <p:spPr>
          <a:xfrm flipV="1">
            <a:off x="2015716" y="3789041"/>
            <a:ext cx="2196244" cy="3420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1439652" y="1196752"/>
            <a:ext cx="1704560" cy="288147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400" dirty="0" err="1" smtClean="0"/>
              <a:t>profile_level_tier_idx</a:t>
            </a:r>
            <a:endParaRPr kumimoji="1" lang="ja-JP" altLang="en-US" sz="1400" dirty="0"/>
          </a:p>
        </p:txBody>
      </p:sp>
      <p:cxnSp>
        <p:nvCxnSpPr>
          <p:cNvPr id="62" name="直線コネクタ 61"/>
          <p:cNvCxnSpPr/>
          <p:nvPr/>
        </p:nvCxnSpPr>
        <p:spPr>
          <a:xfrm flipH="1" flipV="1">
            <a:off x="2699792" y="1484784"/>
            <a:ext cx="180020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カギ線コネクタ 45"/>
          <p:cNvCxnSpPr>
            <a:stCxn id="23" idx="3"/>
            <a:endCxn id="22" idx="3"/>
          </p:cNvCxnSpPr>
          <p:nvPr/>
        </p:nvCxnSpPr>
        <p:spPr>
          <a:xfrm flipV="1">
            <a:off x="5796136" y="2294874"/>
            <a:ext cx="12700" cy="756084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6192180" y="3933056"/>
            <a:ext cx="1928981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 = #3 </a:t>
            </a:r>
            <a:r>
              <a:rPr kumimoji="1" lang="en-US" altLang="ja-JP" sz="1600" b="1" dirty="0" smtClean="0"/>
              <a:t>(inferred)</a:t>
            </a:r>
            <a:endParaRPr kumimoji="1" lang="ja-JP" altLang="en-US" sz="16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192180" y="4725144"/>
            <a:ext cx="1928981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dirty="0" err="1" smtClean="0"/>
              <a:t>pRef</a:t>
            </a:r>
            <a:r>
              <a:rPr kumimoji="1" lang="en-US" altLang="ja-JP" sz="1600" dirty="0" smtClean="0"/>
              <a:t> = #4 </a:t>
            </a:r>
            <a:r>
              <a:rPr kumimoji="1" lang="en-US" altLang="ja-JP" sz="1600" b="1" dirty="0" smtClean="0"/>
              <a:t>(inferred)</a:t>
            </a:r>
            <a:endParaRPr kumimoji="1" lang="ja-JP" altLang="en-US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proposal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712986"/>
            <a:ext cx="5732554" cy="316487"/>
          </a:xfrm>
          <a:prstGeom prst="rect">
            <a:avLst/>
          </a:prstGeom>
        </p:spPr>
      </p:pic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8077586"/>
              </p:ext>
            </p:extLst>
          </p:nvPr>
        </p:nvGraphicFramePr>
        <p:xfrm>
          <a:off x="251520" y="1160748"/>
          <a:ext cx="4320480" cy="23234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456384"/>
                <a:gridCol w="864096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vps_extension( 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…snipped…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vps_number_layer_sets_minus1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u(10)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de-DE" sz="1000">
                          <a:effectLst/>
                        </a:rPr>
                        <a:t>	vps_num_profile_tier_level_minus1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for( i = 1; i  &lt;=  vps_num_profile_tier_level_minus1; i ++ 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vps_profile_present_flag[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		if( !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vps_profile_present_flag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[ 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 ]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		profile_ref_minus1[ 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] </a:t>
                      </a:r>
                      <a:endParaRPr lang="ja-JP" sz="100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u(6)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</a:t>
                      </a:r>
                      <a:r>
                        <a:rPr lang="en-US" sz="1000" dirty="0" err="1">
                          <a:effectLst/>
                        </a:rPr>
                        <a:t>profile_tier_level</a:t>
                      </a:r>
                      <a:r>
                        <a:rPr lang="en-US" sz="1000" dirty="0">
                          <a:effectLst/>
                        </a:rPr>
                        <a:t>( </a:t>
                      </a:r>
                      <a:r>
                        <a:rPr lang="en-US" sz="1000" dirty="0" err="1">
                          <a:effectLst/>
                        </a:rPr>
                        <a:t>vps_profile_present_flag</a:t>
                      </a:r>
                      <a:r>
                        <a:rPr lang="en-US" sz="1000" dirty="0">
                          <a:effectLst/>
                        </a:rPr>
                        <a:t>[ </a:t>
                      </a:r>
                      <a:r>
                        <a:rPr lang="en-US" sz="1000" dirty="0" err="1">
                          <a:effectLst/>
                        </a:rPr>
                        <a:t>i</a:t>
                      </a:r>
                      <a:r>
                        <a:rPr lang="en-US" sz="1000" dirty="0">
                          <a:effectLst/>
                        </a:rPr>
                        <a:t> ], 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effectLst/>
                        </a:rPr>
                        <a:t>                                           vps_max_sub_layers_minus1</a:t>
                      </a:r>
                      <a:r>
                        <a:rPr lang="en-US" sz="1000" dirty="0">
                          <a:effectLst/>
                        </a:rPr>
                        <a:t> )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}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 …snipped…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501008"/>
            <a:ext cx="5732554" cy="31648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24028" y="722280"/>
            <a:ext cx="5732554" cy="316487"/>
          </a:xfrm>
          <a:prstGeom prst="rect">
            <a:avLst/>
          </a:prstGeom>
        </p:spPr>
      </p:pic>
      <p:graphicFrame>
        <p:nvGraphicFramePr>
          <p:cNvPr id="13" name="オブジェクト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27590959"/>
              </p:ext>
            </p:extLst>
          </p:nvPr>
        </p:nvGraphicFramePr>
        <p:xfrm>
          <a:off x="251520" y="3933056"/>
          <a:ext cx="4363624" cy="1522447"/>
        </p:xfrm>
        <a:graphic>
          <a:graphicData uri="http://schemas.openxmlformats.org/presentationml/2006/ole">
            <p:oleObj spid="_x0000_s6301" name="文書" r:id="rId7" imgW="5767595" imgH="2004347" progId="Word.Document.12">
              <p:embed/>
            </p:oleObj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74587994"/>
              </p:ext>
            </p:extLst>
          </p:nvPr>
        </p:nvGraphicFramePr>
        <p:xfrm>
          <a:off x="4824028" y="1056842"/>
          <a:ext cx="4014436" cy="4560044"/>
        </p:xfrm>
        <a:graphic>
          <a:graphicData uri="http://schemas.openxmlformats.org/presentationml/2006/ole">
            <p:oleObj spid="_x0000_s6302" name="文書" r:id="rId8" imgW="5746008" imgH="6528195" progId="Word.Document.12">
              <p:embed/>
            </p:oleObj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457200" y="5918258"/>
            <a:ext cx="7582323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Note : The text is based on the attached one of the SHVC WD bug ticket #9.</a:t>
            </a:r>
          </a:p>
          <a:p>
            <a:r>
              <a:rPr lang="en-US" altLang="ja-JP" sz="1200" dirty="0" smtClean="0">
                <a:hlinkClick r:id="rId9"/>
              </a:rPr>
              <a:t>https</a:t>
            </a:r>
            <a:r>
              <a:rPr lang="en-US" altLang="ja-JP" sz="1200" dirty="0">
                <a:hlinkClick r:id="rId9"/>
              </a:rPr>
              <a:t>://</a:t>
            </a:r>
            <a:r>
              <a:rPr lang="en-US" altLang="ja-JP" sz="1200" dirty="0" smtClean="0">
                <a:hlinkClick r:id="rId9"/>
              </a:rPr>
              <a:t>hevc.hhi.fraunhofer.de/trac/shvc/attachment/ticket/9/JCTVC-O1008_v3_suggested_editorial_fix_r1.docx</a:t>
            </a:r>
            <a:endParaRPr lang="en-US" altLang="ja-JP" sz="1200" dirty="0" smtClean="0"/>
          </a:p>
          <a:p>
            <a:endParaRPr lang="en-US" altLang="ja-JP" sz="1200" dirty="0" smtClean="0"/>
          </a:p>
        </p:txBody>
      </p:sp>
    </p:spTree>
    <p:extLst>
      <p:ext uri="{BB962C8B-B14F-4D97-AF65-F5344CB8AC3E}">
        <p14:creationId xmlns="" xmlns:p14="http://schemas.microsoft.com/office/powerpoint/2010/main" val="414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(Info) SHVC WD bug ticked #9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smtClean="0"/>
              <a:t>Regarding Profile, tier and level semantics in </a:t>
            </a:r>
            <a:r>
              <a:rPr lang="en-US" altLang="ja-JP" sz="2000" dirty="0" err="1" smtClean="0"/>
              <a:t>subclause</a:t>
            </a:r>
            <a:r>
              <a:rPr lang="en-US" altLang="ja-JP" sz="2000" dirty="0" smtClean="0"/>
              <a:t> F.7.4.4, </a:t>
            </a:r>
            <a:br>
              <a:rPr lang="en-US" altLang="ja-JP" sz="2000" dirty="0" smtClean="0"/>
            </a:br>
            <a:r>
              <a:rPr lang="en-US" altLang="ja-JP" sz="2000" dirty="0" smtClean="0"/>
              <a:t>there exist several editorial bugs as follows:</a:t>
            </a:r>
            <a:br>
              <a:rPr lang="en-US" altLang="ja-JP" sz="2000" dirty="0" smtClean="0"/>
            </a:br>
            <a:r>
              <a:rPr lang="en-US" altLang="ja-JP" sz="2000" dirty="0" smtClean="0"/>
              <a:t>1) Expression of inferring rule for </a:t>
            </a:r>
            <a:r>
              <a:rPr lang="en-US" altLang="ja-JP" sz="2000" dirty="0" err="1" smtClean="0"/>
              <a:t>profile_tier_level</a:t>
            </a:r>
            <a:r>
              <a:rPr lang="en-US" altLang="ja-JP" sz="2000" dirty="0" smtClean="0"/>
              <a:t>() syntax structure in VPS extension is incorrect. </a:t>
            </a:r>
            <a:br>
              <a:rPr lang="en-US" altLang="ja-JP" sz="2000" dirty="0" smtClean="0"/>
            </a:br>
            <a:r>
              <a:rPr lang="en-US" altLang="ja-JP" sz="2000" dirty="0" smtClean="0"/>
              <a:t>2) syntax name "profile_layer_set_ref_minus1" should be "profile_ref_minus1".</a:t>
            </a:r>
            <a:br>
              <a:rPr lang="en-US" altLang="ja-JP" sz="2000" dirty="0" smtClean="0"/>
            </a:br>
            <a:r>
              <a:rPr lang="en-US" altLang="ja-JP" sz="2000" dirty="0" smtClean="0"/>
              <a:t>3) Variable "</a:t>
            </a:r>
            <a:r>
              <a:rPr lang="en-US" altLang="ja-JP" sz="2000" dirty="0" err="1" smtClean="0"/>
              <a:t>lsIdx</a:t>
            </a:r>
            <a:r>
              <a:rPr lang="en-US" altLang="ja-JP" sz="2000" dirty="0" smtClean="0"/>
              <a:t>" should not be used for referring elements of "profile_ref_minus1[]".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6970</TotalTime>
  <Words>482</Words>
  <Application>Microsoft Office PowerPoint</Application>
  <PresentationFormat>画面に合わせる (4:3)</PresentationFormat>
  <Paragraphs>112</Paragraphs>
  <Slides>7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9" baseType="lpstr">
      <vt:lpstr>符号化グループ</vt:lpstr>
      <vt:lpstr>文書</vt:lpstr>
      <vt:lpstr>MV-HEVC/SHVC HLS: Syntax clean-up of profile, tier, and level information (JCTVC-P0048, JCT3V-G0045)</vt:lpstr>
      <vt:lpstr>Summary</vt:lpstr>
      <vt:lpstr>Profile / tier / level signalling  (current WD)</vt:lpstr>
      <vt:lpstr>Profile / tier / level signalling  (proposed)</vt:lpstr>
      <vt:lpstr>Text changes on proposal</vt:lpstr>
      <vt:lpstr>(Info) SHVC WD bug ticked #9</vt:lpstr>
      <vt:lpstr>スライド 7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3364</cp:revision>
  <dcterms:created xsi:type="dcterms:W3CDTF">2011-03-24T05:19:20Z</dcterms:created>
  <dcterms:modified xsi:type="dcterms:W3CDTF">2014-01-10T19:19:41Z</dcterms:modified>
</cp:coreProperties>
</file>