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10" r:id="rId2"/>
    <p:sldId id="307" r:id="rId3"/>
    <p:sldId id="308" r:id="rId4"/>
    <p:sldId id="283" r:id="rId5"/>
    <p:sldId id="290" r:id="rId6"/>
    <p:sldId id="302" r:id="rId7"/>
    <p:sldId id="277" r:id="rId8"/>
    <p:sldId id="279" r:id="rId9"/>
    <p:sldId id="304" r:id="rId10"/>
    <p:sldId id="305" r:id="rId11"/>
    <p:sldId id="309" r:id="rId12"/>
    <p:sldId id="303" r:id="rId13"/>
    <p:sldId id="282" r:id="rId14"/>
    <p:sldId id="291" r:id="rId15"/>
    <p:sldId id="286" r:id="rId16"/>
    <p:sldId id="297" r:id="rId17"/>
    <p:sldId id="301" r:id="rId18"/>
    <p:sldId id="300" r:id="rId1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5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67259-E9A8-4EE1-BBBD-9E28FD89D42E}" type="datetimeFigureOut">
              <a:rPr kumimoji="1" lang="ja-JP" altLang="en-US" smtClean="0"/>
              <a:pPr/>
              <a:t>2014/1/17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6459F-5101-4C44-80BD-FA8322C2E1F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2014/1/17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200150" y="1352550"/>
            <a:ext cx="58102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smtClean="0"/>
              <a:t>VSP simplification</a:t>
            </a:r>
          </a:p>
          <a:p>
            <a:r>
              <a:rPr lang="en-US" altLang="ja-JP" sz="4400" dirty="0" smtClean="0"/>
              <a:t>(G0035+G0036)</a:t>
            </a:r>
            <a:endParaRPr kumimoji="1" lang="ja-JP" altLang="en-US" sz="4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2411760" y="97143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FirstRead</a:t>
            </a:r>
            <a:endParaRPr kumimoji="1" lang="ja-JP" altLang="en-US" dirty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835377" y="92777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 smtClean="0"/>
              <a:t>Second</a:t>
            </a:r>
            <a:r>
              <a:rPr kumimoji="1" lang="en-US" altLang="ja-JP" dirty="0" err="1" smtClean="0"/>
              <a:t>Read</a:t>
            </a:r>
            <a:endParaRPr kumimoji="1" lang="ja-JP" altLang="en-US" dirty="0"/>
          </a:p>
        </p:txBody>
      </p:sp>
      <p:sp>
        <p:nvSpPr>
          <p:cNvPr id="42" name="正方形/長方形 41"/>
          <p:cNvSpPr/>
          <p:nvPr/>
        </p:nvSpPr>
        <p:spPr>
          <a:xfrm>
            <a:off x="2267744" y="1844824"/>
            <a:ext cx="14402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2267744" y="184482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9" name="円/楕円 48"/>
          <p:cNvSpPr/>
          <p:nvPr/>
        </p:nvSpPr>
        <p:spPr>
          <a:xfrm>
            <a:off x="2897824" y="184482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0" name="円/楕円 49"/>
          <p:cNvSpPr/>
          <p:nvPr/>
        </p:nvSpPr>
        <p:spPr>
          <a:xfrm>
            <a:off x="2987864" y="184482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3617904" y="184482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/>
        </p:nvSpPr>
        <p:spPr>
          <a:xfrm>
            <a:off x="2267744" y="247490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円/楕円 56"/>
          <p:cNvSpPr/>
          <p:nvPr/>
        </p:nvSpPr>
        <p:spPr>
          <a:xfrm>
            <a:off x="2897824" y="247490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8" name="円/楕円 57"/>
          <p:cNvSpPr/>
          <p:nvPr/>
        </p:nvSpPr>
        <p:spPr>
          <a:xfrm>
            <a:off x="2987864" y="247490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61" name="円/楕円 60"/>
          <p:cNvSpPr/>
          <p:nvPr/>
        </p:nvSpPr>
        <p:spPr>
          <a:xfrm>
            <a:off x="3617904" y="247490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323528" y="980728"/>
            <a:ext cx="13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DoNBDV</a:t>
            </a:r>
            <a:endParaRPr kumimoji="1" lang="ja-JP" altLang="en-US" dirty="0"/>
          </a:p>
        </p:txBody>
      </p:sp>
      <p:sp>
        <p:nvSpPr>
          <p:cNvPr id="79" name="右矢印 78"/>
          <p:cNvSpPr/>
          <p:nvPr/>
        </p:nvSpPr>
        <p:spPr>
          <a:xfrm>
            <a:off x="1475656" y="1052736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右矢印 79"/>
          <p:cNvSpPr/>
          <p:nvPr/>
        </p:nvSpPr>
        <p:spPr>
          <a:xfrm>
            <a:off x="3635896" y="1052736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右矢印 80"/>
          <p:cNvSpPr/>
          <p:nvPr/>
        </p:nvSpPr>
        <p:spPr>
          <a:xfrm>
            <a:off x="5076056" y="1052736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4067944" y="980728"/>
            <a:ext cx="1026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Decision</a:t>
            </a:r>
            <a:endParaRPr kumimoji="1" lang="ja-JP" altLang="en-US" dirty="0"/>
          </a:p>
        </p:txBody>
      </p:sp>
      <p:sp>
        <p:nvSpPr>
          <p:cNvPr id="83" name="右矢印 82"/>
          <p:cNvSpPr/>
          <p:nvPr/>
        </p:nvSpPr>
        <p:spPr>
          <a:xfrm>
            <a:off x="7308304" y="1052736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7812360" y="90872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 smtClean="0"/>
              <a:t>Subblock</a:t>
            </a:r>
            <a:endParaRPr kumimoji="1" lang="ja-JP" altLang="en-US" dirty="0"/>
          </a:p>
        </p:txBody>
      </p:sp>
      <p:sp>
        <p:nvSpPr>
          <p:cNvPr id="87" name="円柱 86"/>
          <p:cNvSpPr/>
          <p:nvPr/>
        </p:nvSpPr>
        <p:spPr>
          <a:xfrm>
            <a:off x="2267744" y="3933056"/>
            <a:ext cx="6192688" cy="47667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Cache</a:t>
            </a:r>
            <a:endParaRPr kumimoji="1" lang="ja-JP" altLang="en-US" dirty="0"/>
          </a:p>
        </p:txBody>
      </p:sp>
      <p:sp>
        <p:nvSpPr>
          <p:cNvPr id="88" name="下矢印 87"/>
          <p:cNvSpPr/>
          <p:nvPr/>
        </p:nvSpPr>
        <p:spPr>
          <a:xfrm flipV="1">
            <a:off x="4427984" y="3429000"/>
            <a:ext cx="36004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正方形/長方形 89"/>
          <p:cNvSpPr/>
          <p:nvPr/>
        </p:nvSpPr>
        <p:spPr>
          <a:xfrm>
            <a:off x="3851920" y="1844824"/>
            <a:ext cx="14402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円/楕円 90"/>
          <p:cNvSpPr/>
          <p:nvPr/>
        </p:nvSpPr>
        <p:spPr>
          <a:xfrm>
            <a:off x="3851920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4" name="円/楕円 93"/>
          <p:cNvSpPr/>
          <p:nvPr/>
        </p:nvSpPr>
        <p:spPr>
          <a:xfrm>
            <a:off x="5202080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円/楕円 94"/>
          <p:cNvSpPr/>
          <p:nvPr/>
        </p:nvSpPr>
        <p:spPr>
          <a:xfrm>
            <a:off x="3851920" y="247490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円/楕円 97"/>
          <p:cNvSpPr/>
          <p:nvPr/>
        </p:nvSpPr>
        <p:spPr>
          <a:xfrm>
            <a:off x="5202080" y="247490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07" name="正方形/長方形 106"/>
          <p:cNvSpPr/>
          <p:nvPr/>
        </p:nvSpPr>
        <p:spPr>
          <a:xfrm>
            <a:off x="5940152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正方形/長方形 107"/>
          <p:cNvSpPr/>
          <p:nvPr/>
        </p:nvSpPr>
        <p:spPr>
          <a:xfrm>
            <a:off x="6660232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正方形/長方形 108"/>
          <p:cNvSpPr/>
          <p:nvPr/>
        </p:nvSpPr>
        <p:spPr>
          <a:xfrm>
            <a:off x="5940152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正方形/長方形 109"/>
          <p:cNvSpPr/>
          <p:nvPr/>
        </p:nvSpPr>
        <p:spPr>
          <a:xfrm>
            <a:off x="6660232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下矢印 143"/>
          <p:cNvSpPr/>
          <p:nvPr/>
        </p:nvSpPr>
        <p:spPr>
          <a:xfrm flipV="1">
            <a:off x="2915816" y="4437112"/>
            <a:ext cx="360040" cy="360040"/>
          </a:xfrm>
          <a:prstGeom prst="downArrow">
            <a:avLst/>
          </a:prstGeom>
          <a:solidFill>
            <a:srgbClr val="0070C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正方形/長方形 144"/>
          <p:cNvSpPr/>
          <p:nvPr/>
        </p:nvSpPr>
        <p:spPr>
          <a:xfrm>
            <a:off x="251520" y="4869160"/>
            <a:ext cx="820891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 smtClean="0"/>
              <a:t>ExternalRam</a:t>
            </a:r>
            <a:endParaRPr kumimoji="1" lang="ja-JP" altLang="en-US" dirty="0"/>
          </a:p>
        </p:txBody>
      </p:sp>
      <p:sp>
        <p:nvSpPr>
          <p:cNvPr id="146" name="下矢印 145"/>
          <p:cNvSpPr/>
          <p:nvPr/>
        </p:nvSpPr>
        <p:spPr>
          <a:xfrm flipV="1">
            <a:off x="6156176" y="4437112"/>
            <a:ext cx="360040" cy="360040"/>
          </a:xfrm>
          <a:prstGeom prst="downArrow">
            <a:avLst/>
          </a:prstGeom>
          <a:solidFill>
            <a:srgbClr val="0070C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正方形/長方形 146"/>
          <p:cNvSpPr/>
          <p:nvPr/>
        </p:nvSpPr>
        <p:spPr>
          <a:xfrm>
            <a:off x="7524328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正方形/長方形 147"/>
          <p:cNvSpPr/>
          <p:nvPr/>
        </p:nvSpPr>
        <p:spPr>
          <a:xfrm>
            <a:off x="8244408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正方形/長方形 148"/>
          <p:cNvSpPr/>
          <p:nvPr/>
        </p:nvSpPr>
        <p:spPr>
          <a:xfrm>
            <a:off x="7524328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正方形/長方形 149"/>
          <p:cNvSpPr/>
          <p:nvPr/>
        </p:nvSpPr>
        <p:spPr>
          <a:xfrm>
            <a:off x="8244408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円/楕円 150"/>
          <p:cNvSpPr/>
          <p:nvPr/>
        </p:nvSpPr>
        <p:spPr>
          <a:xfrm>
            <a:off x="7524328" y="168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円/楕円 151"/>
          <p:cNvSpPr/>
          <p:nvPr/>
        </p:nvSpPr>
        <p:spPr>
          <a:xfrm>
            <a:off x="8154408" y="168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3" name="円/楕円 152"/>
          <p:cNvSpPr/>
          <p:nvPr/>
        </p:nvSpPr>
        <p:spPr>
          <a:xfrm>
            <a:off x="8244408" y="168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4" name="円/楕円 153"/>
          <p:cNvSpPr/>
          <p:nvPr/>
        </p:nvSpPr>
        <p:spPr>
          <a:xfrm>
            <a:off x="8874488" y="168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5" name="円/楕円 154"/>
          <p:cNvSpPr/>
          <p:nvPr/>
        </p:nvSpPr>
        <p:spPr>
          <a:xfrm>
            <a:off x="7524328" y="177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6" name="円/楕円 155"/>
          <p:cNvSpPr/>
          <p:nvPr/>
        </p:nvSpPr>
        <p:spPr>
          <a:xfrm>
            <a:off x="8154408" y="177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円/楕円 156"/>
          <p:cNvSpPr/>
          <p:nvPr/>
        </p:nvSpPr>
        <p:spPr>
          <a:xfrm>
            <a:off x="8244408" y="177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円/楕円 157"/>
          <p:cNvSpPr/>
          <p:nvPr/>
        </p:nvSpPr>
        <p:spPr>
          <a:xfrm>
            <a:off x="8874488" y="177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円/楕円 166"/>
          <p:cNvSpPr/>
          <p:nvPr/>
        </p:nvSpPr>
        <p:spPr>
          <a:xfrm>
            <a:off x="7524328" y="14127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8" name="円/楕円 167"/>
          <p:cNvSpPr/>
          <p:nvPr/>
        </p:nvSpPr>
        <p:spPr>
          <a:xfrm>
            <a:off x="8874488" y="14127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円/楕円 168"/>
          <p:cNvSpPr/>
          <p:nvPr/>
        </p:nvSpPr>
        <p:spPr>
          <a:xfrm>
            <a:off x="7524328" y="204285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円/楕円 169"/>
          <p:cNvSpPr/>
          <p:nvPr/>
        </p:nvSpPr>
        <p:spPr>
          <a:xfrm>
            <a:off x="8874488" y="204285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71" name="下矢印 170"/>
          <p:cNvSpPr/>
          <p:nvPr/>
        </p:nvSpPr>
        <p:spPr>
          <a:xfrm flipV="1">
            <a:off x="7668344" y="3429000"/>
            <a:ext cx="36004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円/楕円 175"/>
          <p:cNvSpPr/>
          <p:nvPr/>
        </p:nvSpPr>
        <p:spPr>
          <a:xfrm>
            <a:off x="8154408" y="14127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円/楕円 176"/>
          <p:cNvSpPr/>
          <p:nvPr/>
        </p:nvSpPr>
        <p:spPr>
          <a:xfrm>
            <a:off x="8244408" y="14127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円/楕円 179"/>
          <p:cNvSpPr/>
          <p:nvPr/>
        </p:nvSpPr>
        <p:spPr>
          <a:xfrm>
            <a:off x="8154408" y="204285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円/楕円 180"/>
          <p:cNvSpPr/>
          <p:nvPr/>
        </p:nvSpPr>
        <p:spPr>
          <a:xfrm>
            <a:off x="8244408" y="204285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円/楕円 181"/>
          <p:cNvSpPr/>
          <p:nvPr/>
        </p:nvSpPr>
        <p:spPr>
          <a:xfrm>
            <a:off x="5940152" y="168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円/楕円 182"/>
          <p:cNvSpPr/>
          <p:nvPr/>
        </p:nvSpPr>
        <p:spPr>
          <a:xfrm>
            <a:off x="6570232" y="168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84" name="円/楕円 183"/>
          <p:cNvSpPr/>
          <p:nvPr/>
        </p:nvSpPr>
        <p:spPr>
          <a:xfrm>
            <a:off x="6660272" y="168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85" name="円/楕円 184"/>
          <p:cNvSpPr/>
          <p:nvPr/>
        </p:nvSpPr>
        <p:spPr>
          <a:xfrm>
            <a:off x="7290312" y="168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90" name="円柱 189"/>
          <p:cNvSpPr/>
          <p:nvPr/>
        </p:nvSpPr>
        <p:spPr>
          <a:xfrm>
            <a:off x="395536" y="3933056"/>
            <a:ext cx="855712" cy="47667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Cache</a:t>
            </a:r>
            <a:endParaRPr kumimoji="1" lang="ja-JP" altLang="en-US" dirty="0"/>
          </a:p>
        </p:txBody>
      </p:sp>
      <p:sp>
        <p:nvSpPr>
          <p:cNvPr id="191" name="下矢印 190"/>
          <p:cNvSpPr/>
          <p:nvPr/>
        </p:nvSpPr>
        <p:spPr>
          <a:xfrm flipV="1">
            <a:off x="683568" y="4437112"/>
            <a:ext cx="360040" cy="360040"/>
          </a:xfrm>
          <a:prstGeom prst="downArrow">
            <a:avLst/>
          </a:prstGeom>
          <a:solidFill>
            <a:srgbClr val="0070C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下矢印 191"/>
          <p:cNvSpPr/>
          <p:nvPr/>
        </p:nvSpPr>
        <p:spPr>
          <a:xfrm flipV="1">
            <a:off x="683568" y="3429000"/>
            <a:ext cx="36004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テキスト ボックス 202"/>
          <p:cNvSpPr txBox="1"/>
          <p:nvPr/>
        </p:nvSpPr>
        <p:spPr>
          <a:xfrm>
            <a:off x="2867025" y="332656"/>
            <a:ext cx="5572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Conventional Design </a:t>
            </a:r>
            <a:r>
              <a:rPr lang="en-US" altLang="ja-JP" u="sng" dirty="0" smtClean="0"/>
              <a:t>(in specific memory pattern 4x2)</a:t>
            </a:r>
            <a:endParaRPr kumimoji="1" lang="ja-JP" altLang="en-US" u="sng" dirty="0"/>
          </a:p>
        </p:txBody>
      </p:sp>
      <p:sp>
        <p:nvSpPr>
          <p:cNvPr id="204" name="円/楕円 203"/>
          <p:cNvSpPr/>
          <p:nvPr/>
        </p:nvSpPr>
        <p:spPr>
          <a:xfrm>
            <a:off x="5940152" y="177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円/楕円 204"/>
          <p:cNvSpPr/>
          <p:nvPr/>
        </p:nvSpPr>
        <p:spPr>
          <a:xfrm>
            <a:off x="6570232" y="177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06" name="円/楕円 205"/>
          <p:cNvSpPr/>
          <p:nvPr/>
        </p:nvSpPr>
        <p:spPr>
          <a:xfrm>
            <a:off x="6660272" y="177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07" name="円/楕円 206"/>
          <p:cNvSpPr/>
          <p:nvPr/>
        </p:nvSpPr>
        <p:spPr>
          <a:xfrm>
            <a:off x="7290312" y="177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20" name="正方形/長方形 219"/>
          <p:cNvSpPr/>
          <p:nvPr/>
        </p:nvSpPr>
        <p:spPr>
          <a:xfrm>
            <a:off x="5940152" y="249297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正方形/長方形 249"/>
          <p:cNvSpPr/>
          <p:nvPr/>
        </p:nvSpPr>
        <p:spPr>
          <a:xfrm>
            <a:off x="6300232" y="249297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正方形/長方形 250"/>
          <p:cNvSpPr/>
          <p:nvPr/>
        </p:nvSpPr>
        <p:spPr>
          <a:xfrm>
            <a:off x="6660232" y="249289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正方形/長方形 251"/>
          <p:cNvSpPr/>
          <p:nvPr/>
        </p:nvSpPr>
        <p:spPr>
          <a:xfrm>
            <a:off x="7020312" y="249289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円/楕円 252"/>
          <p:cNvSpPr/>
          <p:nvPr/>
        </p:nvSpPr>
        <p:spPr>
          <a:xfrm>
            <a:off x="6210192" y="2492896"/>
            <a:ext cx="90000" cy="90000"/>
          </a:xfrm>
          <a:prstGeom prst="ellipse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54" name="円/楕円 253"/>
          <p:cNvSpPr/>
          <p:nvPr/>
        </p:nvSpPr>
        <p:spPr>
          <a:xfrm>
            <a:off x="6300192" y="2492896"/>
            <a:ext cx="90000" cy="90000"/>
          </a:xfrm>
          <a:prstGeom prst="ellipse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55" name="円/楕円 254"/>
          <p:cNvSpPr/>
          <p:nvPr/>
        </p:nvSpPr>
        <p:spPr>
          <a:xfrm>
            <a:off x="6930272" y="2492896"/>
            <a:ext cx="90000" cy="90000"/>
          </a:xfrm>
          <a:prstGeom prst="ellipse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56" name="円/楕円 255"/>
          <p:cNvSpPr/>
          <p:nvPr/>
        </p:nvSpPr>
        <p:spPr>
          <a:xfrm>
            <a:off x="7020272" y="2492896"/>
            <a:ext cx="90000" cy="90000"/>
          </a:xfrm>
          <a:prstGeom prst="ellipse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57" name="円/楕円 256"/>
          <p:cNvSpPr/>
          <p:nvPr/>
        </p:nvSpPr>
        <p:spPr>
          <a:xfrm>
            <a:off x="6930272" y="3122976"/>
            <a:ext cx="90000" cy="90000"/>
          </a:xfrm>
          <a:prstGeom prst="ellipse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58" name="円/楕円 257"/>
          <p:cNvSpPr/>
          <p:nvPr/>
        </p:nvSpPr>
        <p:spPr>
          <a:xfrm>
            <a:off x="7020272" y="3122976"/>
            <a:ext cx="90000" cy="90000"/>
          </a:xfrm>
          <a:prstGeom prst="ellipse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59" name="円/楕円 258"/>
          <p:cNvSpPr/>
          <p:nvPr/>
        </p:nvSpPr>
        <p:spPr>
          <a:xfrm>
            <a:off x="6210192" y="3122976"/>
            <a:ext cx="90000" cy="90000"/>
          </a:xfrm>
          <a:prstGeom prst="ellipse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0" name="円/楕円 259"/>
          <p:cNvSpPr/>
          <p:nvPr/>
        </p:nvSpPr>
        <p:spPr>
          <a:xfrm>
            <a:off x="6300192" y="3122976"/>
            <a:ext cx="90000" cy="90000"/>
          </a:xfrm>
          <a:prstGeom prst="ellipse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1" name="正方形/長方形 260"/>
          <p:cNvSpPr/>
          <p:nvPr/>
        </p:nvSpPr>
        <p:spPr>
          <a:xfrm>
            <a:off x="7524328" y="249297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2" name="正方形/長方形 261"/>
          <p:cNvSpPr/>
          <p:nvPr/>
        </p:nvSpPr>
        <p:spPr>
          <a:xfrm>
            <a:off x="7884408" y="249297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3" name="正方形/長方形 262"/>
          <p:cNvSpPr/>
          <p:nvPr/>
        </p:nvSpPr>
        <p:spPr>
          <a:xfrm>
            <a:off x="8244408" y="249289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正方形/長方形 263"/>
          <p:cNvSpPr/>
          <p:nvPr/>
        </p:nvSpPr>
        <p:spPr>
          <a:xfrm>
            <a:off x="8604488" y="249289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円/楕円 264"/>
          <p:cNvSpPr/>
          <p:nvPr/>
        </p:nvSpPr>
        <p:spPr>
          <a:xfrm>
            <a:off x="779436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6" name="円/楕円 265"/>
          <p:cNvSpPr/>
          <p:nvPr/>
        </p:nvSpPr>
        <p:spPr>
          <a:xfrm>
            <a:off x="788436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7" name="円/楕円 266"/>
          <p:cNvSpPr/>
          <p:nvPr/>
        </p:nvSpPr>
        <p:spPr>
          <a:xfrm>
            <a:off x="8496416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8" name="円/楕円 267"/>
          <p:cNvSpPr/>
          <p:nvPr/>
        </p:nvSpPr>
        <p:spPr>
          <a:xfrm>
            <a:off x="8586456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9" name="円/楕円 268"/>
          <p:cNvSpPr/>
          <p:nvPr/>
        </p:nvSpPr>
        <p:spPr>
          <a:xfrm>
            <a:off x="8532440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0" name="円/楕円 269"/>
          <p:cNvSpPr/>
          <p:nvPr/>
        </p:nvSpPr>
        <p:spPr>
          <a:xfrm>
            <a:off x="8622480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1" name="円/楕円 270"/>
          <p:cNvSpPr/>
          <p:nvPr/>
        </p:nvSpPr>
        <p:spPr>
          <a:xfrm>
            <a:off x="779436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2" name="円/楕円 271"/>
          <p:cNvSpPr/>
          <p:nvPr/>
        </p:nvSpPr>
        <p:spPr>
          <a:xfrm>
            <a:off x="788436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5" name="円/楕円 274"/>
          <p:cNvSpPr/>
          <p:nvPr/>
        </p:nvSpPr>
        <p:spPr>
          <a:xfrm>
            <a:off x="887448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6" name="円/楕円 275"/>
          <p:cNvSpPr/>
          <p:nvPr/>
        </p:nvSpPr>
        <p:spPr>
          <a:xfrm>
            <a:off x="887448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9" name="円/楕円 278"/>
          <p:cNvSpPr/>
          <p:nvPr/>
        </p:nvSpPr>
        <p:spPr>
          <a:xfrm>
            <a:off x="752432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0" name="円/楕円 279"/>
          <p:cNvSpPr/>
          <p:nvPr/>
        </p:nvSpPr>
        <p:spPr>
          <a:xfrm>
            <a:off x="752432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83" name="円/楕円 282"/>
          <p:cNvSpPr/>
          <p:nvPr/>
        </p:nvSpPr>
        <p:spPr>
          <a:xfrm>
            <a:off x="824440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4" name="円/楕円 283"/>
          <p:cNvSpPr/>
          <p:nvPr/>
        </p:nvSpPr>
        <p:spPr>
          <a:xfrm>
            <a:off x="824440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87" name="円/楕円 286"/>
          <p:cNvSpPr/>
          <p:nvPr/>
        </p:nvSpPr>
        <p:spPr>
          <a:xfrm>
            <a:off x="815440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8" name="円/楕円 287"/>
          <p:cNvSpPr/>
          <p:nvPr/>
        </p:nvSpPr>
        <p:spPr>
          <a:xfrm>
            <a:off x="815440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89" name="正方形/長方形 288"/>
          <p:cNvSpPr/>
          <p:nvPr/>
        </p:nvSpPr>
        <p:spPr>
          <a:xfrm>
            <a:off x="179512" y="1844824"/>
            <a:ext cx="1440200" cy="144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0" name="円/楕円 289"/>
          <p:cNvSpPr/>
          <p:nvPr/>
        </p:nvSpPr>
        <p:spPr>
          <a:xfrm>
            <a:off x="179512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1" name="円/楕円 290"/>
          <p:cNvSpPr/>
          <p:nvPr/>
        </p:nvSpPr>
        <p:spPr>
          <a:xfrm>
            <a:off x="1529672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2" name="円/楕円 291"/>
          <p:cNvSpPr/>
          <p:nvPr/>
        </p:nvSpPr>
        <p:spPr>
          <a:xfrm>
            <a:off x="179512" y="319498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3" name="円/楕円 292"/>
          <p:cNvSpPr/>
          <p:nvPr/>
        </p:nvSpPr>
        <p:spPr>
          <a:xfrm>
            <a:off x="1529672" y="319498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94" name="正方形/長方形 293"/>
          <p:cNvSpPr/>
          <p:nvPr/>
        </p:nvSpPr>
        <p:spPr>
          <a:xfrm>
            <a:off x="179512" y="1844824"/>
            <a:ext cx="14402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5" name="テキスト ボックス 294"/>
          <p:cNvSpPr txBox="1"/>
          <p:nvPr/>
        </p:nvSpPr>
        <p:spPr>
          <a:xfrm>
            <a:off x="611560" y="206084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VSP</a:t>
            </a:r>
            <a:endParaRPr kumimoji="1" lang="ja-JP" altLang="en-US" dirty="0"/>
          </a:p>
        </p:txBody>
      </p:sp>
      <p:sp>
        <p:nvSpPr>
          <p:cNvPr id="296" name="テキスト ボックス 295"/>
          <p:cNvSpPr txBox="1"/>
          <p:nvPr/>
        </p:nvSpPr>
        <p:spPr>
          <a:xfrm>
            <a:off x="323528" y="278092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normal MC</a:t>
            </a:r>
            <a:endParaRPr kumimoji="1" lang="ja-JP" altLang="en-US" dirty="0"/>
          </a:p>
        </p:txBody>
      </p:sp>
      <p:sp>
        <p:nvSpPr>
          <p:cNvPr id="297" name="テキスト ボックス 296"/>
          <p:cNvSpPr txBox="1"/>
          <p:nvPr/>
        </p:nvSpPr>
        <p:spPr>
          <a:xfrm>
            <a:off x="5364088" y="148478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8x4</a:t>
            </a:r>
            <a:endParaRPr kumimoji="1" lang="ja-JP" altLang="en-US" dirty="0"/>
          </a:p>
        </p:txBody>
      </p:sp>
      <p:sp>
        <p:nvSpPr>
          <p:cNvPr id="298" name="テキスト ボックス 297"/>
          <p:cNvSpPr txBox="1"/>
          <p:nvPr/>
        </p:nvSpPr>
        <p:spPr>
          <a:xfrm>
            <a:off x="5364088" y="262762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4x8</a:t>
            </a:r>
            <a:endParaRPr kumimoji="1" lang="ja-JP" altLang="en-US" dirty="0"/>
          </a:p>
        </p:txBody>
      </p:sp>
      <p:cxnSp>
        <p:nvCxnSpPr>
          <p:cNvPr id="300" name="直線コネクタ 299"/>
          <p:cNvCxnSpPr/>
          <p:nvPr/>
        </p:nvCxnSpPr>
        <p:spPr>
          <a:xfrm>
            <a:off x="1835696" y="116632"/>
            <a:ext cx="0" cy="5400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3" name="テキスト ボックス 302"/>
          <p:cNvSpPr txBox="1"/>
          <p:nvPr/>
        </p:nvSpPr>
        <p:spPr>
          <a:xfrm>
            <a:off x="2915816" y="5733256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i="1" dirty="0" smtClean="0"/>
              <a:t>Sophisticated four step design is required.</a:t>
            </a:r>
          </a:p>
          <a:p>
            <a:r>
              <a:rPr kumimoji="1" lang="en-US" altLang="ja-JP" i="1" dirty="0" smtClean="0"/>
              <a:t>(</a:t>
            </a:r>
            <a:r>
              <a:rPr lang="en-US" altLang="ja-JP" i="1" dirty="0" smtClean="0"/>
              <a:t>to utilize sharing concept</a:t>
            </a:r>
            <a:r>
              <a:rPr kumimoji="1" lang="en-US" altLang="ja-JP" i="1" dirty="0" smtClean="0"/>
              <a:t>)</a:t>
            </a:r>
            <a:endParaRPr kumimoji="1" lang="ja-JP" altLang="en-US" i="1" dirty="0"/>
          </a:p>
        </p:txBody>
      </p:sp>
      <p:sp>
        <p:nvSpPr>
          <p:cNvPr id="111" name="正方形/長方形 110"/>
          <p:cNvSpPr/>
          <p:nvPr/>
        </p:nvSpPr>
        <p:spPr>
          <a:xfrm>
            <a:off x="2266949" y="18478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正方形/長方形 111"/>
          <p:cNvSpPr/>
          <p:nvPr/>
        </p:nvSpPr>
        <p:spPr>
          <a:xfrm>
            <a:off x="2626518" y="18478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正方形/長方形 112"/>
          <p:cNvSpPr/>
          <p:nvPr/>
        </p:nvSpPr>
        <p:spPr>
          <a:xfrm>
            <a:off x="2990849" y="18478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正方形/長方形 113"/>
          <p:cNvSpPr/>
          <p:nvPr/>
        </p:nvSpPr>
        <p:spPr>
          <a:xfrm>
            <a:off x="3340893" y="18478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/>
          <p:cNvSpPr/>
          <p:nvPr/>
        </p:nvSpPr>
        <p:spPr>
          <a:xfrm>
            <a:off x="2266949" y="23812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/>
          <p:cNvSpPr/>
          <p:nvPr/>
        </p:nvSpPr>
        <p:spPr>
          <a:xfrm>
            <a:off x="2626518" y="23812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/>
          <p:cNvSpPr/>
          <p:nvPr/>
        </p:nvSpPr>
        <p:spPr>
          <a:xfrm>
            <a:off x="2990849" y="23812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正方形/長方形 117"/>
          <p:cNvSpPr/>
          <p:nvPr/>
        </p:nvSpPr>
        <p:spPr>
          <a:xfrm>
            <a:off x="3340893" y="23812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正方形/長方形 118"/>
          <p:cNvSpPr/>
          <p:nvPr/>
        </p:nvSpPr>
        <p:spPr>
          <a:xfrm>
            <a:off x="5943599" y="2495550"/>
            <a:ext cx="360000" cy="180000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正方形/長方形 119"/>
          <p:cNvSpPr/>
          <p:nvPr/>
        </p:nvSpPr>
        <p:spPr>
          <a:xfrm>
            <a:off x="6303168" y="2495550"/>
            <a:ext cx="360000" cy="180000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正方形/長方形 120"/>
          <p:cNvSpPr/>
          <p:nvPr/>
        </p:nvSpPr>
        <p:spPr>
          <a:xfrm>
            <a:off x="6657974" y="2495550"/>
            <a:ext cx="360000" cy="180000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/>
          <p:cNvSpPr/>
          <p:nvPr/>
        </p:nvSpPr>
        <p:spPr>
          <a:xfrm>
            <a:off x="7017543" y="2495550"/>
            <a:ext cx="360000" cy="180000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正方形/長方形 122"/>
          <p:cNvSpPr/>
          <p:nvPr/>
        </p:nvSpPr>
        <p:spPr>
          <a:xfrm>
            <a:off x="5943599" y="3028950"/>
            <a:ext cx="360000" cy="180000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正方形/長方形 123"/>
          <p:cNvSpPr/>
          <p:nvPr/>
        </p:nvSpPr>
        <p:spPr>
          <a:xfrm>
            <a:off x="6303168" y="3028950"/>
            <a:ext cx="360000" cy="180000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正方形/長方形 124"/>
          <p:cNvSpPr/>
          <p:nvPr/>
        </p:nvSpPr>
        <p:spPr>
          <a:xfrm>
            <a:off x="6657974" y="3028950"/>
            <a:ext cx="360000" cy="180000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正方形/長方形 125"/>
          <p:cNvSpPr/>
          <p:nvPr/>
        </p:nvSpPr>
        <p:spPr>
          <a:xfrm>
            <a:off x="7017543" y="3028950"/>
            <a:ext cx="360000" cy="180000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/>
          <p:cNvSpPr/>
          <p:nvPr/>
        </p:nvSpPr>
        <p:spPr>
          <a:xfrm>
            <a:off x="5943599" y="1590675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正方形/長方形 127"/>
          <p:cNvSpPr/>
          <p:nvPr/>
        </p:nvSpPr>
        <p:spPr>
          <a:xfrm>
            <a:off x="6303168" y="1590675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正方形/長方形 128"/>
          <p:cNvSpPr/>
          <p:nvPr/>
        </p:nvSpPr>
        <p:spPr>
          <a:xfrm>
            <a:off x="6667499" y="1590675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正方形/長方形 129"/>
          <p:cNvSpPr/>
          <p:nvPr/>
        </p:nvSpPr>
        <p:spPr>
          <a:xfrm>
            <a:off x="7017543" y="1590675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正方形/長方形 130"/>
          <p:cNvSpPr/>
          <p:nvPr/>
        </p:nvSpPr>
        <p:spPr>
          <a:xfrm>
            <a:off x="5943599" y="17716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2" name="正方形/長方形 131"/>
          <p:cNvSpPr/>
          <p:nvPr/>
        </p:nvSpPr>
        <p:spPr>
          <a:xfrm>
            <a:off x="6303168" y="17716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正方形/長方形 132"/>
          <p:cNvSpPr/>
          <p:nvPr/>
        </p:nvSpPr>
        <p:spPr>
          <a:xfrm>
            <a:off x="6667499" y="17716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4" name="正方形/長方形 133"/>
          <p:cNvSpPr/>
          <p:nvPr/>
        </p:nvSpPr>
        <p:spPr>
          <a:xfrm>
            <a:off x="7017543" y="17716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6" name="直線コネクタ 135"/>
          <p:cNvCxnSpPr/>
          <p:nvPr/>
        </p:nvCxnSpPr>
        <p:spPr>
          <a:xfrm>
            <a:off x="5915025" y="2371725"/>
            <a:ext cx="1524000" cy="9810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線コネクタ 136"/>
          <p:cNvCxnSpPr/>
          <p:nvPr/>
        </p:nvCxnSpPr>
        <p:spPr>
          <a:xfrm flipV="1">
            <a:off x="5867400" y="2409826"/>
            <a:ext cx="1533525" cy="8477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正方形/長方形 140"/>
          <p:cNvSpPr/>
          <p:nvPr/>
        </p:nvSpPr>
        <p:spPr>
          <a:xfrm>
            <a:off x="190499" y="18478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正方形/長方形 141"/>
          <p:cNvSpPr/>
          <p:nvPr/>
        </p:nvSpPr>
        <p:spPr>
          <a:xfrm>
            <a:off x="1254918" y="18478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3" name="正方形/長方形 142"/>
          <p:cNvSpPr/>
          <p:nvPr/>
        </p:nvSpPr>
        <p:spPr>
          <a:xfrm>
            <a:off x="180974" y="31051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正方形/長方形 158"/>
          <p:cNvSpPr/>
          <p:nvPr/>
        </p:nvSpPr>
        <p:spPr>
          <a:xfrm>
            <a:off x="1254918" y="31051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テキスト ボックス 159"/>
          <p:cNvSpPr txBox="1"/>
          <p:nvPr/>
        </p:nvSpPr>
        <p:spPr>
          <a:xfrm>
            <a:off x="2181225" y="3019425"/>
            <a:ext cx="1781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“read shared depth”</a:t>
            </a:r>
            <a:endParaRPr kumimoji="1" lang="ja-JP" altLang="en-US" dirty="0"/>
          </a:p>
        </p:txBody>
      </p:sp>
      <p:sp>
        <p:nvSpPr>
          <p:cNvPr id="161" name="テキスト ボックス 160"/>
          <p:cNvSpPr txBox="1"/>
          <p:nvPr/>
        </p:nvSpPr>
        <p:spPr>
          <a:xfrm>
            <a:off x="5924550" y="3295650"/>
            <a:ext cx="1781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“read additional depth”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201"/>
          <p:cNvGrpSpPr/>
          <p:nvPr/>
        </p:nvGrpSpPr>
        <p:grpSpPr>
          <a:xfrm>
            <a:off x="7524288" y="2492976"/>
            <a:ext cx="360000" cy="720000"/>
            <a:chOff x="755496" y="5418000"/>
            <a:chExt cx="360000" cy="720000"/>
          </a:xfrm>
        </p:grpSpPr>
        <p:sp>
          <p:nvSpPr>
            <p:cNvPr id="162" name="正方形/長方形 161"/>
            <p:cNvSpPr/>
            <p:nvPr/>
          </p:nvSpPr>
          <p:spPr>
            <a:xfrm>
              <a:off x="755496" y="5418000"/>
              <a:ext cx="3600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3" name="円/楕円 162"/>
            <p:cNvSpPr/>
            <p:nvPr/>
          </p:nvSpPr>
          <p:spPr>
            <a:xfrm>
              <a:off x="935516" y="5598020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76" name="テキスト ボックス 75"/>
          <p:cNvSpPr txBox="1"/>
          <p:nvPr/>
        </p:nvSpPr>
        <p:spPr>
          <a:xfrm>
            <a:off x="323528" y="980728"/>
            <a:ext cx="13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DoNBDV</a:t>
            </a:r>
            <a:endParaRPr kumimoji="1" lang="en-US" altLang="ja-JP" dirty="0" smtClean="0"/>
          </a:p>
          <a:p>
            <a:r>
              <a:rPr lang="en-US" altLang="ja-JP" dirty="0" smtClean="0"/>
              <a:t>/Decision</a:t>
            </a:r>
            <a:endParaRPr kumimoji="1" lang="ja-JP" altLang="en-US" dirty="0"/>
          </a:p>
        </p:txBody>
      </p:sp>
      <p:sp>
        <p:nvSpPr>
          <p:cNvPr id="77" name="下矢印 76"/>
          <p:cNvSpPr/>
          <p:nvPr/>
        </p:nvSpPr>
        <p:spPr>
          <a:xfrm>
            <a:off x="1943708" y="-1143508"/>
            <a:ext cx="21602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右矢印 78"/>
          <p:cNvSpPr/>
          <p:nvPr/>
        </p:nvSpPr>
        <p:spPr>
          <a:xfrm>
            <a:off x="1475656" y="1076324"/>
            <a:ext cx="4144094" cy="1924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円柱 86"/>
          <p:cNvSpPr/>
          <p:nvPr/>
        </p:nvSpPr>
        <p:spPr>
          <a:xfrm>
            <a:off x="5724128" y="3933056"/>
            <a:ext cx="2736304" cy="47667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Cache</a:t>
            </a:r>
            <a:endParaRPr kumimoji="1" lang="ja-JP" altLang="en-US" dirty="0"/>
          </a:p>
        </p:txBody>
      </p:sp>
      <p:sp>
        <p:nvSpPr>
          <p:cNvPr id="145" name="正方形/長方形 144"/>
          <p:cNvSpPr/>
          <p:nvPr/>
        </p:nvSpPr>
        <p:spPr>
          <a:xfrm>
            <a:off x="251520" y="4869160"/>
            <a:ext cx="820891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 smtClean="0"/>
              <a:t>ExternalRam</a:t>
            </a:r>
            <a:endParaRPr kumimoji="1" lang="ja-JP" altLang="en-US" dirty="0"/>
          </a:p>
        </p:txBody>
      </p:sp>
      <p:sp>
        <p:nvSpPr>
          <p:cNvPr id="146" name="下矢印 145"/>
          <p:cNvSpPr/>
          <p:nvPr/>
        </p:nvSpPr>
        <p:spPr>
          <a:xfrm flipV="1">
            <a:off x="6444208" y="4437112"/>
            <a:ext cx="360040" cy="360040"/>
          </a:xfrm>
          <a:prstGeom prst="downArrow">
            <a:avLst/>
          </a:prstGeom>
          <a:solidFill>
            <a:srgbClr val="0070C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下矢印 170"/>
          <p:cNvSpPr/>
          <p:nvPr/>
        </p:nvSpPr>
        <p:spPr>
          <a:xfrm flipV="1">
            <a:off x="7668344" y="3429000"/>
            <a:ext cx="36004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円柱 189"/>
          <p:cNvSpPr/>
          <p:nvPr/>
        </p:nvSpPr>
        <p:spPr>
          <a:xfrm>
            <a:off x="395536" y="3933056"/>
            <a:ext cx="855712" cy="47667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Cache</a:t>
            </a:r>
            <a:endParaRPr kumimoji="1" lang="ja-JP" altLang="en-US" dirty="0"/>
          </a:p>
        </p:txBody>
      </p:sp>
      <p:sp>
        <p:nvSpPr>
          <p:cNvPr id="191" name="下矢印 190"/>
          <p:cNvSpPr/>
          <p:nvPr/>
        </p:nvSpPr>
        <p:spPr>
          <a:xfrm flipV="1">
            <a:off x="683568" y="4437112"/>
            <a:ext cx="360040" cy="360040"/>
          </a:xfrm>
          <a:prstGeom prst="downArrow">
            <a:avLst/>
          </a:prstGeom>
          <a:solidFill>
            <a:srgbClr val="0070C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下矢印 191"/>
          <p:cNvSpPr/>
          <p:nvPr/>
        </p:nvSpPr>
        <p:spPr>
          <a:xfrm flipV="1">
            <a:off x="683568" y="3429000"/>
            <a:ext cx="36004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テキスト ボックス 202"/>
          <p:cNvSpPr txBox="1"/>
          <p:nvPr/>
        </p:nvSpPr>
        <p:spPr>
          <a:xfrm>
            <a:off x="3707904" y="33265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Proposal Design (G0035 + G0036)</a:t>
            </a:r>
          </a:p>
          <a:p>
            <a:r>
              <a:rPr lang="en-US" altLang="ja-JP" u="sng" dirty="0" smtClean="0"/>
              <a:t>(in specific memory pattern 4x2)</a:t>
            </a:r>
            <a:endParaRPr kumimoji="1" lang="ja-JP" altLang="en-US" u="sng" dirty="0"/>
          </a:p>
        </p:txBody>
      </p:sp>
      <p:sp>
        <p:nvSpPr>
          <p:cNvPr id="289" name="正方形/長方形 288"/>
          <p:cNvSpPr/>
          <p:nvPr/>
        </p:nvSpPr>
        <p:spPr>
          <a:xfrm>
            <a:off x="179512" y="1844824"/>
            <a:ext cx="1440200" cy="144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0" name="円/楕円 289"/>
          <p:cNvSpPr/>
          <p:nvPr/>
        </p:nvSpPr>
        <p:spPr>
          <a:xfrm>
            <a:off x="179512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1" name="円/楕円 290"/>
          <p:cNvSpPr/>
          <p:nvPr/>
        </p:nvSpPr>
        <p:spPr>
          <a:xfrm>
            <a:off x="1529672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2" name="円/楕円 291"/>
          <p:cNvSpPr/>
          <p:nvPr/>
        </p:nvSpPr>
        <p:spPr>
          <a:xfrm>
            <a:off x="179512" y="319498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3" name="円/楕円 292"/>
          <p:cNvSpPr/>
          <p:nvPr/>
        </p:nvSpPr>
        <p:spPr>
          <a:xfrm>
            <a:off x="1529672" y="319498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94" name="正方形/長方形 293"/>
          <p:cNvSpPr/>
          <p:nvPr/>
        </p:nvSpPr>
        <p:spPr>
          <a:xfrm>
            <a:off x="179512" y="1844824"/>
            <a:ext cx="14402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5" name="テキスト ボックス 294"/>
          <p:cNvSpPr txBox="1"/>
          <p:nvPr/>
        </p:nvSpPr>
        <p:spPr>
          <a:xfrm>
            <a:off x="611560" y="206084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VSP</a:t>
            </a:r>
            <a:endParaRPr kumimoji="1" lang="ja-JP" altLang="en-US" dirty="0"/>
          </a:p>
        </p:txBody>
      </p:sp>
      <p:sp>
        <p:nvSpPr>
          <p:cNvPr id="296" name="テキスト ボックス 295"/>
          <p:cNvSpPr txBox="1"/>
          <p:nvPr/>
        </p:nvSpPr>
        <p:spPr>
          <a:xfrm>
            <a:off x="323528" y="278092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normal MC</a:t>
            </a:r>
            <a:endParaRPr kumimoji="1" lang="ja-JP" altLang="en-US" dirty="0"/>
          </a:p>
        </p:txBody>
      </p:sp>
      <p:cxnSp>
        <p:nvCxnSpPr>
          <p:cNvPr id="300" name="直線コネクタ 299"/>
          <p:cNvCxnSpPr/>
          <p:nvPr/>
        </p:nvCxnSpPr>
        <p:spPr>
          <a:xfrm>
            <a:off x="1835696" y="116632"/>
            <a:ext cx="0" cy="5400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10"/>
          <p:cNvGrpSpPr/>
          <p:nvPr/>
        </p:nvGrpSpPr>
        <p:grpSpPr>
          <a:xfrm>
            <a:off x="7884448" y="2492976"/>
            <a:ext cx="360000" cy="720000"/>
            <a:chOff x="755496" y="5418000"/>
            <a:chExt cx="360000" cy="720000"/>
          </a:xfrm>
        </p:grpSpPr>
        <p:sp>
          <p:nvSpPr>
            <p:cNvPr id="212" name="正方形/長方形 211"/>
            <p:cNvSpPr/>
            <p:nvPr/>
          </p:nvSpPr>
          <p:spPr>
            <a:xfrm>
              <a:off x="755496" y="5418000"/>
              <a:ext cx="3600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3" name="円/楕円 212"/>
            <p:cNvSpPr/>
            <p:nvPr/>
          </p:nvSpPr>
          <p:spPr>
            <a:xfrm>
              <a:off x="935516" y="5598020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4" name="グループ化 213"/>
          <p:cNvGrpSpPr/>
          <p:nvPr/>
        </p:nvGrpSpPr>
        <p:grpSpPr>
          <a:xfrm>
            <a:off x="8244488" y="2492896"/>
            <a:ext cx="360000" cy="720000"/>
            <a:chOff x="755496" y="5418000"/>
            <a:chExt cx="360000" cy="720000"/>
          </a:xfrm>
        </p:grpSpPr>
        <p:sp>
          <p:nvSpPr>
            <p:cNvPr id="215" name="正方形/長方形 214"/>
            <p:cNvSpPr/>
            <p:nvPr/>
          </p:nvSpPr>
          <p:spPr>
            <a:xfrm>
              <a:off x="755496" y="5418000"/>
              <a:ext cx="3600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6" name="円/楕円 215"/>
            <p:cNvSpPr/>
            <p:nvPr/>
          </p:nvSpPr>
          <p:spPr>
            <a:xfrm>
              <a:off x="935516" y="5598020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グループ化 216"/>
          <p:cNvGrpSpPr/>
          <p:nvPr/>
        </p:nvGrpSpPr>
        <p:grpSpPr>
          <a:xfrm>
            <a:off x="8604488" y="2492896"/>
            <a:ext cx="360000" cy="720000"/>
            <a:chOff x="755496" y="5418000"/>
            <a:chExt cx="360000" cy="720000"/>
          </a:xfrm>
        </p:grpSpPr>
        <p:sp>
          <p:nvSpPr>
            <p:cNvPr id="218" name="正方形/長方形 217"/>
            <p:cNvSpPr/>
            <p:nvPr/>
          </p:nvSpPr>
          <p:spPr>
            <a:xfrm>
              <a:off x="755496" y="5418000"/>
              <a:ext cx="3600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9" name="円/楕円 218"/>
            <p:cNvSpPr/>
            <p:nvPr/>
          </p:nvSpPr>
          <p:spPr>
            <a:xfrm>
              <a:off x="935516" y="5598020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21" name="正方形/長方形 220"/>
          <p:cNvSpPr/>
          <p:nvPr/>
        </p:nvSpPr>
        <p:spPr>
          <a:xfrm>
            <a:off x="7524408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2" name="円/楕円 221"/>
          <p:cNvSpPr/>
          <p:nvPr/>
        </p:nvSpPr>
        <p:spPr>
          <a:xfrm>
            <a:off x="7704428" y="15927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23" name="正方形/長方形 222"/>
          <p:cNvSpPr/>
          <p:nvPr/>
        </p:nvSpPr>
        <p:spPr>
          <a:xfrm>
            <a:off x="8244488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4" name="円/楕円 223"/>
          <p:cNvSpPr/>
          <p:nvPr/>
        </p:nvSpPr>
        <p:spPr>
          <a:xfrm>
            <a:off x="8424508" y="15927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25" name="正方形/長方形 224"/>
          <p:cNvSpPr/>
          <p:nvPr/>
        </p:nvSpPr>
        <p:spPr>
          <a:xfrm>
            <a:off x="7524408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6" name="円/楕円 225"/>
          <p:cNvSpPr/>
          <p:nvPr/>
        </p:nvSpPr>
        <p:spPr>
          <a:xfrm>
            <a:off x="7704428" y="195283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27" name="正方形/長方形 226"/>
          <p:cNvSpPr/>
          <p:nvPr/>
        </p:nvSpPr>
        <p:spPr>
          <a:xfrm>
            <a:off x="8244488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8" name="円/楕円 227"/>
          <p:cNvSpPr/>
          <p:nvPr/>
        </p:nvSpPr>
        <p:spPr>
          <a:xfrm>
            <a:off x="8424508" y="195283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2915816" y="5733256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i="1" dirty="0" smtClean="0"/>
              <a:t>Simple one stop approach can do!</a:t>
            </a:r>
            <a:endParaRPr kumimoji="1" lang="ja-JP" altLang="en-US" i="1" dirty="0"/>
          </a:p>
        </p:txBody>
      </p:sp>
      <p:sp>
        <p:nvSpPr>
          <p:cNvPr id="231" name="正方形/長方形 230"/>
          <p:cNvSpPr/>
          <p:nvPr/>
        </p:nvSpPr>
        <p:spPr>
          <a:xfrm>
            <a:off x="5724128" y="249297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2" name="円/楕円 231"/>
          <p:cNvSpPr/>
          <p:nvPr/>
        </p:nvSpPr>
        <p:spPr>
          <a:xfrm>
            <a:off x="5904148" y="267299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34" name="正方形/長方形 233"/>
          <p:cNvSpPr/>
          <p:nvPr/>
        </p:nvSpPr>
        <p:spPr>
          <a:xfrm>
            <a:off x="6084288" y="249297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5" name="円/楕円 234"/>
          <p:cNvSpPr/>
          <p:nvPr/>
        </p:nvSpPr>
        <p:spPr>
          <a:xfrm>
            <a:off x="6264308" y="267299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37" name="正方形/長方形 236"/>
          <p:cNvSpPr/>
          <p:nvPr/>
        </p:nvSpPr>
        <p:spPr>
          <a:xfrm>
            <a:off x="6444328" y="249289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8" name="円/楕円 237"/>
          <p:cNvSpPr/>
          <p:nvPr/>
        </p:nvSpPr>
        <p:spPr>
          <a:xfrm>
            <a:off x="6624348" y="26729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40" name="正方形/長方形 239"/>
          <p:cNvSpPr/>
          <p:nvPr/>
        </p:nvSpPr>
        <p:spPr>
          <a:xfrm>
            <a:off x="6804328" y="249289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1" name="円/楕円 240"/>
          <p:cNvSpPr/>
          <p:nvPr/>
        </p:nvSpPr>
        <p:spPr>
          <a:xfrm>
            <a:off x="6984348" y="26729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42" name="正方形/長方形 241"/>
          <p:cNvSpPr/>
          <p:nvPr/>
        </p:nvSpPr>
        <p:spPr>
          <a:xfrm>
            <a:off x="5724248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3" name="円/楕円 242"/>
          <p:cNvSpPr/>
          <p:nvPr/>
        </p:nvSpPr>
        <p:spPr>
          <a:xfrm>
            <a:off x="5904268" y="159279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44" name="正方形/長方形 243"/>
          <p:cNvSpPr/>
          <p:nvPr/>
        </p:nvSpPr>
        <p:spPr>
          <a:xfrm>
            <a:off x="6444328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5" name="円/楕円 244"/>
          <p:cNvSpPr/>
          <p:nvPr/>
        </p:nvSpPr>
        <p:spPr>
          <a:xfrm>
            <a:off x="6624348" y="159279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46" name="正方形/長方形 245"/>
          <p:cNvSpPr/>
          <p:nvPr/>
        </p:nvSpPr>
        <p:spPr>
          <a:xfrm>
            <a:off x="5724248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7" name="円/楕円 246"/>
          <p:cNvSpPr/>
          <p:nvPr/>
        </p:nvSpPr>
        <p:spPr>
          <a:xfrm>
            <a:off x="5904268" y="195283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48" name="正方形/長方形 247"/>
          <p:cNvSpPr/>
          <p:nvPr/>
        </p:nvSpPr>
        <p:spPr>
          <a:xfrm>
            <a:off x="6444328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9" name="円/楕円 248"/>
          <p:cNvSpPr/>
          <p:nvPr/>
        </p:nvSpPr>
        <p:spPr>
          <a:xfrm>
            <a:off x="6624348" y="195283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73" name="テキスト ボックス 272"/>
          <p:cNvSpPr txBox="1"/>
          <p:nvPr/>
        </p:nvSpPr>
        <p:spPr>
          <a:xfrm>
            <a:off x="5940152" y="90872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Read</a:t>
            </a:r>
            <a:endParaRPr kumimoji="1" lang="ja-JP" altLang="en-US" dirty="0"/>
          </a:p>
        </p:txBody>
      </p:sp>
      <p:sp>
        <p:nvSpPr>
          <p:cNvPr id="274" name="右矢印 273"/>
          <p:cNvSpPr/>
          <p:nvPr/>
        </p:nvSpPr>
        <p:spPr>
          <a:xfrm>
            <a:off x="7308304" y="1052736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7" name="テキスト ボックス 276"/>
          <p:cNvSpPr txBox="1"/>
          <p:nvPr/>
        </p:nvSpPr>
        <p:spPr>
          <a:xfrm>
            <a:off x="7812360" y="90872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 smtClean="0"/>
              <a:t>Subblock</a:t>
            </a:r>
            <a:endParaRPr kumimoji="1" lang="ja-JP" altLang="en-US" dirty="0"/>
          </a:p>
        </p:txBody>
      </p:sp>
      <p:sp>
        <p:nvSpPr>
          <p:cNvPr id="62" name="正方形/長方形 61"/>
          <p:cNvSpPr/>
          <p:nvPr/>
        </p:nvSpPr>
        <p:spPr>
          <a:xfrm>
            <a:off x="5724524" y="266700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/>
          <p:cNvSpPr/>
          <p:nvPr/>
        </p:nvSpPr>
        <p:spPr>
          <a:xfrm>
            <a:off x="6084093" y="266700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/>
          <p:cNvSpPr/>
          <p:nvPr/>
        </p:nvSpPr>
        <p:spPr>
          <a:xfrm>
            <a:off x="6448424" y="266700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/>
          <p:cNvSpPr/>
          <p:nvPr/>
        </p:nvSpPr>
        <p:spPr>
          <a:xfrm>
            <a:off x="6798468" y="266700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/>
          <p:cNvSpPr/>
          <p:nvPr/>
        </p:nvSpPr>
        <p:spPr>
          <a:xfrm>
            <a:off x="5724524" y="1590675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66"/>
          <p:cNvSpPr/>
          <p:nvPr/>
        </p:nvSpPr>
        <p:spPr>
          <a:xfrm>
            <a:off x="5731668" y="1952625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/>
          <p:cNvSpPr/>
          <p:nvPr/>
        </p:nvSpPr>
        <p:spPr>
          <a:xfrm>
            <a:off x="6448424" y="1590675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正方形/長方形 68"/>
          <p:cNvSpPr/>
          <p:nvPr/>
        </p:nvSpPr>
        <p:spPr>
          <a:xfrm>
            <a:off x="6446043" y="1952625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正方形/長方形 69"/>
          <p:cNvSpPr/>
          <p:nvPr/>
        </p:nvSpPr>
        <p:spPr>
          <a:xfrm>
            <a:off x="190499" y="18478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/>
          <p:cNvSpPr/>
          <p:nvPr/>
        </p:nvSpPr>
        <p:spPr>
          <a:xfrm>
            <a:off x="1254918" y="18478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/>
          <p:cNvSpPr/>
          <p:nvPr/>
        </p:nvSpPr>
        <p:spPr>
          <a:xfrm>
            <a:off x="180974" y="31051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正方形/長方形 72"/>
          <p:cNvSpPr/>
          <p:nvPr/>
        </p:nvSpPr>
        <p:spPr>
          <a:xfrm>
            <a:off x="1254918" y="31051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5667375" y="3305175"/>
            <a:ext cx="1781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“read onetime”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/>
          <p:cNvSpPr txBox="1"/>
          <p:nvPr/>
        </p:nvSpPr>
        <p:spPr>
          <a:xfrm>
            <a:off x="1043608" y="1556792"/>
            <a:ext cx="396044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read a0, a3, a4, a7</a:t>
            </a:r>
            <a:r>
              <a:rPr lang="en-US" altLang="ja-JP" dirty="0" smtClean="0">
                <a:solidFill>
                  <a:srgbClr val="FF0000"/>
                </a:solidFill>
              </a:rPr>
              <a:t> =&gt; cache</a:t>
            </a:r>
          </a:p>
          <a:p>
            <a:r>
              <a:rPr lang="en-US" altLang="ja-JP" dirty="0" smtClean="0"/>
              <a:t>read d0, d3, d4, d7</a:t>
            </a:r>
            <a:r>
              <a:rPr lang="en-US" altLang="ja-JP" dirty="0" smtClean="0">
                <a:solidFill>
                  <a:srgbClr val="FF0000"/>
                </a:solidFill>
              </a:rPr>
              <a:t> =&gt; cache</a:t>
            </a:r>
          </a:p>
          <a:p>
            <a:r>
              <a:rPr lang="en-US" altLang="ja-JP" dirty="0" err="1" smtClean="0"/>
              <a:t>horSplit</a:t>
            </a:r>
            <a:r>
              <a:rPr lang="en-US" altLang="ja-JP" dirty="0" smtClean="0"/>
              <a:t> = abs(a0-d7) – abs(a7-d7)</a:t>
            </a:r>
          </a:p>
          <a:p>
            <a:r>
              <a:rPr lang="en-US" altLang="ja-JP" dirty="0" smtClean="0"/>
              <a:t>if (</a:t>
            </a:r>
            <a:r>
              <a:rPr lang="en-US" altLang="ja-JP" dirty="0" err="1" smtClean="0"/>
              <a:t>horSplit</a:t>
            </a:r>
            <a:r>
              <a:rPr lang="en-US" altLang="ja-JP" dirty="0" smtClean="0"/>
              <a:t>) { // 8x4</a:t>
            </a:r>
          </a:p>
          <a:p>
            <a:r>
              <a:rPr lang="en-US" altLang="ja-JP" dirty="0" smtClean="0"/>
              <a:t>  read b0, b3, b4, b7</a:t>
            </a:r>
            <a:r>
              <a:rPr lang="en-US" altLang="ja-JP" dirty="0" smtClean="0">
                <a:solidFill>
                  <a:srgbClr val="FF0000"/>
                </a:solidFill>
              </a:rPr>
              <a:t> =&gt; cache</a:t>
            </a:r>
          </a:p>
          <a:p>
            <a:r>
              <a:rPr lang="en-US" altLang="ja-JP" dirty="0" smtClean="0"/>
              <a:t>  read c0, b3, b4, b7 </a:t>
            </a:r>
            <a:r>
              <a:rPr lang="en-US" altLang="ja-JP" dirty="0" smtClean="0">
                <a:solidFill>
                  <a:srgbClr val="FF0000"/>
                </a:solidFill>
              </a:rPr>
              <a:t>=&gt; cache</a:t>
            </a:r>
          </a:p>
          <a:p>
            <a:r>
              <a:rPr lang="en-US" altLang="ja-JP" dirty="0" smtClean="0"/>
              <a:t>  dep0 = max (a0, a3, b0, b3 )</a:t>
            </a:r>
            <a:r>
              <a:rPr lang="en-US" altLang="ja-JP" dirty="0" smtClean="0">
                <a:solidFill>
                  <a:srgbClr val="FF0000"/>
                </a:solidFill>
              </a:rPr>
              <a:t> &lt;= cache</a:t>
            </a:r>
            <a:endParaRPr lang="en-US" altLang="ja-JP" dirty="0" smtClean="0"/>
          </a:p>
          <a:p>
            <a:r>
              <a:rPr lang="en-US" altLang="ja-JP" dirty="0" smtClean="0"/>
              <a:t>  dep1 = max (a4, a7, b4, b7 )</a:t>
            </a:r>
            <a:r>
              <a:rPr lang="en-US" altLang="ja-JP" dirty="0" smtClean="0">
                <a:solidFill>
                  <a:srgbClr val="FF0000"/>
                </a:solidFill>
              </a:rPr>
              <a:t> &lt;= cache</a:t>
            </a:r>
            <a:endParaRPr lang="en-US" altLang="ja-JP" dirty="0" smtClean="0"/>
          </a:p>
          <a:p>
            <a:r>
              <a:rPr lang="en-US" altLang="ja-JP" dirty="0" smtClean="0"/>
              <a:t>  dep2 = max (c0, c3, d0, d3 )</a:t>
            </a:r>
            <a:r>
              <a:rPr lang="en-US" altLang="ja-JP" dirty="0" smtClean="0">
                <a:solidFill>
                  <a:srgbClr val="FF0000"/>
                </a:solidFill>
              </a:rPr>
              <a:t> &lt;= cache</a:t>
            </a:r>
            <a:endParaRPr lang="en-US" altLang="ja-JP" dirty="0" smtClean="0"/>
          </a:p>
          <a:p>
            <a:r>
              <a:rPr lang="en-US" altLang="ja-JP" dirty="0" smtClean="0"/>
              <a:t>  dep3 = max (c4, c7, d4, d7 )</a:t>
            </a:r>
            <a:r>
              <a:rPr lang="en-US" altLang="ja-JP" dirty="0" smtClean="0">
                <a:solidFill>
                  <a:srgbClr val="FF0000"/>
                </a:solidFill>
              </a:rPr>
              <a:t> &lt;= cache</a:t>
            </a:r>
            <a:endParaRPr lang="en-US" altLang="ja-JP" dirty="0" smtClean="0"/>
          </a:p>
          <a:p>
            <a:r>
              <a:rPr lang="en-US" altLang="ja-JP" dirty="0" smtClean="0"/>
              <a:t>} else { // 4x8</a:t>
            </a:r>
          </a:p>
          <a:p>
            <a:r>
              <a:rPr lang="en-US" altLang="ja-JP" dirty="0" smtClean="0"/>
              <a:t>  read a1, a2, a4, a5</a:t>
            </a:r>
            <a:r>
              <a:rPr lang="en-US" altLang="ja-JP" dirty="0" smtClean="0">
                <a:solidFill>
                  <a:srgbClr val="FF0000"/>
                </a:solidFill>
              </a:rPr>
              <a:t> =&gt; cache</a:t>
            </a:r>
          </a:p>
          <a:p>
            <a:r>
              <a:rPr lang="en-US" altLang="ja-JP" dirty="0" smtClean="0"/>
              <a:t>  read d1, d2, d4, d5 </a:t>
            </a:r>
            <a:r>
              <a:rPr lang="en-US" altLang="ja-JP" dirty="0" smtClean="0">
                <a:solidFill>
                  <a:srgbClr val="FF0000"/>
                </a:solidFill>
              </a:rPr>
              <a:t>=&gt; cache</a:t>
            </a:r>
            <a:endParaRPr lang="en-US" altLang="ja-JP" dirty="0" smtClean="0"/>
          </a:p>
          <a:p>
            <a:r>
              <a:rPr lang="en-US" altLang="ja-JP" dirty="0" smtClean="0"/>
              <a:t>  dep0 = max (a0, a1, d0, d1 )</a:t>
            </a:r>
            <a:r>
              <a:rPr lang="en-US" altLang="ja-JP" dirty="0" smtClean="0">
                <a:solidFill>
                  <a:srgbClr val="FF0000"/>
                </a:solidFill>
              </a:rPr>
              <a:t> &lt;= cache</a:t>
            </a:r>
            <a:endParaRPr lang="en-US" altLang="ja-JP" dirty="0" smtClean="0"/>
          </a:p>
          <a:p>
            <a:r>
              <a:rPr lang="en-US" altLang="ja-JP" dirty="0" smtClean="0"/>
              <a:t>  dep1 = max (a2, a3, d2, d3 )</a:t>
            </a:r>
            <a:r>
              <a:rPr lang="en-US" altLang="ja-JP" dirty="0" smtClean="0">
                <a:solidFill>
                  <a:srgbClr val="FF0000"/>
                </a:solidFill>
              </a:rPr>
              <a:t> &lt;= cache</a:t>
            </a:r>
            <a:endParaRPr lang="en-US" altLang="ja-JP" dirty="0" smtClean="0"/>
          </a:p>
          <a:p>
            <a:r>
              <a:rPr lang="en-US" altLang="ja-JP" dirty="0" smtClean="0"/>
              <a:t>  dep2 = max (a4, a5, d4, d5 )</a:t>
            </a:r>
            <a:r>
              <a:rPr lang="en-US" altLang="ja-JP" dirty="0" smtClean="0">
                <a:solidFill>
                  <a:srgbClr val="FF0000"/>
                </a:solidFill>
              </a:rPr>
              <a:t> &lt;= cache</a:t>
            </a:r>
            <a:endParaRPr lang="en-US" altLang="ja-JP" dirty="0" smtClean="0"/>
          </a:p>
          <a:p>
            <a:r>
              <a:rPr lang="en-US" altLang="ja-JP" dirty="0" smtClean="0"/>
              <a:t>  dep3 = max (a6, a7, d6, d7 )</a:t>
            </a:r>
            <a:r>
              <a:rPr lang="en-US" altLang="ja-JP" dirty="0" smtClean="0">
                <a:solidFill>
                  <a:srgbClr val="FF0000"/>
                </a:solidFill>
              </a:rPr>
              <a:t> &lt;= cache</a:t>
            </a:r>
            <a:endParaRPr lang="en-US" altLang="ja-JP" dirty="0" smtClean="0"/>
          </a:p>
          <a:p>
            <a:r>
              <a:rPr kumimoji="1" lang="en-US" altLang="ja-JP" dirty="0" smtClean="0"/>
              <a:t>}</a:t>
            </a:r>
            <a:endParaRPr kumimoji="1" lang="ja-JP" altLang="en-US" dirty="0"/>
          </a:p>
        </p:txBody>
      </p:sp>
      <p:sp>
        <p:nvSpPr>
          <p:cNvPr id="52" name="正方形/長方形 51"/>
          <p:cNvSpPr/>
          <p:nvPr/>
        </p:nvSpPr>
        <p:spPr>
          <a:xfrm>
            <a:off x="1331600" y="620768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/>
        </p:nvSpPr>
        <p:spPr>
          <a:xfrm>
            <a:off x="1691680" y="620768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/>
        </p:nvSpPr>
        <p:spPr>
          <a:xfrm>
            <a:off x="2051680" y="620688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2411760" y="620688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円/楕円 55"/>
          <p:cNvSpPr/>
          <p:nvPr/>
        </p:nvSpPr>
        <p:spPr>
          <a:xfrm>
            <a:off x="1601640" y="62068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7" name="円/楕円 56"/>
          <p:cNvSpPr/>
          <p:nvPr/>
        </p:nvSpPr>
        <p:spPr>
          <a:xfrm>
            <a:off x="1691640" y="62068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8" name="円/楕円 57"/>
          <p:cNvSpPr/>
          <p:nvPr/>
        </p:nvSpPr>
        <p:spPr>
          <a:xfrm>
            <a:off x="2303688" y="62068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9" name="円/楕円 58"/>
          <p:cNvSpPr/>
          <p:nvPr/>
        </p:nvSpPr>
        <p:spPr>
          <a:xfrm>
            <a:off x="2393728" y="62068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60" name="円/楕円 59"/>
          <p:cNvSpPr/>
          <p:nvPr/>
        </p:nvSpPr>
        <p:spPr>
          <a:xfrm>
            <a:off x="2339712" y="125076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61" name="円/楕円 60"/>
          <p:cNvSpPr/>
          <p:nvPr/>
        </p:nvSpPr>
        <p:spPr>
          <a:xfrm>
            <a:off x="2429752" y="125076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62" name="円/楕円 61"/>
          <p:cNvSpPr/>
          <p:nvPr/>
        </p:nvSpPr>
        <p:spPr>
          <a:xfrm>
            <a:off x="1601640" y="125076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63" name="円/楕円 62"/>
          <p:cNvSpPr/>
          <p:nvPr/>
        </p:nvSpPr>
        <p:spPr>
          <a:xfrm>
            <a:off x="1691640" y="125076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64" name="円/楕円 63"/>
          <p:cNvSpPr/>
          <p:nvPr/>
        </p:nvSpPr>
        <p:spPr>
          <a:xfrm>
            <a:off x="2681760" y="62068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/>
          <p:cNvSpPr/>
          <p:nvPr/>
        </p:nvSpPr>
        <p:spPr>
          <a:xfrm>
            <a:off x="2681760" y="125076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66" name="円/楕円 65"/>
          <p:cNvSpPr/>
          <p:nvPr/>
        </p:nvSpPr>
        <p:spPr>
          <a:xfrm>
            <a:off x="1331600" y="62068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/楕円 66"/>
          <p:cNvSpPr/>
          <p:nvPr/>
        </p:nvSpPr>
        <p:spPr>
          <a:xfrm>
            <a:off x="1331600" y="125076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68" name="円/楕円 67"/>
          <p:cNvSpPr/>
          <p:nvPr/>
        </p:nvSpPr>
        <p:spPr>
          <a:xfrm>
            <a:off x="2051680" y="62068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円/楕円 68"/>
          <p:cNvSpPr/>
          <p:nvPr/>
        </p:nvSpPr>
        <p:spPr>
          <a:xfrm>
            <a:off x="2051680" y="125076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70" name="円/楕円 69"/>
          <p:cNvSpPr/>
          <p:nvPr/>
        </p:nvSpPr>
        <p:spPr>
          <a:xfrm>
            <a:off x="1961680" y="62068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/>
        </p:nvSpPr>
        <p:spPr>
          <a:xfrm>
            <a:off x="1961680" y="125076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1259632" y="332656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0     1 2     3 4    5 6     7</a:t>
            </a:r>
            <a:endParaRPr kumimoji="1" lang="ja-JP" altLang="en-US" sz="1200" dirty="0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899592" y="548680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a</a:t>
            </a:r>
          </a:p>
          <a:p>
            <a:r>
              <a:rPr lang="en-US" altLang="ja-JP" sz="1200" dirty="0" smtClean="0"/>
              <a:t>b</a:t>
            </a:r>
          </a:p>
          <a:p>
            <a:r>
              <a:rPr kumimoji="1" lang="en-US" altLang="ja-JP" sz="1200" dirty="0" smtClean="0"/>
              <a:t>c</a:t>
            </a:r>
          </a:p>
          <a:p>
            <a:r>
              <a:rPr lang="en-US" altLang="ja-JP" sz="1200" dirty="0" smtClean="0"/>
              <a:t>d</a:t>
            </a:r>
            <a:endParaRPr kumimoji="1" lang="ja-JP" altLang="en-US" sz="1200" dirty="0"/>
          </a:p>
        </p:txBody>
      </p:sp>
      <p:sp>
        <p:nvSpPr>
          <p:cNvPr id="161" name="円/楕円 160"/>
          <p:cNvSpPr/>
          <p:nvPr/>
        </p:nvSpPr>
        <p:spPr>
          <a:xfrm>
            <a:off x="2339752" y="89072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62" name="円/楕円 161"/>
          <p:cNvSpPr/>
          <p:nvPr/>
        </p:nvSpPr>
        <p:spPr>
          <a:xfrm>
            <a:off x="2429792" y="89072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63" name="円/楕円 162"/>
          <p:cNvSpPr/>
          <p:nvPr/>
        </p:nvSpPr>
        <p:spPr>
          <a:xfrm>
            <a:off x="1601680" y="89072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64" name="円/楕円 163"/>
          <p:cNvSpPr/>
          <p:nvPr/>
        </p:nvSpPr>
        <p:spPr>
          <a:xfrm>
            <a:off x="1691680" y="89072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65" name="円/楕円 164"/>
          <p:cNvSpPr/>
          <p:nvPr/>
        </p:nvSpPr>
        <p:spPr>
          <a:xfrm>
            <a:off x="2681800" y="89072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66" name="円/楕円 165"/>
          <p:cNvSpPr/>
          <p:nvPr/>
        </p:nvSpPr>
        <p:spPr>
          <a:xfrm>
            <a:off x="1331640" y="89072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67" name="円/楕円 166"/>
          <p:cNvSpPr/>
          <p:nvPr/>
        </p:nvSpPr>
        <p:spPr>
          <a:xfrm>
            <a:off x="2051720" y="89072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68" name="円/楕円 167"/>
          <p:cNvSpPr/>
          <p:nvPr/>
        </p:nvSpPr>
        <p:spPr>
          <a:xfrm>
            <a:off x="1961720" y="89072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69" name="円/楕円 168"/>
          <p:cNvSpPr/>
          <p:nvPr/>
        </p:nvSpPr>
        <p:spPr>
          <a:xfrm>
            <a:off x="2339752" y="98072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70" name="円/楕円 169"/>
          <p:cNvSpPr/>
          <p:nvPr/>
        </p:nvSpPr>
        <p:spPr>
          <a:xfrm>
            <a:off x="2429792" y="98072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71" name="円/楕円 170"/>
          <p:cNvSpPr/>
          <p:nvPr/>
        </p:nvSpPr>
        <p:spPr>
          <a:xfrm>
            <a:off x="1601680" y="98072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72" name="円/楕円 171"/>
          <p:cNvSpPr/>
          <p:nvPr/>
        </p:nvSpPr>
        <p:spPr>
          <a:xfrm>
            <a:off x="1691680" y="98072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73" name="円/楕円 172"/>
          <p:cNvSpPr/>
          <p:nvPr/>
        </p:nvSpPr>
        <p:spPr>
          <a:xfrm>
            <a:off x="2681800" y="98072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74" name="円/楕円 173"/>
          <p:cNvSpPr/>
          <p:nvPr/>
        </p:nvSpPr>
        <p:spPr>
          <a:xfrm>
            <a:off x="1331640" y="98072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75" name="円/楕円 174"/>
          <p:cNvSpPr/>
          <p:nvPr/>
        </p:nvSpPr>
        <p:spPr>
          <a:xfrm>
            <a:off x="2051720" y="98072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76" name="円/楕円 175"/>
          <p:cNvSpPr/>
          <p:nvPr/>
        </p:nvSpPr>
        <p:spPr>
          <a:xfrm>
            <a:off x="1961720" y="980728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264" name="グループ化 263"/>
          <p:cNvGrpSpPr/>
          <p:nvPr/>
        </p:nvGrpSpPr>
        <p:grpSpPr>
          <a:xfrm>
            <a:off x="179512" y="3789040"/>
            <a:ext cx="720080" cy="360040"/>
            <a:chOff x="8316416" y="620688"/>
            <a:chExt cx="1440160" cy="720080"/>
          </a:xfrm>
        </p:grpSpPr>
        <p:sp>
          <p:nvSpPr>
            <p:cNvPr id="195" name="正方形/長方形 194"/>
            <p:cNvSpPr/>
            <p:nvPr/>
          </p:nvSpPr>
          <p:spPr>
            <a:xfrm>
              <a:off x="8316416" y="620688"/>
              <a:ext cx="720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正方形/長方形 195"/>
            <p:cNvSpPr/>
            <p:nvPr/>
          </p:nvSpPr>
          <p:spPr>
            <a:xfrm>
              <a:off x="9036496" y="620688"/>
              <a:ext cx="720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正方形/長方形 196"/>
            <p:cNvSpPr/>
            <p:nvPr/>
          </p:nvSpPr>
          <p:spPr>
            <a:xfrm>
              <a:off x="8316416" y="980728"/>
              <a:ext cx="720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正方形/長方形 197"/>
            <p:cNvSpPr/>
            <p:nvPr/>
          </p:nvSpPr>
          <p:spPr>
            <a:xfrm>
              <a:off x="9036496" y="980728"/>
              <a:ext cx="720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円/楕円 198"/>
            <p:cNvSpPr/>
            <p:nvPr/>
          </p:nvSpPr>
          <p:spPr>
            <a:xfrm>
              <a:off x="8316416" y="89072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円/楕円 199"/>
            <p:cNvSpPr/>
            <p:nvPr/>
          </p:nvSpPr>
          <p:spPr>
            <a:xfrm>
              <a:off x="8946496" y="89072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円/楕円 200"/>
            <p:cNvSpPr/>
            <p:nvPr/>
          </p:nvSpPr>
          <p:spPr>
            <a:xfrm>
              <a:off x="9036496" y="89072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円/楕円 201"/>
            <p:cNvSpPr/>
            <p:nvPr/>
          </p:nvSpPr>
          <p:spPr>
            <a:xfrm>
              <a:off x="9666576" y="89072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円/楕円 202"/>
            <p:cNvSpPr/>
            <p:nvPr/>
          </p:nvSpPr>
          <p:spPr>
            <a:xfrm>
              <a:off x="8316416" y="98072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円/楕円 203"/>
            <p:cNvSpPr/>
            <p:nvPr/>
          </p:nvSpPr>
          <p:spPr>
            <a:xfrm>
              <a:off x="8946496" y="98072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円/楕円 204"/>
            <p:cNvSpPr/>
            <p:nvPr/>
          </p:nvSpPr>
          <p:spPr>
            <a:xfrm>
              <a:off x="9036496" y="98072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円/楕円 205"/>
            <p:cNvSpPr/>
            <p:nvPr/>
          </p:nvSpPr>
          <p:spPr>
            <a:xfrm>
              <a:off x="9666576" y="98072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円/楕円 206"/>
            <p:cNvSpPr/>
            <p:nvPr/>
          </p:nvSpPr>
          <p:spPr>
            <a:xfrm>
              <a:off x="8316416" y="62068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8" name="円/楕円 207"/>
            <p:cNvSpPr/>
            <p:nvPr/>
          </p:nvSpPr>
          <p:spPr>
            <a:xfrm>
              <a:off x="9666576" y="62068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円/楕円 208"/>
            <p:cNvSpPr/>
            <p:nvPr/>
          </p:nvSpPr>
          <p:spPr>
            <a:xfrm>
              <a:off x="8316416" y="125076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円/楕円 209"/>
            <p:cNvSpPr/>
            <p:nvPr/>
          </p:nvSpPr>
          <p:spPr>
            <a:xfrm>
              <a:off x="9666576" y="125076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11" name="円/楕円 210"/>
            <p:cNvSpPr/>
            <p:nvPr/>
          </p:nvSpPr>
          <p:spPr>
            <a:xfrm>
              <a:off x="8946496" y="62068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円/楕円 211"/>
            <p:cNvSpPr/>
            <p:nvPr/>
          </p:nvSpPr>
          <p:spPr>
            <a:xfrm>
              <a:off x="9036496" y="62068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円/楕円 212"/>
            <p:cNvSpPr/>
            <p:nvPr/>
          </p:nvSpPr>
          <p:spPr>
            <a:xfrm>
              <a:off x="8946496" y="125076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円/楕円 213"/>
            <p:cNvSpPr/>
            <p:nvPr/>
          </p:nvSpPr>
          <p:spPr>
            <a:xfrm>
              <a:off x="9036496" y="125076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1" name="グループ化 260"/>
          <p:cNvGrpSpPr/>
          <p:nvPr/>
        </p:nvGrpSpPr>
        <p:grpSpPr>
          <a:xfrm>
            <a:off x="179512" y="2852936"/>
            <a:ext cx="720080" cy="360020"/>
            <a:chOff x="6732240" y="620688"/>
            <a:chExt cx="1440160" cy="720040"/>
          </a:xfrm>
        </p:grpSpPr>
        <p:sp>
          <p:nvSpPr>
            <p:cNvPr id="191" name="正方形/長方形 190"/>
            <p:cNvSpPr/>
            <p:nvPr/>
          </p:nvSpPr>
          <p:spPr>
            <a:xfrm>
              <a:off x="6732240" y="620688"/>
              <a:ext cx="720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正方形/長方形 191"/>
            <p:cNvSpPr/>
            <p:nvPr/>
          </p:nvSpPr>
          <p:spPr>
            <a:xfrm>
              <a:off x="7452320" y="620688"/>
              <a:ext cx="720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正方形/長方形 192"/>
            <p:cNvSpPr/>
            <p:nvPr/>
          </p:nvSpPr>
          <p:spPr>
            <a:xfrm>
              <a:off x="6732240" y="980728"/>
              <a:ext cx="720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正方形/長方形 193"/>
            <p:cNvSpPr/>
            <p:nvPr/>
          </p:nvSpPr>
          <p:spPr>
            <a:xfrm>
              <a:off x="7452320" y="980728"/>
              <a:ext cx="720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円/楕円 214"/>
            <p:cNvSpPr/>
            <p:nvPr/>
          </p:nvSpPr>
          <p:spPr>
            <a:xfrm>
              <a:off x="6732240" y="890728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円/楕円 215"/>
            <p:cNvSpPr/>
            <p:nvPr/>
          </p:nvSpPr>
          <p:spPr>
            <a:xfrm>
              <a:off x="7362320" y="890728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17" name="円/楕円 216"/>
            <p:cNvSpPr/>
            <p:nvPr/>
          </p:nvSpPr>
          <p:spPr>
            <a:xfrm>
              <a:off x="7452360" y="890728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18" name="円/楕円 217"/>
            <p:cNvSpPr/>
            <p:nvPr/>
          </p:nvSpPr>
          <p:spPr>
            <a:xfrm>
              <a:off x="8082400" y="890728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19" name="円/楕円 218"/>
            <p:cNvSpPr/>
            <p:nvPr/>
          </p:nvSpPr>
          <p:spPr>
            <a:xfrm>
              <a:off x="6732240" y="980728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円/楕円 219"/>
            <p:cNvSpPr/>
            <p:nvPr/>
          </p:nvSpPr>
          <p:spPr>
            <a:xfrm>
              <a:off x="7362320" y="980728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21" name="円/楕円 220"/>
            <p:cNvSpPr/>
            <p:nvPr/>
          </p:nvSpPr>
          <p:spPr>
            <a:xfrm>
              <a:off x="7452360" y="980728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22" name="円/楕円 221"/>
            <p:cNvSpPr/>
            <p:nvPr/>
          </p:nvSpPr>
          <p:spPr>
            <a:xfrm>
              <a:off x="8082400" y="980728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262" name="グループ化 261"/>
          <p:cNvGrpSpPr/>
          <p:nvPr/>
        </p:nvGrpSpPr>
        <p:grpSpPr>
          <a:xfrm>
            <a:off x="179512" y="4797152"/>
            <a:ext cx="720080" cy="360040"/>
            <a:chOff x="6732240" y="1700808"/>
            <a:chExt cx="1440160" cy="720080"/>
          </a:xfrm>
        </p:grpSpPr>
        <p:sp>
          <p:nvSpPr>
            <p:cNvPr id="223" name="正方形/長方形 222"/>
            <p:cNvSpPr/>
            <p:nvPr/>
          </p:nvSpPr>
          <p:spPr>
            <a:xfrm>
              <a:off x="6732240" y="1700888"/>
              <a:ext cx="3600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7092320" y="1700888"/>
              <a:ext cx="3600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7452320" y="1700808"/>
              <a:ext cx="3600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7812400" y="1700808"/>
              <a:ext cx="3600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円/楕円 226"/>
            <p:cNvSpPr/>
            <p:nvPr/>
          </p:nvSpPr>
          <p:spPr>
            <a:xfrm>
              <a:off x="7002280" y="1700808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28" name="円/楕円 227"/>
            <p:cNvSpPr/>
            <p:nvPr/>
          </p:nvSpPr>
          <p:spPr>
            <a:xfrm>
              <a:off x="7092280" y="1700808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29" name="円/楕円 228"/>
            <p:cNvSpPr/>
            <p:nvPr/>
          </p:nvSpPr>
          <p:spPr>
            <a:xfrm>
              <a:off x="7722360" y="1700808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30" name="円/楕円 229"/>
            <p:cNvSpPr/>
            <p:nvPr/>
          </p:nvSpPr>
          <p:spPr>
            <a:xfrm>
              <a:off x="7812360" y="1700808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31" name="円/楕円 230"/>
            <p:cNvSpPr/>
            <p:nvPr/>
          </p:nvSpPr>
          <p:spPr>
            <a:xfrm>
              <a:off x="7722360" y="2330888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32" name="円/楕円 231"/>
            <p:cNvSpPr/>
            <p:nvPr/>
          </p:nvSpPr>
          <p:spPr>
            <a:xfrm>
              <a:off x="7812360" y="2330888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33" name="円/楕円 232"/>
            <p:cNvSpPr/>
            <p:nvPr/>
          </p:nvSpPr>
          <p:spPr>
            <a:xfrm>
              <a:off x="7002280" y="2330888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34" name="円/楕円 233"/>
            <p:cNvSpPr/>
            <p:nvPr/>
          </p:nvSpPr>
          <p:spPr>
            <a:xfrm>
              <a:off x="7092280" y="2330888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79512" y="5589240"/>
            <a:ext cx="720080" cy="360040"/>
            <a:chOff x="8316416" y="1700808"/>
            <a:chExt cx="1440160" cy="720080"/>
          </a:xfrm>
        </p:grpSpPr>
        <p:sp>
          <p:nvSpPr>
            <p:cNvPr id="235" name="正方形/長方形 234"/>
            <p:cNvSpPr/>
            <p:nvPr/>
          </p:nvSpPr>
          <p:spPr>
            <a:xfrm>
              <a:off x="8316416" y="1700888"/>
              <a:ext cx="3600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8676496" y="1700888"/>
              <a:ext cx="3600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9036496" y="1700808"/>
              <a:ext cx="3600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9396576" y="1700808"/>
              <a:ext cx="3600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円/楕円 238"/>
            <p:cNvSpPr/>
            <p:nvPr/>
          </p:nvSpPr>
          <p:spPr>
            <a:xfrm>
              <a:off x="8586456" y="170080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40" name="円/楕円 239"/>
            <p:cNvSpPr/>
            <p:nvPr/>
          </p:nvSpPr>
          <p:spPr>
            <a:xfrm>
              <a:off x="8676456" y="170080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41" name="円/楕円 240"/>
            <p:cNvSpPr/>
            <p:nvPr/>
          </p:nvSpPr>
          <p:spPr>
            <a:xfrm>
              <a:off x="9288504" y="170080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42" name="円/楕円 241"/>
            <p:cNvSpPr/>
            <p:nvPr/>
          </p:nvSpPr>
          <p:spPr>
            <a:xfrm>
              <a:off x="9378544" y="170080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43" name="円/楕円 242"/>
            <p:cNvSpPr/>
            <p:nvPr/>
          </p:nvSpPr>
          <p:spPr>
            <a:xfrm>
              <a:off x="9324528" y="233088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44" name="円/楕円 243"/>
            <p:cNvSpPr/>
            <p:nvPr/>
          </p:nvSpPr>
          <p:spPr>
            <a:xfrm>
              <a:off x="9414568" y="233088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45" name="円/楕円 244"/>
            <p:cNvSpPr/>
            <p:nvPr/>
          </p:nvSpPr>
          <p:spPr>
            <a:xfrm>
              <a:off x="8586456" y="233088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46" name="円/楕円 245"/>
            <p:cNvSpPr/>
            <p:nvPr/>
          </p:nvSpPr>
          <p:spPr>
            <a:xfrm>
              <a:off x="8676456" y="233088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47" name="円/楕円 246"/>
            <p:cNvSpPr/>
            <p:nvPr/>
          </p:nvSpPr>
          <p:spPr>
            <a:xfrm>
              <a:off x="9666576" y="170080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円/楕円 247"/>
            <p:cNvSpPr/>
            <p:nvPr/>
          </p:nvSpPr>
          <p:spPr>
            <a:xfrm>
              <a:off x="9666576" y="233088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49" name="円/楕円 248"/>
            <p:cNvSpPr/>
            <p:nvPr/>
          </p:nvSpPr>
          <p:spPr>
            <a:xfrm>
              <a:off x="8316416" y="170080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/楕円 249"/>
            <p:cNvSpPr/>
            <p:nvPr/>
          </p:nvSpPr>
          <p:spPr>
            <a:xfrm>
              <a:off x="8316416" y="233088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51" name="円/楕円 250"/>
            <p:cNvSpPr/>
            <p:nvPr/>
          </p:nvSpPr>
          <p:spPr>
            <a:xfrm>
              <a:off x="9036496" y="170080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251"/>
            <p:cNvSpPr/>
            <p:nvPr/>
          </p:nvSpPr>
          <p:spPr>
            <a:xfrm>
              <a:off x="9036496" y="233088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53" name="円/楕円 252"/>
            <p:cNvSpPr/>
            <p:nvPr/>
          </p:nvSpPr>
          <p:spPr>
            <a:xfrm>
              <a:off x="8946496" y="170080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/楕円 253"/>
            <p:cNvSpPr/>
            <p:nvPr/>
          </p:nvSpPr>
          <p:spPr>
            <a:xfrm>
              <a:off x="8946496" y="2330888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57" name="右中かっこ 256"/>
          <p:cNvSpPr/>
          <p:nvPr/>
        </p:nvSpPr>
        <p:spPr>
          <a:xfrm>
            <a:off x="4427984" y="1716003"/>
            <a:ext cx="45719" cy="5040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8" name="テキスト ボックス 257"/>
          <p:cNvSpPr txBox="1"/>
          <p:nvPr/>
        </p:nvSpPr>
        <p:spPr>
          <a:xfrm>
            <a:off x="4644008" y="177281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err="1" smtClean="0"/>
              <a:t>FirstRead</a:t>
            </a:r>
            <a:endParaRPr kumimoji="1" lang="ja-JP" altLang="en-US" b="1" dirty="0"/>
          </a:p>
        </p:txBody>
      </p:sp>
      <p:sp>
        <p:nvSpPr>
          <p:cNvPr id="259" name="右中かっこ 258"/>
          <p:cNvSpPr/>
          <p:nvPr/>
        </p:nvSpPr>
        <p:spPr>
          <a:xfrm>
            <a:off x="4427984" y="2724115"/>
            <a:ext cx="45719" cy="5040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0" name="テキスト ボックス 259"/>
          <p:cNvSpPr txBox="1"/>
          <p:nvPr/>
        </p:nvSpPr>
        <p:spPr>
          <a:xfrm>
            <a:off x="4620766" y="2771403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err="1" smtClean="0"/>
              <a:t>SecondRead</a:t>
            </a:r>
            <a:endParaRPr kumimoji="1" lang="ja-JP" altLang="en-US" b="1" dirty="0"/>
          </a:p>
        </p:txBody>
      </p:sp>
      <p:grpSp>
        <p:nvGrpSpPr>
          <p:cNvPr id="293" name="グループ化 292"/>
          <p:cNvGrpSpPr/>
          <p:nvPr/>
        </p:nvGrpSpPr>
        <p:grpSpPr>
          <a:xfrm>
            <a:off x="179512" y="1700808"/>
            <a:ext cx="720100" cy="360040"/>
            <a:chOff x="2267744" y="1556792"/>
            <a:chExt cx="1440200" cy="720080"/>
          </a:xfrm>
        </p:grpSpPr>
        <p:sp>
          <p:nvSpPr>
            <p:cNvPr id="279" name="正方形/長方形 278"/>
            <p:cNvSpPr/>
            <p:nvPr/>
          </p:nvSpPr>
          <p:spPr>
            <a:xfrm>
              <a:off x="2267744" y="1556792"/>
              <a:ext cx="14402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円/楕円 279"/>
            <p:cNvSpPr/>
            <p:nvPr/>
          </p:nvSpPr>
          <p:spPr>
            <a:xfrm>
              <a:off x="2267744" y="1556792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1" name="円/楕円 280"/>
            <p:cNvSpPr/>
            <p:nvPr/>
          </p:nvSpPr>
          <p:spPr>
            <a:xfrm>
              <a:off x="2897824" y="1556792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82" name="円/楕円 281"/>
            <p:cNvSpPr/>
            <p:nvPr/>
          </p:nvSpPr>
          <p:spPr>
            <a:xfrm>
              <a:off x="2987864" y="1556792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83" name="円/楕円 282"/>
            <p:cNvSpPr/>
            <p:nvPr/>
          </p:nvSpPr>
          <p:spPr>
            <a:xfrm>
              <a:off x="3617904" y="1556792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円/楕円 283"/>
            <p:cNvSpPr/>
            <p:nvPr/>
          </p:nvSpPr>
          <p:spPr>
            <a:xfrm>
              <a:off x="2267744" y="2186872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/楕円 284"/>
            <p:cNvSpPr/>
            <p:nvPr/>
          </p:nvSpPr>
          <p:spPr>
            <a:xfrm>
              <a:off x="2897824" y="2186872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86" name="円/楕円 285"/>
            <p:cNvSpPr/>
            <p:nvPr/>
          </p:nvSpPr>
          <p:spPr>
            <a:xfrm>
              <a:off x="2987864" y="2186872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87" name="円/楕円 286"/>
            <p:cNvSpPr/>
            <p:nvPr/>
          </p:nvSpPr>
          <p:spPr>
            <a:xfrm>
              <a:off x="3617904" y="2186872"/>
              <a:ext cx="90000" cy="90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294" name="グループ化 293"/>
          <p:cNvGrpSpPr/>
          <p:nvPr/>
        </p:nvGrpSpPr>
        <p:grpSpPr>
          <a:xfrm>
            <a:off x="179512" y="2204864"/>
            <a:ext cx="720100" cy="360040"/>
            <a:chOff x="3851920" y="1556792"/>
            <a:chExt cx="1440200" cy="720080"/>
          </a:xfrm>
        </p:grpSpPr>
        <p:sp>
          <p:nvSpPr>
            <p:cNvPr id="288" name="正方形/長方形 287"/>
            <p:cNvSpPr/>
            <p:nvPr/>
          </p:nvSpPr>
          <p:spPr>
            <a:xfrm>
              <a:off x="3851920" y="1556792"/>
              <a:ext cx="14402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/楕円 288"/>
            <p:cNvSpPr/>
            <p:nvPr/>
          </p:nvSpPr>
          <p:spPr>
            <a:xfrm>
              <a:off x="3851920" y="1556792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0" name="円/楕円 289"/>
            <p:cNvSpPr/>
            <p:nvPr/>
          </p:nvSpPr>
          <p:spPr>
            <a:xfrm>
              <a:off x="5202080" y="1556792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円/楕円 290"/>
            <p:cNvSpPr/>
            <p:nvPr/>
          </p:nvSpPr>
          <p:spPr>
            <a:xfrm>
              <a:off x="3851920" y="2186872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円/楕円 291"/>
            <p:cNvSpPr/>
            <p:nvPr/>
          </p:nvSpPr>
          <p:spPr>
            <a:xfrm>
              <a:off x="5202080" y="2186872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95" name="テキスト ボックス 294"/>
          <p:cNvSpPr txBox="1"/>
          <p:nvPr/>
        </p:nvSpPr>
        <p:spPr>
          <a:xfrm>
            <a:off x="6144605" y="1975494"/>
            <a:ext cx="303749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if (</a:t>
            </a:r>
            <a:r>
              <a:rPr lang="en-US" altLang="ja-JP" dirty="0" err="1" smtClean="0"/>
              <a:t>horSplit</a:t>
            </a:r>
            <a:r>
              <a:rPr lang="en-US" altLang="ja-JP" dirty="0" smtClean="0"/>
              <a:t>) { // 8x4</a:t>
            </a:r>
          </a:p>
          <a:p>
            <a:r>
              <a:rPr lang="en-US" altLang="ja-JP" dirty="0" smtClean="0"/>
              <a:t>   read b1, b5, d1, d5</a:t>
            </a:r>
            <a:r>
              <a:rPr lang="en-US" altLang="ja-JP" dirty="0" smtClean="0">
                <a:solidFill>
                  <a:srgbClr val="FF0000"/>
                </a:solidFill>
              </a:rPr>
              <a:t> =&gt; cache</a:t>
            </a:r>
            <a:endParaRPr lang="en-US" altLang="ja-JP" dirty="0" smtClean="0"/>
          </a:p>
          <a:p>
            <a:r>
              <a:rPr lang="en-US" altLang="ja-JP" dirty="0" smtClean="0"/>
              <a:t>   dep0 = b1</a:t>
            </a:r>
          </a:p>
          <a:p>
            <a:r>
              <a:rPr lang="en-US" altLang="ja-JP" dirty="0" smtClean="0"/>
              <a:t>   dep1 = b5</a:t>
            </a:r>
          </a:p>
          <a:p>
            <a:r>
              <a:rPr lang="en-US" altLang="ja-JP" dirty="0" smtClean="0"/>
              <a:t>   dep2 = d1</a:t>
            </a:r>
          </a:p>
          <a:p>
            <a:r>
              <a:rPr lang="en-US" altLang="ja-JP" dirty="0" smtClean="0"/>
              <a:t>   dep3 = d1</a:t>
            </a:r>
          </a:p>
          <a:p>
            <a:r>
              <a:rPr lang="en-US" altLang="ja-JP" dirty="0" smtClean="0"/>
              <a:t>} else { // 4x8</a:t>
            </a:r>
          </a:p>
          <a:p>
            <a:r>
              <a:rPr lang="en-US" altLang="ja-JP" dirty="0" smtClean="0"/>
              <a:t>   read b1, b2, b5, b6</a:t>
            </a:r>
            <a:r>
              <a:rPr lang="en-US" altLang="ja-JP" dirty="0" smtClean="0">
                <a:solidFill>
                  <a:srgbClr val="FF0000"/>
                </a:solidFill>
              </a:rPr>
              <a:t> =&gt; cache</a:t>
            </a:r>
            <a:endParaRPr lang="en-US" altLang="ja-JP" dirty="0" smtClean="0"/>
          </a:p>
          <a:p>
            <a:r>
              <a:rPr lang="en-US" altLang="ja-JP" dirty="0" smtClean="0"/>
              <a:t>   dep0 = b1</a:t>
            </a:r>
          </a:p>
          <a:p>
            <a:r>
              <a:rPr lang="en-US" altLang="ja-JP" dirty="0" smtClean="0"/>
              <a:t>   dep1 = b2</a:t>
            </a:r>
          </a:p>
          <a:p>
            <a:r>
              <a:rPr lang="en-US" altLang="ja-JP" dirty="0" smtClean="0"/>
              <a:t>   dep2 = b5</a:t>
            </a:r>
          </a:p>
          <a:p>
            <a:r>
              <a:rPr lang="en-US" altLang="ja-JP" dirty="0" smtClean="0"/>
              <a:t>   dep3 = b6</a:t>
            </a:r>
          </a:p>
          <a:p>
            <a:r>
              <a:rPr kumimoji="1" lang="en-US" altLang="ja-JP" dirty="0" smtClean="0"/>
              <a:t>}</a:t>
            </a:r>
            <a:endParaRPr kumimoji="1" lang="ja-JP" altLang="en-US" dirty="0"/>
          </a:p>
        </p:txBody>
      </p:sp>
      <p:sp>
        <p:nvSpPr>
          <p:cNvPr id="316" name="テキスト ボックス 315"/>
          <p:cNvSpPr txBox="1"/>
          <p:nvPr/>
        </p:nvSpPr>
        <p:spPr>
          <a:xfrm>
            <a:off x="7308304" y="260648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0   1   2   3   4   5   6   7</a:t>
            </a:r>
            <a:endParaRPr kumimoji="1" lang="ja-JP" altLang="en-US" sz="1200" dirty="0"/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6948264" y="476672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a</a:t>
            </a:r>
          </a:p>
          <a:p>
            <a:r>
              <a:rPr lang="en-US" altLang="ja-JP" sz="1200" dirty="0" smtClean="0"/>
              <a:t>b</a:t>
            </a:r>
          </a:p>
          <a:p>
            <a:r>
              <a:rPr kumimoji="1" lang="en-US" altLang="ja-JP" sz="1200" dirty="0" smtClean="0"/>
              <a:t>c</a:t>
            </a:r>
          </a:p>
          <a:p>
            <a:r>
              <a:rPr lang="en-US" altLang="ja-JP" sz="1200" dirty="0" smtClean="0"/>
              <a:t>d</a:t>
            </a:r>
            <a:endParaRPr kumimoji="1" lang="ja-JP" altLang="en-US" sz="1200" dirty="0"/>
          </a:p>
        </p:txBody>
      </p:sp>
      <p:grpSp>
        <p:nvGrpSpPr>
          <p:cNvPr id="423" name="グループ化 422"/>
          <p:cNvGrpSpPr/>
          <p:nvPr/>
        </p:nvGrpSpPr>
        <p:grpSpPr>
          <a:xfrm>
            <a:off x="7385760" y="548522"/>
            <a:ext cx="1440080" cy="720040"/>
            <a:chOff x="3909135" y="1124784"/>
            <a:chExt cx="1440080" cy="720040"/>
          </a:xfrm>
        </p:grpSpPr>
        <p:sp>
          <p:nvSpPr>
            <p:cNvPr id="424" name="円/楕円 423"/>
            <p:cNvSpPr/>
            <p:nvPr/>
          </p:nvSpPr>
          <p:spPr>
            <a:xfrm>
              <a:off x="4089035" y="1306944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425" name="円/楕円 424"/>
            <p:cNvSpPr/>
            <p:nvPr/>
          </p:nvSpPr>
          <p:spPr>
            <a:xfrm>
              <a:off x="4449195" y="1306944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426" name="円/楕円 425"/>
            <p:cNvSpPr/>
            <p:nvPr/>
          </p:nvSpPr>
          <p:spPr>
            <a:xfrm>
              <a:off x="4809235" y="1306864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427" name="円/楕円 426"/>
            <p:cNvSpPr/>
            <p:nvPr/>
          </p:nvSpPr>
          <p:spPr>
            <a:xfrm>
              <a:off x="5169235" y="1306864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428" name="正方形/長方形 427"/>
            <p:cNvSpPr/>
            <p:nvPr/>
          </p:nvSpPr>
          <p:spPr>
            <a:xfrm>
              <a:off x="3909135" y="1124784"/>
              <a:ext cx="720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9" name="正方形/長方形 428"/>
            <p:cNvSpPr/>
            <p:nvPr/>
          </p:nvSpPr>
          <p:spPr>
            <a:xfrm>
              <a:off x="4629215" y="1124784"/>
              <a:ext cx="720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0" name="正方形/長方形 429"/>
            <p:cNvSpPr/>
            <p:nvPr/>
          </p:nvSpPr>
          <p:spPr>
            <a:xfrm>
              <a:off x="3909135" y="1484824"/>
              <a:ext cx="720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1" name="円/楕円 430"/>
            <p:cNvSpPr/>
            <p:nvPr/>
          </p:nvSpPr>
          <p:spPr>
            <a:xfrm>
              <a:off x="4089155" y="1664844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432" name="正方形/長方形 431"/>
            <p:cNvSpPr/>
            <p:nvPr/>
          </p:nvSpPr>
          <p:spPr>
            <a:xfrm>
              <a:off x="4629215" y="1484824"/>
              <a:ext cx="72000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3" name="円/楕円 432"/>
            <p:cNvSpPr/>
            <p:nvPr/>
          </p:nvSpPr>
          <p:spPr>
            <a:xfrm>
              <a:off x="4809235" y="1664844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2411760" y="97143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FirstRead</a:t>
            </a:r>
            <a:endParaRPr kumimoji="1" lang="ja-JP" altLang="en-US" dirty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940152" y="90872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 smtClean="0"/>
              <a:t>Second</a:t>
            </a:r>
            <a:r>
              <a:rPr kumimoji="1" lang="en-US" altLang="ja-JP" dirty="0" err="1" smtClean="0"/>
              <a:t>Read</a:t>
            </a:r>
            <a:endParaRPr kumimoji="1" lang="ja-JP" altLang="en-US" dirty="0"/>
          </a:p>
        </p:txBody>
      </p:sp>
      <p:sp>
        <p:nvSpPr>
          <p:cNvPr id="42" name="正方形/長方形 41"/>
          <p:cNvSpPr/>
          <p:nvPr/>
        </p:nvSpPr>
        <p:spPr>
          <a:xfrm>
            <a:off x="2267744" y="1844824"/>
            <a:ext cx="14402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2267744" y="184482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9" name="円/楕円 48"/>
          <p:cNvSpPr/>
          <p:nvPr/>
        </p:nvSpPr>
        <p:spPr>
          <a:xfrm>
            <a:off x="2897824" y="184482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0" name="円/楕円 49"/>
          <p:cNvSpPr/>
          <p:nvPr/>
        </p:nvSpPr>
        <p:spPr>
          <a:xfrm>
            <a:off x="2987864" y="184482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3617904" y="184482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/>
        </p:nvSpPr>
        <p:spPr>
          <a:xfrm>
            <a:off x="2267744" y="247490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円/楕円 56"/>
          <p:cNvSpPr/>
          <p:nvPr/>
        </p:nvSpPr>
        <p:spPr>
          <a:xfrm>
            <a:off x="2897824" y="247490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8" name="円/楕円 57"/>
          <p:cNvSpPr/>
          <p:nvPr/>
        </p:nvSpPr>
        <p:spPr>
          <a:xfrm>
            <a:off x="2987864" y="247490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61" name="円/楕円 60"/>
          <p:cNvSpPr/>
          <p:nvPr/>
        </p:nvSpPr>
        <p:spPr>
          <a:xfrm>
            <a:off x="3617904" y="247490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323528" y="980728"/>
            <a:ext cx="13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DoNBDV</a:t>
            </a:r>
            <a:endParaRPr kumimoji="1" lang="ja-JP" altLang="en-US" dirty="0"/>
          </a:p>
        </p:txBody>
      </p:sp>
      <p:sp>
        <p:nvSpPr>
          <p:cNvPr id="79" name="右矢印 78"/>
          <p:cNvSpPr/>
          <p:nvPr/>
        </p:nvSpPr>
        <p:spPr>
          <a:xfrm>
            <a:off x="1475656" y="1052736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右矢印 79"/>
          <p:cNvSpPr/>
          <p:nvPr/>
        </p:nvSpPr>
        <p:spPr>
          <a:xfrm>
            <a:off x="3635896" y="1052736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右矢印 80"/>
          <p:cNvSpPr/>
          <p:nvPr/>
        </p:nvSpPr>
        <p:spPr>
          <a:xfrm>
            <a:off x="5076056" y="1052736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4067944" y="980728"/>
            <a:ext cx="1026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Decision</a:t>
            </a:r>
            <a:endParaRPr kumimoji="1" lang="ja-JP" altLang="en-US" dirty="0"/>
          </a:p>
        </p:txBody>
      </p:sp>
      <p:sp>
        <p:nvSpPr>
          <p:cNvPr id="83" name="右矢印 82"/>
          <p:cNvSpPr/>
          <p:nvPr/>
        </p:nvSpPr>
        <p:spPr>
          <a:xfrm>
            <a:off x="7308304" y="1052736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7812360" y="90872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 smtClean="0"/>
              <a:t>Subblock</a:t>
            </a:r>
            <a:endParaRPr kumimoji="1" lang="ja-JP" altLang="en-US" dirty="0"/>
          </a:p>
        </p:txBody>
      </p:sp>
      <p:sp>
        <p:nvSpPr>
          <p:cNvPr id="87" name="円柱 86"/>
          <p:cNvSpPr/>
          <p:nvPr/>
        </p:nvSpPr>
        <p:spPr>
          <a:xfrm>
            <a:off x="2267744" y="3933056"/>
            <a:ext cx="6192688" cy="47667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Cache</a:t>
            </a:r>
            <a:endParaRPr kumimoji="1" lang="ja-JP" altLang="en-US" dirty="0"/>
          </a:p>
        </p:txBody>
      </p:sp>
      <p:sp>
        <p:nvSpPr>
          <p:cNvPr id="88" name="下矢印 87"/>
          <p:cNvSpPr/>
          <p:nvPr/>
        </p:nvSpPr>
        <p:spPr>
          <a:xfrm flipV="1">
            <a:off x="4427984" y="3429000"/>
            <a:ext cx="36004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正方形/長方形 89"/>
          <p:cNvSpPr/>
          <p:nvPr/>
        </p:nvSpPr>
        <p:spPr>
          <a:xfrm>
            <a:off x="3851920" y="1844824"/>
            <a:ext cx="14402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円/楕円 90"/>
          <p:cNvSpPr/>
          <p:nvPr/>
        </p:nvSpPr>
        <p:spPr>
          <a:xfrm>
            <a:off x="3851920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4" name="円/楕円 93"/>
          <p:cNvSpPr/>
          <p:nvPr/>
        </p:nvSpPr>
        <p:spPr>
          <a:xfrm>
            <a:off x="5202080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円/楕円 94"/>
          <p:cNvSpPr/>
          <p:nvPr/>
        </p:nvSpPr>
        <p:spPr>
          <a:xfrm>
            <a:off x="3851920" y="247490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円/楕円 97"/>
          <p:cNvSpPr/>
          <p:nvPr/>
        </p:nvSpPr>
        <p:spPr>
          <a:xfrm>
            <a:off x="5202080" y="247490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07" name="正方形/長方形 106"/>
          <p:cNvSpPr/>
          <p:nvPr/>
        </p:nvSpPr>
        <p:spPr>
          <a:xfrm>
            <a:off x="5940152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正方形/長方形 107"/>
          <p:cNvSpPr/>
          <p:nvPr/>
        </p:nvSpPr>
        <p:spPr>
          <a:xfrm>
            <a:off x="6660232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正方形/長方形 108"/>
          <p:cNvSpPr/>
          <p:nvPr/>
        </p:nvSpPr>
        <p:spPr>
          <a:xfrm>
            <a:off x="5940152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正方形/長方形 109"/>
          <p:cNvSpPr/>
          <p:nvPr/>
        </p:nvSpPr>
        <p:spPr>
          <a:xfrm>
            <a:off x="6660232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下矢印 143"/>
          <p:cNvSpPr/>
          <p:nvPr/>
        </p:nvSpPr>
        <p:spPr>
          <a:xfrm flipV="1">
            <a:off x="2915816" y="4437112"/>
            <a:ext cx="360040" cy="360040"/>
          </a:xfrm>
          <a:prstGeom prst="downArrow">
            <a:avLst/>
          </a:prstGeom>
          <a:solidFill>
            <a:srgbClr val="0070C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正方形/長方形 144"/>
          <p:cNvSpPr/>
          <p:nvPr/>
        </p:nvSpPr>
        <p:spPr>
          <a:xfrm>
            <a:off x="251520" y="4869160"/>
            <a:ext cx="820891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 smtClean="0"/>
              <a:t>ExternalRam</a:t>
            </a:r>
            <a:endParaRPr kumimoji="1" lang="ja-JP" altLang="en-US" dirty="0"/>
          </a:p>
        </p:txBody>
      </p:sp>
      <p:sp>
        <p:nvSpPr>
          <p:cNvPr id="146" name="下矢印 145"/>
          <p:cNvSpPr/>
          <p:nvPr/>
        </p:nvSpPr>
        <p:spPr>
          <a:xfrm flipV="1">
            <a:off x="6156176" y="4437112"/>
            <a:ext cx="360040" cy="360040"/>
          </a:xfrm>
          <a:prstGeom prst="downArrow">
            <a:avLst/>
          </a:prstGeom>
          <a:solidFill>
            <a:srgbClr val="0070C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正方形/長方形 146"/>
          <p:cNvSpPr/>
          <p:nvPr/>
        </p:nvSpPr>
        <p:spPr>
          <a:xfrm>
            <a:off x="7524328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正方形/長方形 147"/>
          <p:cNvSpPr/>
          <p:nvPr/>
        </p:nvSpPr>
        <p:spPr>
          <a:xfrm>
            <a:off x="8244408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正方形/長方形 148"/>
          <p:cNvSpPr/>
          <p:nvPr/>
        </p:nvSpPr>
        <p:spPr>
          <a:xfrm>
            <a:off x="7524328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正方形/長方形 149"/>
          <p:cNvSpPr/>
          <p:nvPr/>
        </p:nvSpPr>
        <p:spPr>
          <a:xfrm>
            <a:off x="8244408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円/楕円 150"/>
          <p:cNvSpPr/>
          <p:nvPr/>
        </p:nvSpPr>
        <p:spPr>
          <a:xfrm>
            <a:off x="7524328" y="168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円/楕円 151"/>
          <p:cNvSpPr/>
          <p:nvPr/>
        </p:nvSpPr>
        <p:spPr>
          <a:xfrm>
            <a:off x="8154408" y="168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3" name="円/楕円 152"/>
          <p:cNvSpPr/>
          <p:nvPr/>
        </p:nvSpPr>
        <p:spPr>
          <a:xfrm>
            <a:off x="8244408" y="168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4" name="円/楕円 153"/>
          <p:cNvSpPr/>
          <p:nvPr/>
        </p:nvSpPr>
        <p:spPr>
          <a:xfrm>
            <a:off x="8874488" y="168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5" name="円/楕円 154"/>
          <p:cNvSpPr/>
          <p:nvPr/>
        </p:nvSpPr>
        <p:spPr>
          <a:xfrm>
            <a:off x="7524328" y="177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6" name="円/楕円 155"/>
          <p:cNvSpPr/>
          <p:nvPr/>
        </p:nvSpPr>
        <p:spPr>
          <a:xfrm>
            <a:off x="8154408" y="177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円/楕円 156"/>
          <p:cNvSpPr/>
          <p:nvPr/>
        </p:nvSpPr>
        <p:spPr>
          <a:xfrm>
            <a:off x="8244408" y="177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円/楕円 157"/>
          <p:cNvSpPr/>
          <p:nvPr/>
        </p:nvSpPr>
        <p:spPr>
          <a:xfrm>
            <a:off x="8874488" y="177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円/楕円 166"/>
          <p:cNvSpPr/>
          <p:nvPr/>
        </p:nvSpPr>
        <p:spPr>
          <a:xfrm>
            <a:off x="7524328" y="14127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8" name="円/楕円 167"/>
          <p:cNvSpPr/>
          <p:nvPr/>
        </p:nvSpPr>
        <p:spPr>
          <a:xfrm>
            <a:off x="8874488" y="14127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円/楕円 168"/>
          <p:cNvSpPr/>
          <p:nvPr/>
        </p:nvSpPr>
        <p:spPr>
          <a:xfrm>
            <a:off x="7524328" y="204285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円/楕円 169"/>
          <p:cNvSpPr/>
          <p:nvPr/>
        </p:nvSpPr>
        <p:spPr>
          <a:xfrm>
            <a:off x="8874488" y="204285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71" name="下矢印 170"/>
          <p:cNvSpPr/>
          <p:nvPr/>
        </p:nvSpPr>
        <p:spPr>
          <a:xfrm flipV="1">
            <a:off x="7668344" y="3429000"/>
            <a:ext cx="36004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円/楕円 175"/>
          <p:cNvSpPr/>
          <p:nvPr/>
        </p:nvSpPr>
        <p:spPr>
          <a:xfrm>
            <a:off x="8154408" y="14127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円/楕円 176"/>
          <p:cNvSpPr/>
          <p:nvPr/>
        </p:nvSpPr>
        <p:spPr>
          <a:xfrm>
            <a:off x="8244408" y="14127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円/楕円 179"/>
          <p:cNvSpPr/>
          <p:nvPr/>
        </p:nvSpPr>
        <p:spPr>
          <a:xfrm>
            <a:off x="8154408" y="204285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円/楕円 180"/>
          <p:cNvSpPr/>
          <p:nvPr/>
        </p:nvSpPr>
        <p:spPr>
          <a:xfrm>
            <a:off x="8244408" y="204285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円/楕円 181"/>
          <p:cNvSpPr/>
          <p:nvPr/>
        </p:nvSpPr>
        <p:spPr>
          <a:xfrm>
            <a:off x="5940152" y="168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円/楕円 182"/>
          <p:cNvSpPr/>
          <p:nvPr/>
        </p:nvSpPr>
        <p:spPr>
          <a:xfrm>
            <a:off x="6570232" y="168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84" name="円/楕円 183"/>
          <p:cNvSpPr/>
          <p:nvPr/>
        </p:nvSpPr>
        <p:spPr>
          <a:xfrm>
            <a:off x="6660272" y="168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85" name="円/楕円 184"/>
          <p:cNvSpPr/>
          <p:nvPr/>
        </p:nvSpPr>
        <p:spPr>
          <a:xfrm>
            <a:off x="7290312" y="168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90" name="円柱 189"/>
          <p:cNvSpPr/>
          <p:nvPr/>
        </p:nvSpPr>
        <p:spPr>
          <a:xfrm>
            <a:off x="395536" y="3933056"/>
            <a:ext cx="855712" cy="47667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Cache</a:t>
            </a:r>
            <a:endParaRPr kumimoji="1" lang="ja-JP" altLang="en-US" dirty="0"/>
          </a:p>
        </p:txBody>
      </p:sp>
      <p:sp>
        <p:nvSpPr>
          <p:cNvPr id="191" name="下矢印 190"/>
          <p:cNvSpPr/>
          <p:nvPr/>
        </p:nvSpPr>
        <p:spPr>
          <a:xfrm flipV="1">
            <a:off x="683568" y="4437112"/>
            <a:ext cx="360040" cy="360040"/>
          </a:xfrm>
          <a:prstGeom prst="downArrow">
            <a:avLst/>
          </a:prstGeom>
          <a:solidFill>
            <a:srgbClr val="0070C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下矢印 191"/>
          <p:cNvSpPr/>
          <p:nvPr/>
        </p:nvSpPr>
        <p:spPr>
          <a:xfrm flipV="1">
            <a:off x="683568" y="3429000"/>
            <a:ext cx="36004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テキスト ボックス 202"/>
          <p:cNvSpPr txBox="1"/>
          <p:nvPr/>
        </p:nvSpPr>
        <p:spPr>
          <a:xfrm>
            <a:off x="3995936" y="33265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Conventional Design</a:t>
            </a:r>
            <a:endParaRPr kumimoji="1" lang="ja-JP" altLang="en-US" dirty="0"/>
          </a:p>
        </p:txBody>
      </p:sp>
      <p:sp>
        <p:nvSpPr>
          <p:cNvPr id="204" name="円/楕円 203"/>
          <p:cNvSpPr/>
          <p:nvPr/>
        </p:nvSpPr>
        <p:spPr>
          <a:xfrm>
            <a:off x="5940152" y="177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円/楕円 204"/>
          <p:cNvSpPr/>
          <p:nvPr/>
        </p:nvSpPr>
        <p:spPr>
          <a:xfrm>
            <a:off x="6570232" y="177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06" name="円/楕円 205"/>
          <p:cNvSpPr/>
          <p:nvPr/>
        </p:nvSpPr>
        <p:spPr>
          <a:xfrm>
            <a:off x="6660272" y="177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07" name="円/楕円 206"/>
          <p:cNvSpPr/>
          <p:nvPr/>
        </p:nvSpPr>
        <p:spPr>
          <a:xfrm>
            <a:off x="7290312" y="177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20" name="正方形/長方形 219"/>
          <p:cNvSpPr/>
          <p:nvPr/>
        </p:nvSpPr>
        <p:spPr>
          <a:xfrm>
            <a:off x="5940152" y="249297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正方形/長方形 249"/>
          <p:cNvSpPr/>
          <p:nvPr/>
        </p:nvSpPr>
        <p:spPr>
          <a:xfrm>
            <a:off x="6300232" y="249297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正方形/長方形 250"/>
          <p:cNvSpPr/>
          <p:nvPr/>
        </p:nvSpPr>
        <p:spPr>
          <a:xfrm>
            <a:off x="6660232" y="249289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正方形/長方形 251"/>
          <p:cNvSpPr/>
          <p:nvPr/>
        </p:nvSpPr>
        <p:spPr>
          <a:xfrm>
            <a:off x="7020312" y="249289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円/楕円 252"/>
          <p:cNvSpPr/>
          <p:nvPr/>
        </p:nvSpPr>
        <p:spPr>
          <a:xfrm>
            <a:off x="6210192" y="249289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54" name="円/楕円 253"/>
          <p:cNvSpPr/>
          <p:nvPr/>
        </p:nvSpPr>
        <p:spPr>
          <a:xfrm>
            <a:off x="6300192" y="249289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55" name="円/楕円 254"/>
          <p:cNvSpPr/>
          <p:nvPr/>
        </p:nvSpPr>
        <p:spPr>
          <a:xfrm>
            <a:off x="6930272" y="249289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56" name="円/楕円 255"/>
          <p:cNvSpPr/>
          <p:nvPr/>
        </p:nvSpPr>
        <p:spPr>
          <a:xfrm>
            <a:off x="7020272" y="249289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57" name="円/楕円 256"/>
          <p:cNvSpPr/>
          <p:nvPr/>
        </p:nvSpPr>
        <p:spPr>
          <a:xfrm>
            <a:off x="6930272" y="312297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58" name="円/楕円 257"/>
          <p:cNvSpPr/>
          <p:nvPr/>
        </p:nvSpPr>
        <p:spPr>
          <a:xfrm>
            <a:off x="7020272" y="312297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59" name="円/楕円 258"/>
          <p:cNvSpPr/>
          <p:nvPr/>
        </p:nvSpPr>
        <p:spPr>
          <a:xfrm>
            <a:off x="6210192" y="312297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0" name="円/楕円 259"/>
          <p:cNvSpPr/>
          <p:nvPr/>
        </p:nvSpPr>
        <p:spPr>
          <a:xfrm>
            <a:off x="6300192" y="312297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1" name="正方形/長方形 260"/>
          <p:cNvSpPr/>
          <p:nvPr/>
        </p:nvSpPr>
        <p:spPr>
          <a:xfrm>
            <a:off x="7524328" y="249297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2" name="正方形/長方形 261"/>
          <p:cNvSpPr/>
          <p:nvPr/>
        </p:nvSpPr>
        <p:spPr>
          <a:xfrm>
            <a:off x="7884408" y="249297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3" name="正方形/長方形 262"/>
          <p:cNvSpPr/>
          <p:nvPr/>
        </p:nvSpPr>
        <p:spPr>
          <a:xfrm>
            <a:off x="8244408" y="249289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正方形/長方形 263"/>
          <p:cNvSpPr/>
          <p:nvPr/>
        </p:nvSpPr>
        <p:spPr>
          <a:xfrm>
            <a:off x="8604488" y="249289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円/楕円 264"/>
          <p:cNvSpPr/>
          <p:nvPr/>
        </p:nvSpPr>
        <p:spPr>
          <a:xfrm>
            <a:off x="779436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6" name="円/楕円 265"/>
          <p:cNvSpPr/>
          <p:nvPr/>
        </p:nvSpPr>
        <p:spPr>
          <a:xfrm>
            <a:off x="788436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7" name="円/楕円 266"/>
          <p:cNvSpPr/>
          <p:nvPr/>
        </p:nvSpPr>
        <p:spPr>
          <a:xfrm>
            <a:off x="8496416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8" name="円/楕円 267"/>
          <p:cNvSpPr/>
          <p:nvPr/>
        </p:nvSpPr>
        <p:spPr>
          <a:xfrm>
            <a:off x="8586456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9" name="円/楕円 268"/>
          <p:cNvSpPr/>
          <p:nvPr/>
        </p:nvSpPr>
        <p:spPr>
          <a:xfrm>
            <a:off x="8532440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0" name="円/楕円 269"/>
          <p:cNvSpPr/>
          <p:nvPr/>
        </p:nvSpPr>
        <p:spPr>
          <a:xfrm>
            <a:off x="8622480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1" name="円/楕円 270"/>
          <p:cNvSpPr/>
          <p:nvPr/>
        </p:nvSpPr>
        <p:spPr>
          <a:xfrm>
            <a:off x="779436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2" name="円/楕円 271"/>
          <p:cNvSpPr/>
          <p:nvPr/>
        </p:nvSpPr>
        <p:spPr>
          <a:xfrm>
            <a:off x="788436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5" name="円/楕円 274"/>
          <p:cNvSpPr/>
          <p:nvPr/>
        </p:nvSpPr>
        <p:spPr>
          <a:xfrm>
            <a:off x="887448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6" name="円/楕円 275"/>
          <p:cNvSpPr/>
          <p:nvPr/>
        </p:nvSpPr>
        <p:spPr>
          <a:xfrm>
            <a:off x="887448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9" name="円/楕円 278"/>
          <p:cNvSpPr/>
          <p:nvPr/>
        </p:nvSpPr>
        <p:spPr>
          <a:xfrm>
            <a:off x="752432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0" name="円/楕円 279"/>
          <p:cNvSpPr/>
          <p:nvPr/>
        </p:nvSpPr>
        <p:spPr>
          <a:xfrm>
            <a:off x="752432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83" name="円/楕円 282"/>
          <p:cNvSpPr/>
          <p:nvPr/>
        </p:nvSpPr>
        <p:spPr>
          <a:xfrm>
            <a:off x="824440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4" name="円/楕円 283"/>
          <p:cNvSpPr/>
          <p:nvPr/>
        </p:nvSpPr>
        <p:spPr>
          <a:xfrm>
            <a:off x="824440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87" name="円/楕円 286"/>
          <p:cNvSpPr/>
          <p:nvPr/>
        </p:nvSpPr>
        <p:spPr>
          <a:xfrm>
            <a:off x="815440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8" name="円/楕円 287"/>
          <p:cNvSpPr/>
          <p:nvPr/>
        </p:nvSpPr>
        <p:spPr>
          <a:xfrm>
            <a:off x="815440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89" name="正方形/長方形 288"/>
          <p:cNvSpPr/>
          <p:nvPr/>
        </p:nvSpPr>
        <p:spPr>
          <a:xfrm>
            <a:off x="179512" y="1844824"/>
            <a:ext cx="1440200" cy="144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0" name="円/楕円 289"/>
          <p:cNvSpPr/>
          <p:nvPr/>
        </p:nvSpPr>
        <p:spPr>
          <a:xfrm>
            <a:off x="179512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1" name="円/楕円 290"/>
          <p:cNvSpPr/>
          <p:nvPr/>
        </p:nvSpPr>
        <p:spPr>
          <a:xfrm>
            <a:off x="1529672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2" name="円/楕円 291"/>
          <p:cNvSpPr/>
          <p:nvPr/>
        </p:nvSpPr>
        <p:spPr>
          <a:xfrm>
            <a:off x="179512" y="319498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3" name="円/楕円 292"/>
          <p:cNvSpPr/>
          <p:nvPr/>
        </p:nvSpPr>
        <p:spPr>
          <a:xfrm>
            <a:off x="1529672" y="319498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94" name="正方形/長方形 293"/>
          <p:cNvSpPr/>
          <p:nvPr/>
        </p:nvSpPr>
        <p:spPr>
          <a:xfrm>
            <a:off x="179512" y="1844824"/>
            <a:ext cx="14402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5" name="テキスト ボックス 294"/>
          <p:cNvSpPr txBox="1"/>
          <p:nvPr/>
        </p:nvSpPr>
        <p:spPr>
          <a:xfrm>
            <a:off x="611560" y="206084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VSP</a:t>
            </a:r>
            <a:endParaRPr kumimoji="1" lang="ja-JP" altLang="en-US" dirty="0"/>
          </a:p>
        </p:txBody>
      </p:sp>
      <p:sp>
        <p:nvSpPr>
          <p:cNvPr id="296" name="テキスト ボックス 295"/>
          <p:cNvSpPr txBox="1"/>
          <p:nvPr/>
        </p:nvSpPr>
        <p:spPr>
          <a:xfrm>
            <a:off x="323528" y="278092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normal MC</a:t>
            </a:r>
            <a:endParaRPr kumimoji="1" lang="ja-JP" altLang="en-US" dirty="0"/>
          </a:p>
        </p:txBody>
      </p:sp>
      <p:sp>
        <p:nvSpPr>
          <p:cNvPr id="297" name="テキスト ボックス 296"/>
          <p:cNvSpPr txBox="1"/>
          <p:nvPr/>
        </p:nvSpPr>
        <p:spPr>
          <a:xfrm>
            <a:off x="5364088" y="148478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8x4</a:t>
            </a:r>
            <a:endParaRPr kumimoji="1" lang="ja-JP" altLang="en-US" dirty="0"/>
          </a:p>
        </p:txBody>
      </p:sp>
      <p:sp>
        <p:nvSpPr>
          <p:cNvPr id="298" name="テキスト ボックス 297"/>
          <p:cNvSpPr txBox="1"/>
          <p:nvPr/>
        </p:nvSpPr>
        <p:spPr>
          <a:xfrm>
            <a:off x="5364088" y="262762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4x8</a:t>
            </a:r>
            <a:endParaRPr kumimoji="1" lang="ja-JP" altLang="en-US" dirty="0"/>
          </a:p>
        </p:txBody>
      </p:sp>
      <p:cxnSp>
        <p:nvCxnSpPr>
          <p:cNvPr id="300" name="直線コネクタ 299"/>
          <p:cNvCxnSpPr/>
          <p:nvPr/>
        </p:nvCxnSpPr>
        <p:spPr>
          <a:xfrm>
            <a:off x="1835696" y="116632"/>
            <a:ext cx="0" cy="5400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3" name="テキスト ボックス 302"/>
          <p:cNvSpPr txBox="1"/>
          <p:nvPr/>
        </p:nvSpPr>
        <p:spPr>
          <a:xfrm>
            <a:off x="2915816" y="5733256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i="1" dirty="0" smtClean="0"/>
              <a:t>Sophisticated four step design is required.</a:t>
            </a:r>
          </a:p>
          <a:p>
            <a:r>
              <a:rPr kumimoji="1" lang="en-US" altLang="ja-JP" i="1" dirty="0" smtClean="0"/>
              <a:t>(</a:t>
            </a:r>
            <a:r>
              <a:rPr lang="en-US" altLang="ja-JP" i="1" dirty="0" smtClean="0"/>
              <a:t>to utilize sharing concept</a:t>
            </a:r>
            <a:r>
              <a:rPr kumimoji="1" lang="en-US" altLang="ja-JP" i="1" dirty="0" smtClean="0"/>
              <a:t>)</a:t>
            </a:r>
            <a:endParaRPr kumimoji="1" lang="ja-JP" alt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809750" y="628650"/>
            <a:ext cx="3981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Put this in a context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2411760" y="97143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FirstRead</a:t>
            </a:r>
            <a:endParaRPr kumimoji="1" lang="ja-JP" altLang="en-US" dirty="0"/>
          </a:p>
        </p:txBody>
      </p:sp>
      <p:sp>
        <p:nvSpPr>
          <p:cNvPr id="42" name="正方形/長方形 41"/>
          <p:cNvSpPr/>
          <p:nvPr/>
        </p:nvSpPr>
        <p:spPr>
          <a:xfrm>
            <a:off x="2267744" y="1844824"/>
            <a:ext cx="14402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2267744" y="184482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9" name="円/楕円 48"/>
          <p:cNvSpPr/>
          <p:nvPr/>
        </p:nvSpPr>
        <p:spPr>
          <a:xfrm>
            <a:off x="2897824" y="184482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0" name="円/楕円 49"/>
          <p:cNvSpPr/>
          <p:nvPr/>
        </p:nvSpPr>
        <p:spPr>
          <a:xfrm>
            <a:off x="2987864" y="184482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3617904" y="184482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/>
        </p:nvSpPr>
        <p:spPr>
          <a:xfrm>
            <a:off x="2267744" y="247490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円/楕円 56"/>
          <p:cNvSpPr/>
          <p:nvPr/>
        </p:nvSpPr>
        <p:spPr>
          <a:xfrm>
            <a:off x="2897824" y="247490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8" name="円/楕円 57"/>
          <p:cNvSpPr/>
          <p:nvPr/>
        </p:nvSpPr>
        <p:spPr>
          <a:xfrm>
            <a:off x="2987864" y="247490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61" name="円/楕円 60"/>
          <p:cNvSpPr/>
          <p:nvPr/>
        </p:nvSpPr>
        <p:spPr>
          <a:xfrm>
            <a:off x="3617904" y="247490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323528" y="980728"/>
            <a:ext cx="13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DoNBDV</a:t>
            </a:r>
            <a:endParaRPr kumimoji="1" lang="ja-JP" altLang="en-US" dirty="0"/>
          </a:p>
        </p:txBody>
      </p:sp>
      <p:sp>
        <p:nvSpPr>
          <p:cNvPr id="79" name="右矢印 78"/>
          <p:cNvSpPr/>
          <p:nvPr/>
        </p:nvSpPr>
        <p:spPr>
          <a:xfrm>
            <a:off x="1475656" y="1052736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右矢印 79"/>
          <p:cNvSpPr/>
          <p:nvPr/>
        </p:nvSpPr>
        <p:spPr>
          <a:xfrm>
            <a:off x="3635896" y="1052736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4067944" y="980728"/>
            <a:ext cx="1026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Decision</a:t>
            </a:r>
            <a:endParaRPr kumimoji="1" lang="ja-JP" altLang="en-US" dirty="0"/>
          </a:p>
        </p:txBody>
      </p:sp>
      <p:sp>
        <p:nvSpPr>
          <p:cNvPr id="83" name="右矢印 82"/>
          <p:cNvSpPr/>
          <p:nvPr/>
        </p:nvSpPr>
        <p:spPr>
          <a:xfrm>
            <a:off x="5210175" y="1052735"/>
            <a:ext cx="2530177" cy="2331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7812360" y="90872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 smtClean="0"/>
              <a:t>Subblock</a:t>
            </a:r>
            <a:endParaRPr kumimoji="1" lang="ja-JP" altLang="en-US" dirty="0"/>
          </a:p>
        </p:txBody>
      </p:sp>
      <p:sp>
        <p:nvSpPr>
          <p:cNvPr id="87" name="円柱 86"/>
          <p:cNvSpPr/>
          <p:nvPr/>
        </p:nvSpPr>
        <p:spPr>
          <a:xfrm>
            <a:off x="2267744" y="3933056"/>
            <a:ext cx="6192688" cy="47667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Cache</a:t>
            </a:r>
            <a:endParaRPr kumimoji="1" lang="ja-JP" altLang="en-US" dirty="0"/>
          </a:p>
        </p:txBody>
      </p:sp>
      <p:sp>
        <p:nvSpPr>
          <p:cNvPr id="88" name="下矢印 87"/>
          <p:cNvSpPr/>
          <p:nvPr/>
        </p:nvSpPr>
        <p:spPr>
          <a:xfrm flipV="1">
            <a:off x="4427984" y="3429000"/>
            <a:ext cx="36004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正方形/長方形 89"/>
          <p:cNvSpPr/>
          <p:nvPr/>
        </p:nvSpPr>
        <p:spPr>
          <a:xfrm>
            <a:off x="3851920" y="1844824"/>
            <a:ext cx="14402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円/楕円 90"/>
          <p:cNvSpPr/>
          <p:nvPr/>
        </p:nvSpPr>
        <p:spPr>
          <a:xfrm>
            <a:off x="3851920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4" name="円/楕円 93"/>
          <p:cNvSpPr/>
          <p:nvPr/>
        </p:nvSpPr>
        <p:spPr>
          <a:xfrm>
            <a:off x="5202080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円/楕円 94"/>
          <p:cNvSpPr/>
          <p:nvPr/>
        </p:nvSpPr>
        <p:spPr>
          <a:xfrm>
            <a:off x="3851920" y="247490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円/楕円 97"/>
          <p:cNvSpPr/>
          <p:nvPr/>
        </p:nvSpPr>
        <p:spPr>
          <a:xfrm>
            <a:off x="5202080" y="247490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44" name="下矢印 143"/>
          <p:cNvSpPr/>
          <p:nvPr/>
        </p:nvSpPr>
        <p:spPr>
          <a:xfrm flipV="1">
            <a:off x="2915816" y="4437112"/>
            <a:ext cx="360040" cy="360040"/>
          </a:xfrm>
          <a:prstGeom prst="downArrow">
            <a:avLst/>
          </a:prstGeom>
          <a:solidFill>
            <a:srgbClr val="0070C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正方形/長方形 144"/>
          <p:cNvSpPr/>
          <p:nvPr/>
        </p:nvSpPr>
        <p:spPr>
          <a:xfrm>
            <a:off x="251520" y="4869160"/>
            <a:ext cx="820891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 smtClean="0"/>
              <a:t>ExternalRam</a:t>
            </a:r>
            <a:endParaRPr kumimoji="1" lang="ja-JP" altLang="en-US" dirty="0"/>
          </a:p>
        </p:txBody>
      </p:sp>
      <p:sp>
        <p:nvSpPr>
          <p:cNvPr id="146" name="下矢印 145"/>
          <p:cNvSpPr/>
          <p:nvPr/>
        </p:nvSpPr>
        <p:spPr>
          <a:xfrm flipV="1">
            <a:off x="6156176" y="4437112"/>
            <a:ext cx="360040" cy="360040"/>
          </a:xfrm>
          <a:prstGeom prst="downArrow">
            <a:avLst/>
          </a:prstGeom>
          <a:solidFill>
            <a:srgbClr val="0070C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正方形/長方形 146"/>
          <p:cNvSpPr/>
          <p:nvPr/>
        </p:nvSpPr>
        <p:spPr>
          <a:xfrm>
            <a:off x="7524328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正方形/長方形 147"/>
          <p:cNvSpPr/>
          <p:nvPr/>
        </p:nvSpPr>
        <p:spPr>
          <a:xfrm>
            <a:off x="8244408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正方形/長方形 148"/>
          <p:cNvSpPr/>
          <p:nvPr/>
        </p:nvSpPr>
        <p:spPr>
          <a:xfrm>
            <a:off x="7524328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正方形/長方形 149"/>
          <p:cNvSpPr/>
          <p:nvPr/>
        </p:nvSpPr>
        <p:spPr>
          <a:xfrm>
            <a:off x="8244408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円/楕円 150"/>
          <p:cNvSpPr/>
          <p:nvPr/>
        </p:nvSpPr>
        <p:spPr>
          <a:xfrm>
            <a:off x="7524328" y="168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円/楕円 151"/>
          <p:cNvSpPr/>
          <p:nvPr/>
        </p:nvSpPr>
        <p:spPr>
          <a:xfrm>
            <a:off x="8154408" y="168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3" name="円/楕円 152"/>
          <p:cNvSpPr/>
          <p:nvPr/>
        </p:nvSpPr>
        <p:spPr>
          <a:xfrm>
            <a:off x="8244408" y="168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4" name="円/楕円 153"/>
          <p:cNvSpPr/>
          <p:nvPr/>
        </p:nvSpPr>
        <p:spPr>
          <a:xfrm>
            <a:off x="8874488" y="168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5" name="円/楕円 154"/>
          <p:cNvSpPr/>
          <p:nvPr/>
        </p:nvSpPr>
        <p:spPr>
          <a:xfrm>
            <a:off x="7524328" y="177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6" name="円/楕円 155"/>
          <p:cNvSpPr/>
          <p:nvPr/>
        </p:nvSpPr>
        <p:spPr>
          <a:xfrm>
            <a:off x="8154408" y="177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円/楕円 156"/>
          <p:cNvSpPr/>
          <p:nvPr/>
        </p:nvSpPr>
        <p:spPr>
          <a:xfrm>
            <a:off x="8244408" y="177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円/楕円 157"/>
          <p:cNvSpPr/>
          <p:nvPr/>
        </p:nvSpPr>
        <p:spPr>
          <a:xfrm>
            <a:off x="8874488" y="177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円/楕円 166"/>
          <p:cNvSpPr/>
          <p:nvPr/>
        </p:nvSpPr>
        <p:spPr>
          <a:xfrm>
            <a:off x="7524328" y="14127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8" name="円/楕円 167"/>
          <p:cNvSpPr/>
          <p:nvPr/>
        </p:nvSpPr>
        <p:spPr>
          <a:xfrm>
            <a:off x="8874488" y="14127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円/楕円 168"/>
          <p:cNvSpPr/>
          <p:nvPr/>
        </p:nvSpPr>
        <p:spPr>
          <a:xfrm>
            <a:off x="7524328" y="204285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円/楕円 169"/>
          <p:cNvSpPr/>
          <p:nvPr/>
        </p:nvSpPr>
        <p:spPr>
          <a:xfrm>
            <a:off x="8874488" y="204285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71" name="下矢印 170"/>
          <p:cNvSpPr/>
          <p:nvPr/>
        </p:nvSpPr>
        <p:spPr>
          <a:xfrm flipV="1">
            <a:off x="7668344" y="3429000"/>
            <a:ext cx="36004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円/楕円 175"/>
          <p:cNvSpPr/>
          <p:nvPr/>
        </p:nvSpPr>
        <p:spPr>
          <a:xfrm>
            <a:off x="8154408" y="14127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円/楕円 176"/>
          <p:cNvSpPr/>
          <p:nvPr/>
        </p:nvSpPr>
        <p:spPr>
          <a:xfrm>
            <a:off x="8244408" y="14127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円/楕円 179"/>
          <p:cNvSpPr/>
          <p:nvPr/>
        </p:nvSpPr>
        <p:spPr>
          <a:xfrm>
            <a:off x="8154408" y="204285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円/楕円 180"/>
          <p:cNvSpPr/>
          <p:nvPr/>
        </p:nvSpPr>
        <p:spPr>
          <a:xfrm>
            <a:off x="8244408" y="204285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円柱 189"/>
          <p:cNvSpPr/>
          <p:nvPr/>
        </p:nvSpPr>
        <p:spPr>
          <a:xfrm>
            <a:off x="395536" y="3933056"/>
            <a:ext cx="855712" cy="47667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Cache</a:t>
            </a:r>
            <a:endParaRPr kumimoji="1" lang="ja-JP" altLang="en-US" dirty="0"/>
          </a:p>
        </p:txBody>
      </p:sp>
      <p:sp>
        <p:nvSpPr>
          <p:cNvPr id="191" name="下矢印 190"/>
          <p:cNvSpPr/>
          <p:nvPr/>
        </p:nvSpPr>
        <p:spPr>
          <a:xfrm flipV="1">
            <a:off x="683568" y="4437112"/>
            <a:ext cx="360040" cy="360040"/>
          </a:xfrm>
          <a:prstGeom prst="downArrow">
            <a:avLst/>
          </a:prstGeom>
          <a:solidFill>
            <a:srgbClr val="0070C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下矢印 191"/>
          <p:cNvSpPr/>
          <p:nvPr/>
        </p:nvSpPr>
        <p:spPr>
          <a:xfrm flipV="1">
            <a:off x="683568" y="3429000"/>
            <a:ext cx="36004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テキスト ボックス 202"/>
          <p:cNvSpPr txBox="1"/>
          <p:nvPr/>
        </p:nvSpPr>
        <p:spPr>
          <a:xfrm>
            <a:off x="2867025" y="332656"/>
            <a:ext cx="5572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Conventional Design </a:t>
            </a:r>
            <a:r>
              <a:rPr lang="en-US" altLang="ja-JP" u="sng" dirty="0" smtClean="0"/>
              <a:t>(in specific memory pattern 4x2)</a:t>
            </a:r>
            <a:endParaRPr kumimoji="1" lang="ja-JP" altLang="en-US" u="sng" dirty="0"/>
          </a:p>
        </p:txBody>
      </p:sp>
      <p:sp>
        <p:nvSpPr>
          <p:cNvPr id="261" name="正方形/長方形 260"/>
          <p:cNvSpPr/>
          <p:nvPr/>
        </p:nvSpPr>
        <p:spPr>
          <a:xfrm>
            <a:off x="7524328" y="249297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2" name="正方形/長方形 261"/>
          <p:cNvSpPr/>
          <p:nvPr/>
        </p:nvSpPr>
        <p:spPr>
          <a:xfrm>
            <a:off x="7884408" y="249297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3" name="正方形/長方形 262"/>
          <p:cNvSpPr/>
          <p:nvPr/>
        </p:nvSpPr>
        <p:spPr>
          <a:xfrm>
            <a:off x="8244408" y="249289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正方形/長方形 263"/>
          <p:cNvSpPr/>
          <p:nvPr/>
        </p:nvSpPr>
        <p:spPr>
          <a:xfrm>
            <a:off x="8604488" y="249289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円/楕円 264"/>
          <p:cNvSpPr/>
          <p:nvPr/>
        </p:nvSpPr>
        <p:spPr>
          <a:xfrm>
            <a:off x="779436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6" name="円/楕円 265"/>
          <p:cNvSpPr/>
          <p:nvPr/>
        </p:nvSpPr>
        <p:spPr>
          <a:xfrm>
            <a:off x="788436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7" name="円/楕円 266"/>
          <p:cNvSpPr/>
          <p:nvPr/>
        </p:nvSpPr>
        <p:spPr>
          <a:xfrm>
            <a:off x="8496416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8" name="円/楕円 267"/>
          <p:cNvSpPr/>
          <p:nvPr/>
        </p:nvSpPr>
        <p:spPr>
          <a:xfrm>
            <a:off x="8586456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9" name="円/楕円 268"/>
          <p:cNvSpPr/>
          <p:nvPr/>
        </p:nvSpPr>
        <p:spPr>
          <a:xfrm>
            <a:off x="8532440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0" name="円/楕円 269"/>
          <p:cNvSpPr/>
          <p:nvPr/>
        </p:nvSpPr>
        <p:spPr>
          <a:xfrm>
            <a:off x="8622480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1" name="円/楕円 270"/>
          <p:cNvSpPr/>
          <p:nvPr/>
        </p:nvSpPr>
        <p:spPr>
          <a:xfrm>
            <a:off x="779436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2" name="円/楕円 271"/>
          <p:cNvSpPr/>
          <p:nvPr/>
        </p:nvSpPr>
        <p:spPr>
          <a:xfrm>
            <a:off x="788436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5" name="円/楕円 274"/>
          <p:cNvSpPr/>
          <p:nvPr/>
        </p:nvSpPr>
        <p:spPr>
          <a:xfrm>
            <a:off x="887448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6" name="円/楕円 275"/>
          <p:cNvSpPr/>
          <p:nvPr/>
        </p:nvSpPr>
        <p:spPr>
          <a:xfrm>
            <a:off x="887448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9" name="円/楕円 278"/>
          <p:cNvSpPr/>
          <p:nvPr/>
        </p:nvSpPr>
        <p:spPr>
          <a:xfrm>
            <a:off x="752432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0" name="円/楕円 279"/>
          <p:cNvSpPr/>
          <p:nvPr/>
        </p:nvSpPr>
        <p:spPr>
          <a:xfrm>
            <a:off x="752432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83" name="円/楕円 282"/>
          <p:cNvSpPr/>
          <p:nvPr/>
        </p:nvSpPr>
        <p:spPr>
          <a:xfrm>
            <a:off x="824440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4" name="円/楕円 283"/>
          <p:cNvSpPr/>
          <p:nvPr/>
        </p:nvSpPr>
        <p:spPr>
          <a:xfrm>
            <a:off x="824440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87" name="円/楕円 286"/>
          <p:cNvSpPr/>
          <p:nvPr/>
        </p:nvSpPr>
        <p:spPr>
          <a:xfrm>
            <a:off x="815440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8" name="円/楕円 287"/>
          <p:cNvSpPr/>
          <p:nvPr/>
        </p:nvSpPr>
        <p:spPr>
          <a:xfrm>
            <a:off x="815440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89" name="正方形/長方形 288"/>
          <p:cNvSpPr/>
          <p:nvPr/>
        </p:nvSpPr>
        <p:spPr>
          <a:xfrm>
            <a:off x="179512" y="1844824"/>
            <a:ext cx="1440200" cy="144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0" name="円/楕円 289"/>
          <p:cNvSpPr/>
          <p:nvPr/>
        </p:nvSpPr>
        <p:spPr>
          <a:xfrm>
            <a:off x="179512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1" name="円/楕円 290"/>
          <p:cNvSpPr/>
          <p:nvPr/>
        </p:nvSpPr>
        <p:spPr>
          <a:xfrm>
            <a:off x="1529672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2" name="円/楕円 291"/>
          <p:cNvSpPr/>
          <p:nvPr/>
        </p:nvSpPr>
        <p:spPr>
          <a:xfrm>
            <a:off x="179512" y="319498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3" name="円/楕円 292"/>
          <p:cNvSpPr/>
          <p:nvPr/>
        </p:nvSpPr>
        <p:spPr>
          <a:xfrm>
            <a:off x="1529672" y="319498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94" name="正方形/長方形 293"/>
          <p:cNvSpPr/>
          <p:nvPr/>
        </p:nvSpPr>
        <p:spPr>
          <a:xfrm>
            <a:off x="179512" y="1844824"/>
            <a:ext cx="14402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5" name="テキスト ボックス 294"/>
          <p:cNvSpPr txBox="1"/>
          <p:nvPr/>
        </p:nvSpPr>
        <p:spPr>
          <a:xfrm>
            <a:off x="611560" y="206084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VSP</a:t>
            </a:r>
            <a:endParaRPr kumimoji="1" lang="ja-JP" altLang="en-US" dirty="0"/>
          </a:p>
        </p:txBody>
      </p:sp>
      <p:sp>
        <p:nvSpPr>
          <p:cNvPr id="296" name="テキスト ボックス 295"/>
          <p:cNvSpPr txBox="1"/>
          <p:nvPr/>
        </p:nvSpPr>
        <p:spPr>
          <a:xfrm>
            <a:off x="323528" y="278092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normal MC</a:t>
            </a:r>
            <a:endParaRPr kumimoji="1" lang="ja-JP" altLang="en-US" dirty="0"/>
          </a:p>
        </p:txBody>
      </p:sp>
      <p:cxnSp>
        <p:nvCxnSpPr>
          <p:cNvPr id="300" name="直線コネクタ 299"/>
          <p:cNvCxnSpPr/>
          <p:nvPr/>
        </p:nvCxnSpPr>
        <p:spPr>
          <a:xfrm>
            <a:off x="1835696" y="116632"/>
            <a:ext cx="0" cy="5400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3" name="テキスト ボックス 302"/>
          <p:cNvSpPr txBox="1"/>
          <p:nvPr/>
        </p:nvSpPr>
        <p:spPr>
          <a:xfrm>
            <a:off x="2915816" y="5733256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i="1" dirty="0" smtClean="0"/>
              <a:t>Sophisticated four step design is required.</a:t>
            </a:r>
          </a:p>
          <a:p>
            <a:r>
              <a:rPr kumimoji="1" lang="en-US" altLang="ja-JP" i="1" dirty="0" smtClean="0"/>
              <a:t>(</a:t>
            </a:r>
            <a:r>
              <a:rPr lang="en-US" altLang="ja-JP" i="1" dirty="0" smtClean="0"/>
              <a:t>to utilize sharing concept</a:t>
            </a:r>
            <a:r>
              <a:rPr kumimoji="1" lang="en-US" altLang="ja-JP" i="1" dirty="0" smtClean="0"/>
              <a:t>)</a:t>
            </a:r>
            <a:endParaRPr kumimoji="1" lang="ja-JP" altLang="en-US" i="1" dirty="0"/>
          </a:p>
        </p:txBody>
      </p:sp>
      <p:sp>
        <p:nvSpPr>
          <p:cNvPr id="111" name="正方形/長方形 110"/>
          <p:cNvSpPr/>
          <p:nvPr/>
        </p:nvSpPr>
        <p:spPr>
          <a:xfrm>
            <a:off x="2266949" y="18478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正方形/長方形 111"/>
          <p:cNvSpPr/>
          <p:nvPr/>
        </p:nvSpPr>
        <p:spPr>
          <a:xfrm>
            <a:off x="2626518" y="18478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正方形/長方形 112"/>
          <p:cNvSpPr/>
          <p:nvPr/>
        </p:nvSpPr>
        <p:spPr>
          <a:xfrm>
            <a:off x="2990849" y="18478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正方形/長方形 113"/>
          <p:cNvSpPr/>
          <p:nvPr/>
        </p:nvSpPr>
        <p:spPr>
          <a:xfrm>
            <a:off x="3340893" y="18478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/>
          <p:cNvSpPr/>
          <p:nvPr/>
        </p:nvSpPr>
        <p:spPr>
          <a:xfrm>
            <a:off x="2266949" y="23812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/>
          <p:cNvSpPr/>
          <p:nvPr/>
        </p:nvSpPr>
        <p:spPr>
          <a:xfrm>
            <a:off x="2626518" y="23812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/>
          <p:cNvSpPr/>
          <p:nvPr/>
        </p:nvSpPr>
        <p:spPr>
          <a:xfrm>
            <a:off x="2990849" y="23812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正方形/長方形 117"/>
          <p:cNvSpPr/>
          <p:nvPr/>
        </p:nvSpPr>
        <p:spPr>
          <a:xfrm>
            <a:off x="3340893" y="23812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正方形/長方形 140"/>
          <p:cNvSpPr/>
          <p:nvPr/>
        </p:nvSpPr>
        <p:spPr>
          <a:xfrm>
            <a:off x="190499" y="18478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正方形/長方形 141"/>
          <p:cNvSpPr/>
          <p:nvPr/>
        </p:nvSpPr>
        <p:spPr>
          <a:xfrm>
            <a:off x="1254918" y="18478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3" name="正方形/長方形 142"/>
          <p:cNvSpPr/>
          <p:nvPr/>
        </p:nvSpPr>
        <p:spPr>
          <a:xfrm>
            <a:off x="180974" y="31051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正方形/長方形 158"/>
          <p:cNvSpPr/>
          <p:nvPr/>
        </p:nvSpPr>
        <p:spPr>
          <a:xfrm>
            <a:off x="1254918" y="31051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正方形/長方形 159"/>
          <p:cNvSpPr/>
          <p:nvPr/>
        </p:nvSpPr>
        <p:spPr>
          <a:xfrm>
            <a:off x="2266949" y="2028825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正方形/長方形 160"/>
          <p:cNvSpPr/>
          <p:nvPr/>
        </p:nvSpPr>
        <p:spPr>
          <a:xfrm>
            <a:off x="2626518" y="2028825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正方形/長方形 161"/>
          <p:cNvSpPr/>
          <p:nvPr/>
        </p:nvSpPr>
        <p:spPr>
          <a:xfrm>
            <a:off x="2990849" y="2028825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正方形/長方形 162"/>
          <p:cNvSpPr/>
          <p:nvPr/>
        </p:nvSpPr>
        <p:spPr>
          <a:xfrm>
            <a:off x="3340893" y="2028825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正方形/長方形 163"/>
          <p:cNvSpPr/>
          <p:nvPr/>
        </p:nvSpPr>
        <p:spPr>
          <a:xfrm>
            <a:off x="2266949" y="220980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5" name="正方形/長方形 164"/>
          <p:cNvSpPr/>
          <p:nvPr/>
        </p:nvSpPr>
        <p:spPr>
          <a:xfrm>
            <a:off x="2626518" y="220980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正方形/長方形 165"/>
          <p:cNvSpPr/>
          <p:nvPr/>
        </p:nvSpPr>
        <p:spPr>
          <a:xfrm>
            <a:off x="2990849" y="220980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" name="正方形/長方形 171"/>
          <p:cNvSpPr/>
          <p:nvPr/>
        </p:nvSpPr>
        <p:spPr>
          <a:xfrm>
            <a:off x="3340893" y="220980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809750" y="628650"/>
            <a:ext cx="3981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8x8 worst case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201"/>
          <p:cNvGrpSpPr/>
          <p:nvPr/>
        </p:nvGrpSpPr>
        <p:grpSpPr>
          <a:xfrm>
            <a:off x="7524288" y="2492976"/>
            <a:ext cx="360000" cy="720000"/>
            <a:chOff x="755496" y="5418000"/>
            <a:chExt cx="360000" cy="720000"/>
          </a:xfrm>
        </p:grpSpPr>
        <p:sp>
          <p:nvSpPr>
            <p:cNvPr id="162" name="正方形/長方形 161"/>
            <p:cNvSpPr/>
            <p:nvPr/>
          </p:nvSpPr>
          <p:spPr>
            <a:xfrm>
              <a:off x="755496" y="5418000"/>
              <a:ext cx="3600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3" name="円/楕円 162"/>
            <p:cNvSpPr/>
            <p:nvPr/>
          </p:nvSpPr>
          <p:spPr>
            <a:xfrm>
              <a:off x="935516" y="5598020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76" name="テキスト ボックス 75"/>
          <p:cNvSpPr txBox="1"/>
          <p:nvPr/>
        </p:nvSpPr>
        <p:spPr>
          <a:xfrm>
            <a:off x="323528" y="980728"/>
            <a:ext cx="13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Decision</a:t>
            </a:r>
            <a:endParaRPr kumimoji="1" lang="ja-JP" altLang="en-US" dirty="0"/>
          </a:p>
        </p:txBody>
      </p:sp>
      <p:sp>
        <p:nvSpPr>
          <p:cNvPr id="77" name="下矢印 76"/>
          <p:cNvSpPr/>
          <p:nvPr/>
        </p:nvSpPr>
        <p:spPr>
          <a:xfrm>
            <a:off x="1943708" y="-1143508"/>
            <a:ext cx="21602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右矢印 78"/>
          <p:cNvSpPr/>
          <p:nvPr/>
        </p:nvSpPr>
        <p:spPr>
          <a:xfrm>
            <a:off x="1475656" y="1076324"/>
            <a:ext cx="4144094" cy="1924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円柱 86"/>
          <p:cNvSpPr/>
          <p:nvPr/>
        </p:nvSpPr>
        <p:spPr>
          <a:xfrm>
            <a:off x="5724128" y="3933056"/>
            <a:ext cx="2736304" cy="47667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Cache</a:t>
            </a:r>
            <a:endParaRPr kumimoji="1" lang="ja-JP" altLang="en-US" dirty="0"/>
          </a:p>
        </p:txBody>
      </p:sp>
      <p:sp>
        <p:nvSpPr>
          <p:cNvPr id="145" name="正方形/長方形 144"/>
          <p:cNvSpPr/>
          <p:nvPr/>
        </p:nvSpPr>
        <p:spPr>
          <a:xfrm>
            <a:off x="251520" y="4869160"/>
            <a:ext cx="820891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 smtClean="0"/>
              <a:t>ExternalRam</a:t>
            </a:r>
            <a:endParaRPr kumimoji="1" lang="ja-JP" altLang="en-US" dirty="0"/>
          </a:p>
        </p:txBody>
      </p:sp>
      <p:sp>
        <p:nvSpPr>
          <p:cNvPr id="146" name="下矢印 145"/>
          <p:cNvSpPr/>
          <p:nvPr/>
        </p:nvSpPr>
        <p:spPr>
          <a:xfrm flipV="1">
            <a:off x="6444208" y="4437112"/>
            <a:ext cx="360040" cy="360040"/>
          </a:xfrm>
          <a:prstGeom prst="downArrow">
            <a:avLst/>
          </a:prstGeom>
          <a:solidFill>
            <a:srgbClr val="0070C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下矢印 170"/>
          <p:cNvSpPr/>
          <p:nvPr/>
        </p:nvSpPr>
        <p:spPr>
          <a:xfrm flipV="1">
            <a:off x="7668344" y="3429000"/>
            <a:ext cx="36004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円柱 189"/>
          <p:cNvSpPr/>
          <p:nvPr/>
        </p:nvSpPr>
        <p:spPr>
          <a:xfrm>
            <a:off x="395536" y="3933056"/>
            <a:ext cx="855712" cy="47667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Cache</a:t>
            </a:r>
            <a:endParaRPr kumimoji="1" lang="ja-JP" altLang="en-US" dirty="0"/>
          </a:p>
        </p:txBody>
      </p:sp>
      <p:sp>
        <p:nvSpPr>
          <p:cNvPr id="191" name="下矢印 190"/>
          <p:cNvSpPr/>
          <p:nvPr/>
        </p:nvSpPr>
        <p:spPr>
          <a:xfrm flipV="1">
            <a:off x="683568" y="4437112"/>
            <a:ext cx="360040" cy="360040"/>
          </a:xfrm>
          <a:prstGeom prst="downArrow">
            <a:avLst/>
          </a:prstGeom>
          <a:solidFill>
            <a:srgbClr val="0070C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下矢印 191"/>
          <p:cNvSpPr/>
          <p:nvPr/>
        </p:nvSpPr>
        <p:spPr>
          <a:xfrm flipV="1">
            <a:off x="683568" y="3429000"/>
            <a:ext cx="36004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テキスト ボックス 202"/>
          <p:cNvSpPr txBox="1"/>
          <p:nvPr/>
        </p:nvSpPr>
        <p:spPr>
          <a:xfrm>
            <a:off x="3707904" y="33265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Proposal Design (G0035 + G0036)</a:t>
            </a:r>
          </a:p>
          <a:p>
            <a:r>
              <a:rPr lang="en-US" altLang="ja-JP" u="sng" dirty="0" smtClean="0"/>
              <a:t>(in specific memory pattern 4x2)</a:t>
            </a:r>
            <a:endParaRPr kumimoji="1" lang="ja-JP" altLang="en-US" u="sng" dirty="0"/>
          </a:p>
        </p:txBody>
      </p:sp>
      <p:sp>
        <p:nvSpPr>
          <p:cNvPr id="289" name="正方形/長方形 288"/>
          <p:cNvSpPr/>
          <p:nvPr/>
        </p:nvSpPr>
        <p:spPr>
          <a:xfrm>
            <a:off x="179512" y="1844824"/>
            <a:ext cx="72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0" name="円/楕円 289"/>
          <p:cNvSpPr/>
          <p:nvPr/>
        </p:nvSpPr>
        <p:spPr>
          <a:xfrm>
            <a:off x="169987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1" name="円/楕円 290"/>
          <p:cNvSpPr/>
          <p:nvPr/>
        </p:nvSpPr>
        <p:spPr>
          <a:xfrm>
            <a:off x="805772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2" name="円/楕円 291"/>
          <p:cNvSpPr/>
          <p:nvPr/>
        </p:nvSpPr>
        <p:spPr>
          <a:xfrm>
            <a:off x="169987" y="247108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3" name="円/楕円 292"/>
          <p:cNvSpPr/>
          <p:nvPr/>
        </p:nvSpPr>
        <p:spPr>
          <a:xfrm>
            <a:off x="805772" y="247108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95" name="テキスト ボックス 294"/>
          <p:cNvSpPr txBox="1"/>
          <p:nvPr/>
        </p:nvSpPr>
        <p:spPr>
          <a:xfrm>
            <a:off x="249610" y="202274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VSP</a:t>
            </a:r>
            <a:endParaRPr kumimoji="1" lang="ja-JP" altLang="en-US" dirty="0"/>
          </a:p>
        </p:txBody>
      </p:sp>
      <p:cxnSp>
        <p:nvCxnSpPr>
          <p:cNvPr id="300" name="直線コネクタ 299"/>
          <p:cNvCxnSpPr/>
          <p:nvPr/>
        </p:nvCxnSpPr>
        <p:spPr>
          <a:xfrm>
            <a:off x="1835696" y="116632"/>
            <a:ext cx="0" cy="5400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10"/>
          <p:cNvGrpSpPr/>
          <p:nvPr/>
        </p:nvGrpSpPr>
        <p:grpSpPr>
          <a:xfrm>
            <a:off x="7884448" y="2492976"/>
            <a:ext cx="360000" cy="720000"/>
            <a:chOff x="755496" y="5418000"/>
            <a:chExt cx="360000" cy="720000"/>
          </a:xfrm>
        </p:grpSpPr>
        <p:sp>
          <p:nvSpPr>
            <p:cNvPr id="212" name="正方形/長方形 211"/>
            <p:cNvSpPr/>
            <p:nvPr/>
          </p:nvSpPr>
          <p:spPr>
            <a:xfrm>
              <a:off x="755496" y="5418000"/>
              <a:ext cx="3600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3" name="円/楕円 212"/>
            <p:cNvSpPr/>
            <p:nvPr/>
          </p:nvSpPr>
          <p:spPr>
            <a:xfrm>
              <a:off x="935516" y="5598020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21" name="正方形/長方形 220"/>
          <p:cNvSpPr/>
          <p:nvPr/>
        </p:nvSpPr>
        <p:spPr>
          <a:xfrm>
            <a:off x="7524408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2" name="円/楕円 221"/>
          <p:cNvSpPr/>
          <p:nvPr/>
        </p:nvSpPr>
        <p:spPr>
          <a:xfrm>
            <a:off x="7704428" y="15927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25" name="正方形/長方形 224"/>
          <p:cNvSpPr/>
          <p:nvPr/>
        </p:nvSpPr>
        <p:spPr>
          <a:xfrm>
            <a:off x="7524408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6" name="円/楕円 225"/>
          <p:cNvSpPr/>
          <p:nvPr/>
        </p:nvSpPr>
        <p:spPr>
          <a:xfrm>
            <a:off x="7704428" y="195283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2915816" y="5733256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i="1" dirty="0" smtClean="0"/>
              <a:t>Simple one stop approach can do!</a:t>
            </a:r>
            <a:endParaRPr kumimoji="1" lang="ja-JP" altLang="en-US" i="1" dirty="0"/>
          </a:p>
        </p:txBody>
      </p:sp>
      <p:sp>
        <p:nvSpPr>
          <p:cNvPr id="231" name="正方形/長方形 230"/>
          <p:cNvSpPr/>
          <p:nvPr/>
        </p:nvSpPr>
        <p:spPr>
          <a:xfrm>
            <a:off x="5724128" y="249297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2" name="円/楕円 231"/>
          <p:cNvSpPr/>
          <p:nvPr/>
        </p:nvSpPr>
        <p:spPr>
          <a:xfrm>
            <a:off x="5904148" y="267299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34" name="正方形/長方形 233"/>
          <p:cNvSpPr/>
          <p:nvPr/>
        </p:nvSpPr>
        <p:spPr>
          <a:xfrm>
            <a:off x="6084288" y="249297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5" name="円/楕円 234"/>
          <p:cNvSpPr/>
          <p:nvPr/>
        </p:nvSpPr>
        <p:spPr>
          <a:xfrm>
            <a:off x="6264308" y="267299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42" name="正方形/長方形 241"/>
          <p:cNvSpPr/>
          <p:nvPr/>
        </p:nvSpPr>
        <p:spPr>
          <a:xfrm>
            <a:off x="5724248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3" name="円/楕円 242"/>
          <p:cNvSpPr/>
          <p:nvPr/>
        </p:nvSpPr>
        <p:spPr>
          <a:xfrm>
            <a:off x="5904268" y="159279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46" name="正方形/長方形 245"/>
          <p:cNvSpPr/>
          <p:nvPr/>
        </p:nvSpPr>
        <p:spPr>
          <a:xfrm>
            <a:off x="5724248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7" name="円/楕円 246"/>
          <p:cNvSpPr/>
          <p:nvPr/>
        </p:nvSpPr>
        <p:spPr>
          <a:xfrm>
            <a:off x="5904268" y="195283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73" name="テキスト ボックス 272"/>
          <p:cNvSpPr txBox="1"/>
          <p:nvPr/>
        </p:nvSpPr>
        <p:spPr>
          <a:xfrm>
            <a:off x="5940152" y="90872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Read</a:t>
            </a:r>
            <a:endParaRPr kumimoji="1" lang="ja-JP" altLang="en-US" dirty="0"/>
          </a:p>
        </p:txBody>
      </p:sp>
      <p:sp>
        <p:nvSpPr>
          <p:cNvPr id="274" name="右矢印 273"/>
          <p:cNvSpPr/>
          <p:nvPr/>
        </p:nvSpPr>
        <p:spPr>
          <a:xfrm>
            <a:off x="7308304" y="1052736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7" name="テキスト ボックス 276"/>
          <p:cNvSpPr txBox="1"/>
          <p:nvPr/>
        </p:nvSpPr>
        <p:spPr>
          <a:xfrm>
            <a:off x="7812360" y="90872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 smtClean="0"/>
              <a:t>Subblock</a:t>
            </a:r>
            <a:endParaRPr kumimoji="1" lang="ja-JP" altLang="en-US" dirty="0"/>
          </a:p>
        </p:txBody>
      </p:sp>
      <p:sp>
        <p:nvSpPr>
          <p:cNvPr id="62" name="正方形/長方形 61"/>
          <p:cNvSpPr/>
          <p:nvPr/>
        </p:nvSpPr>
        <p:spPr>
          <a:xfrm>
            <a:off x="5724524" y="266700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/>
          <p:cNvSpPr/>
          <p:nvPr/>
        </p:nvSpPr>
        <p:spPr>
          <a:xfrm>
            <a:off x="6084093" y="266700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/>
          <p:cNvSpPr/>
          <p:nvPr/>
        </p:nvSpPr>
        <p:spPr>
          <a:xfrm>
            <a:off x="5724524" y="1590675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66"/>
          <p:cNvSpPr/>
          <p:nvPr/>
        </p:nvSpPr>
        <p:spPr>
          <a:xfrm>
            <a:off x="5722143" y="1952625"/>
            <a:ext cx="360000" cy="180000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正方形/長方形 69"/>
          <p:cNvSpPr/>
          <p:nvPr/>
        </p:nvSpPr>
        <p:spPr>
          <a:xfrm>
            <a:off x="180974" y="18478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/>
          <p:cNvSpPr/>
          <p:nvPr/>
        </p:nvSpPr>
        <p:spPr>
          <a:xfrm>
            <a:off x="531018" y="18478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/>
          <p:cNvSpPr/>
          <p:nvPr/>
        </p:nvSpPr>
        <p:spPr>
          <a:xfrm>
            <a:off x="180974" y="23812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正方形/長方形 72"/>
          <p:cNvSpPr/>
          <p:nvPr/>
        </p:nvSpPr>
        <p:spPr>
          <a:xfrm>
            <a:off x="531018" y="2381250"/>
            <a:ext cx="360000" cy="18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8477250" y="2495550"/>
            <a:ext cx="108585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2</a:t>
            </a:r>
            <a:r>
              <a:rPr kumimoji="1" lang="en-US" altLang="ja-JP" dirty="0" smtClean="0"/>
              <a:t>5% reductio</a:t>
            </a:r>
            <a:r>
              <a:rPr lang="en-US" altLang="ja-JP" dirty="0" smtClean="0"/>
              <a:t>n</a:t>
            </a:r>
            <a:endParaRPr kumimoji="1" lang="ja-JP" altLang="en-US" dirty="0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8448675" y="1438275"/>
            <a:ext cx="108585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37.5</a:t>
            </a:r>
            <a:r>
              <a:rPr kumimoji="1" lang="en-US" altLang="ja-JP" dirty="0" smtClean="0"/>
              <a:t>% reductio</a:t>
            </a:r>
            <a:r>
              <a:rPr lang="en-US" altLang="ja-JP" dirty="0" smtClean="0"/>
              <a:t>n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0" y="4448175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G</a:t>
            </a:r>
            <a:r>
              <a:rPr kumimoji="1" lang="en-US" altLang="ja-JP" dirty="0" smtClean="0"/>
              <a:t>0035+G0036</a:t>
            </a:r>
            <a:endParaRPr kumimoji="1" lang="ja-JP" altLang="en-US" dirty="0"/>
          </a:p>
        </p:txBody>
      </p:sp>
      <p:pic>
        <p:nvPicPr>
          <p:cNvPr id="3" name="図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7049" y="3932730"/>
            <a:ext cx="2806701" cy="1392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/>
        </p:nvSpPr>
        <p:spPr>
          <a:xfrm>
            <a:off x="152400" y="1457325"/>
            <a:ext cx="125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Current Design</a:t>
            </a:r>
            <a:endParaRPr kumimoji="1" lang="ja-JP" altLang="en-US" dirty="0"/>
          </a:p>
        </p:txBody>
      </p:sp>
      <p:pic>
        <p:nvPicPr>
          <p:cNvPr id="5" name="図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9149" y="1208895"/>
            <a:ext cx="2432051" cy="992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図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94274" y="414524"/>
            <a:ext cx="3873501" cy="1780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図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19650" y="3735254"/>
            <a:ext cx="4794251" cy="218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下矢印 7"/>
          <p:cNvSpPr/>
          <p:nvPr/>
        </p:nvSpPr>
        <p:spPr>
          <a:xfrm>
            <a:off x="4876800" y="2762250"/>
            <a:ext cx="771525" cy="676275"/>
          </a:xfrm>
          <a:prstGeom prst="downArrow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180978" y="972502"/>
          <a:ext cx="8791572" cy="4796237"/>
        </p:xfrm>
        <a:graphic>
          <a:graphicData uri="http://schemas.openxmlformats.org/drawingml/2006/table">
            <a:tbl>
              <a:tblPr/>
              <a:tblGrid>
                <a:gridCol w="1333497"/>
                <a:gridCol w="828675"/>
                <a:gridCol w="828675"/>
                <a:gridCol w="828675"/>
                <a:gridCol w="828675"/>
                <a:gridCol w="828675"/>
                <a:gridCol w="828675"/>
                <a:gridCol w="828675"/>
                <a:gridCol w="828675"/>
                <a:gridCol w="828675"/>
              </a:tblGrid>
              <a:tr h="808562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PSNR / video bitrate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PSNR / total bitrate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synth PSNR / total bitrate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enc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dec time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ren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05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Balloons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95.5%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5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Kendo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96.2%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94.9%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585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Newspaper_CC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101.9%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GT_Fly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62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Poznan_Hall2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102.1%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62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Poznan_Street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62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Undo_Dancer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-0.38%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5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Shark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2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1024x768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862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1920x1088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-0.07%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-0.08%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99.2%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3362325" y="17145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G0035+G0036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230660" y="364057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 smtClean="0"/>
              <a:t>IvMC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68760" y="4802629"/>
            <a:ext cx="788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VSP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6795193" y="3402567"/>
            <a:ext cx="948631" cy="22479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 smtClean="0"/>
              <a:t>ExternalRam</a:t>
            </a:r>
            <a:endParaRPr kumimoji="1" lang="ja-JP" altLang="en-US" dirty="0"/>
          </a:p>
        </p:txBody>
      </p:sp>
      <p:cxnSp>
        <p:nvCxnSpPr>
          <p:cNvPr id="7" name="直線矢印コネクタ 6"/>
          <p:cNvCxnSpPr>
            <a:stCxn id="3" idx="3"/>
          </p:cNvCxnSpPr>
          <p:nvPr/>
        </p:nvCxnSpPr>
        <p:spPr>
          <a:xfrm flipV="1">
            <a:off x="2310780" y="3821669"/>
            <a:ext cx="2385045" cy="35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V="1">
            <a:off x="2238375" y="4545568"/>
            <a:ext cx="2505075" cy="2762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V="1">
            <a:off x="2219325" y="4907518"/>
            <a:ext cx="2505075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228850" y="5098018"/>
            <a:ext cx="2505075" cy="3905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>
            <a:off x="2238375" y="5012293"/>
            <a:ext cx="2505075" cy="2190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2352674" y="3859768"/>
            <a:ext cx="2162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one access per block</a:t>
            </a:r>
          </a:p>
          <a:p>
            <a:r>
              <a:rPr lang="en-US" altLang="ja-JP" dirty="0" smtClean="0"/>
              <a:t>(</a:t>
            </a:r>
            <a:r>
              <a:rPr kumimoji="1" lang="en-US" altLang="ja-JP" dirty="0" err="1" smtClean="0"/>
              <a:t>mv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refIdx</a:t>
            </a:r>
            <a:r>
              <a:rPr kumimoji="1" lang="en-US" altLang="ja-JP" dirty="0" smtClean="0"/>
              <a:t> is packed)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352674" y="5431393"/>
            <a:ext cx="2162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four access per block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278285" y="603135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Col</a:t>
            </a:r>
            <a:endParaRPr kumimoji="1" lang="ja-JP" altLang="en-US" dirty="0"/>
          </a:p>
        </p:txBody>
      </p:sp>
      <p:cxnSp>
        <p:nvCxnSpPr>
          <p:cNvPr id="25" name="直線矢印コネクタ 24"/>
          <p:cNvCxnSpPr>
            <a:stCxn id="24" idx="3"/>
          </p:cNvCxnSpPr>
          <p:nvPr/>
        </p:nvCxnSpPr>
        <p:spPr>
          <a:xfrm flipV="1">
            <a:off x="2358405" y="6212444"/>
            <a:ext cx="2385045" cy="35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2400299" y="6250543"/>
            <a:ext cx="2162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one access per block</a:t>
            </a:r>
          </a:p>
        </p:txBody>
      </p:sp>
      <p:sp>
        <p:nvSpPr>
          <p:cNvPr id="27" name="円柱 26"/>
          <p:cNvSpPr/>
          <p:nvPr/>
        </p:nvSpPr>
        <p:spPr>
          <a:xfrm>
            <a:off x="4900860" y="5964024"/>
            <a:ext cx="2814390" cy="457969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Cache</a:t>
            </a:r>
            <a:endParaRPr kumimoji="1" lang="ja-JP" altLang="en-US" dirty="0"/>
          </a:p>
        </p:txBody>
      </p:sp>
      <p:sp>
        <p:nvSpPr>
          <p:cNvPr id="28" name="円柱 27"/>
          <p:cNvSpPr/>
          <p:nvPr/>
        </p:nvSpPr>
        <p:spPr>
          <a:xfrm>
            <a:off x="4919911" y="4754349"/>
            <a:ext cx="855712" cy="47667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Cache</a:t>
            </a:r>
            <a:endParaRPr kumimoji="1" lang="ja-JP" altLang="en-US" dirty="0"/>
          </a:p>
        </p:txBody>
      </p:sp>
      <p:sp>
        <p:nvSpPr>
          <p:cNvPr id="29" name="円柱 28"/>
          <p:cNvSpPr/>
          <p:nvPr/>
        </p:nvSpPr>
        <p:spPr>
          <a:xfrm>
            <a:off x="4891336" y="3563724"/>
            <a:ext cx="855712" cy="47667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Cache</a:t>
            </a:r>
            <a:endParaRPr kumimoji="1" lang="ja-JP" altLang="en-US" dirty="0"/>
          </a:p>
        </p:txBody>
      </p:sp>
      <p:sp>
        <p:nvSpPr>
          <p:cNvPr id="30" name="右矢印 29"/>
          <p:cNvSpPr/>
          <p:nvPr/>
        </p:nvSpPr>
        <p:spPr>
          <a:xfrm flipH="1">
            <a:off x="6153150" y="3669268"/>
            <a:ext cx="266700" cy="295275"/>
          </a:xfrm>
          <a:prstGeom prst="rightArrow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右矢印 30"/>
          <p:cNvSpPr/>
          <p:nvPr/>
        </p:nvSpPr>
        <p:spPr>
          <a:xfrm flipH="1">
            <a:off x="6143625" y="4859893"/>
            <a:ext cx="266700" cy="295275"/>
          </a:xfrm>
          <a:prstGeom prst="rightArrow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991099" y="6488668"/>
            <a:ext cx="2800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(Always cached)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916460" y="599961"/>
            <a:ext cx="1293466" cy="36933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MV decode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211860" y="599961"/>
            <a:ext cx="1293466" cy="36933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MC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507260" y="599961"/>
            <a:ext cx="1293466" cy="36933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IQ / ITRANS</a:t>
            </a:r>
            <a:endParaRPr kumimoji="1"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21060" y="599961"/>
            <a:ext cx="1293466" cy="36933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CABAC</a:t>
            </a:r>
            <a:endParaRPr kumimoji="1" lang="ja-JP" altLang="en-US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181475" y="1047636"/>
            <a:ext cx="1619251" cy="36933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MV decode</a:t>
            </a:r>
            <a:endParaRPr kumimoji="1" lang="ja-JP" altLang="en-US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211860" y="1047636"/>
            <a:ext cx="960090" cy="36933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CABAC</a:t>
            </a:r>
            <a:endParaRPr kumimoji="1" lang="ja-JP" altLang="en-US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107585" y="1495311"/>
            <a:ext cx="1293466" cy="36933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MV decode</a:t>
            </a:r>
            <a:endParaRPr kumimoji="1"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812185" y="1495311"/>
            <a:ext cx="1293466" cy="36933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CABAC</a:t>
            </a:r>
            <a:endParaRPr kumimoji="1" lang="ja-JP" altLang="en-US" dirty="0"/>
          </a:p>
        </p:txBody>
      </p:sp>
      <p:sp>
        <p:nvSpPr>
          <p:cNvPr id="55" name="正方形/長方形 54"/>
          <p:cNvSpPr/>
          <p:nvPr/>
        </p:nvSpPr>
        <p:spPr>
          <a:xfrm>
            <a:off x="638175" y="581026"/>
            <a:ext cx="2552700" cy="400050"/>
          </a:xfrm>
          <a:prstGeom prst="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/>
        </p:nvSpPr>
        <p:spPr>
          <a:xfrm>
            <a:off x="3209924" y="1038226"/>
            <a:ext cx="2600325" cy="400050"/>
          </a:xfrm>
          <a:prstGeom prst="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/>
          <p:cNvSpPr/>
          <p:nvPr/>
        </p:nvSpPr>
        <p:spPr>
          <a:xfrm>
            <a:off x="3190874" y="581026"/>
            <a:ext cx="2600325" cy="400050"/>
          </a:xfrm>
          <a:prstGeom prst="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/>
          <p:cNvSpPr/>
          <p:nvPr/>
        </p:nvSpPr>
        <p:spPr>
          <a:xfrm>
            <a:off x="5819774" y="1485901"/>
            <a:ext cx="2600325" cy="400050"/>
          </a:xfrm>
          <a:prstGeom prst="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</a:t>
            </a:r>
            <a:endParaRPr kumimoji="1" lang="ja-JP" altLang="en-US" dirty="0"/>
          </a:p>
        </p:txBody>
      </p:sp>
      <p:cxnSp>
        <p:nvCxnSpPr>
          <p:cNvPr id="63" name="直線コネクタ 62"/>
          <p:cNvCxnSpPr/>
          <p:nvPr/>
        </p:nvCxnSpPr>
        <p:spPr>
          <a:xfrm flipV="1">
            <a:off x="4267200" y="1362075"/>
            <a:ext cx="55245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/>
          <p:cNvSpPr txBox="1"/>
          <p:nvPr/>
        </p:nvSpPr>
        <p:spPr>
          <a:xfrm>
            <a:off x="2047874" y="1895475"/>
            <a:ext cx="54959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u="sng" dirty="0" smtClean="0"/>
              <a:t>If MV stage is getting longer, time budget of CABAC is deduced</a:t>
            </a:r>
          </a:p>
          <a:p>
            <a:r>
              <a:rPr kumimoji="1" lang="en-US" altLang="ja-JP" dirty="0" smtClean="0"/>
              <a:t>(if CABAC time is same</a:t>
            </a:r>
            <a:r>
              <a:rPr lang="en-US" altLang="ja-JP" dirty="0" smtClean="0"/>
              <a:t>, start of MC stage needs waits)</a:t>
            </a:r>
            <a:endParaRPr kumimoji="1" lang="ja-JP" altLang="en-US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171450" y="133350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u="sng" dirty="0" smtClean="0"/>
              <a:t>Pipeline</a:t>
            </a:r>
            <a:endParaRPr kumimoji="1" lang="ja-JP" altLang="en-US" u="sng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71450" y="3086100"/>
            <a:ext cx="353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u="sng" dirty="0" smtClean="0"/>
              <a:t>External Access in MV decode part</a:t>
            </a:r>
            <a:endParaRPr kumimoji="1" lang="ja-JP" alt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295273" y="1658830"/>
          <a:ext cx="8372481" cy="4108029"/>
        </p:xfrm>
        <a:graphic>
          <a:graphicData uri="http://schemas.openxmlformats.org/drawingml/2006/table">
            <a:tbl>
              <a:tblPr/>
              <a:tblGrid>
                <a:gridCol w="644037"/>
                <a:gridCol w="644037"/>
                <a:gridCol w="644037"/>
                <a:gridCol w="644037"/>
                <a:gridCol w="644037"/>
                <a:gridCol w="644037"/>
                <a:gridCol w="644037"/>
                <a:gridCol w="644037"/>
                <a:gridCol w="644037"/>
                <a:gridCol w="644037"/>
                <a:gridCol w="644037"/>
                <a:gridCol w="644037"/>
                <a:gridCol w="644037"/>
              </a:tblGrid>
              <a:tr h="121138"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#Access (Depth) [/CU]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#Comparison (VSP) [/CU]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#Access (Col+Iv+Depth) [/CU]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576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CU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PU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PU name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HTM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G0035+G0036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HTM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G0035+G0036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%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HTM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G0035+G0036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138">
                <a:tc rowSpan="11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VSP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64x64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64x64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2Nx2N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512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132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26%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385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515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135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26%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576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64x64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64x32,64x32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2NxN or Nx2N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512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132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26%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385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516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136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26%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76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64x64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64x16,64x48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AMP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512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132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26%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385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516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136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26%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13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32x32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32x32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2Nx2N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128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36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28%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131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39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30%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76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32x32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32x16, 32x16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2NxN or Nx2N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128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36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28%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132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40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30%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76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32x32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32x8, 32x24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AMP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128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36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28%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132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40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30%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13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16x16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16x16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2Nx2N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32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12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38%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25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35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15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43%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76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16x16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16x8, 16x8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2NxN or Nx2N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32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12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38%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25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36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16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44%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76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16x16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16x12, 16x4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AMP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32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12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38%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24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36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16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44%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13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8x8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8x8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2Nx2N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75%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7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14%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11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82%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76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8x8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8x4, 8x4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2NxN or Nx2N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75%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12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</a:t>
                      </a:r>
                    </a:p>
                  </a:txBody>
                  <a:tcPr marL="6513" marR="6513" marT="65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83%</a:t>
                      </a:r>
                    </a:p>
                  </a:txBody>
                  <a:tcPr marL="6513" marR="6513" marT="6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28700" y="2524125"/>
            <a:ext cx="58102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smtClean="0"/>
              <a:t>Current VSP assumes “two step read” or “full-depth pixel read” </a:t>
            </a:r>
            <a:endParaRPr kumimoji="1" lang="ja-JP" altLang="en-US" sz="4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2411760" y="971436"/>
            <a:ext cx="108012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i="1" dirty="0" err="1" smtClean="0"/>
              <a:t>FirstRead</a:t>
            </a:r>
            <a:endParaRPr kumimoji="1" lang="ja-JP" altLang="en-US" b="1" i="1" dirty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940152" y="908720"/>
            <a:ext cx="136815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b="1" i="1" dirty="0" err="1" smtClean="0"/>
              <a:t>Second</a:t>
            </a:r>
            <a:r>
              <a:rPr kumimoji="1" lang="en-US" altLang="ja-JP" b="1" i="1" dirty="0" err="1" smtClean="0"/>
              <a:t>Read</a:t>
            </a:r>
            <a:endParaRPr kumimoji="1" lang="ja-JP" altLang="en-US" b="1" i="1" dirty="0"/>
          </a:p>
        </p:txBody>
      </p:sp>
      <p:sp>
        <p:nvSpPr>
          <p:cNvPr id="42" name="正方形/長方形 41"/>
          <p:cNvSpPr/>
          <p:nvPr/>
        </p:nvSpPr>
        <p:spPr>
          <a:xfrm>
            <a:off x="2267744" y="1844824"/>
            <a:ext cx="14402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2267744" y="184482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9" name="円/楕円 48"/>
          <p:cNvSpPr/>
          <p:nvPr/>
        </p:nvSpPr>
        <p:spPr>
          <a:xfrm>
            <a:off x="2897824" y="184482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0" name="円/楕円 49"/>
          <p:cNvSpPr/>
          <p:nvPr/>
        </p:nvSpPr>
        <p:spPr>
          <a:xfrm>
            <a:off x="2987864" y="184482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3617904" y="184482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/>
        </p:nvSpPr>
        <p:spPr>
          <a:xfrm>
            <a:off x="2267744" y="247490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円/楕円 56"/>
          <p:cNvSpPr/>
          <p:nvPr/>
        </p:nvSpPr>
        <p:spPr>
          <a:xfrm>
            <a:off x="2897824" y="247490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8" name="円/楕円 57"/>
          <p:cNvSpPr/>
          <p:nvPr/>
        </p:nvSpPr>
        <p:spPr>
          <a:xfrm>
            <a:off x="2987864" y="247490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61" name="円/楕円 60"/>
          <p:cNvSpPr/>
          <p:nvPr/>
        </p:nvSpPr>
        <p:spPr>
          <a:xfrm>
            <a:off x="3617904" y="2474904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323528" y="980728"/>
            <a:ext cx="13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DoNBDV</a:t>
            </a:r>
            <a:endParaRPr kumimoji="1" lang="ja-JP" altLang="en-US" dirty="0"/>
          </a:p>
        </p:txBody>
      </p:sp>
      <p:sp>
        <p:nvSpPr>
          <p:cNvPr id="79" name="右矢印 78"/>
          <p:cNvSpPr/>
          <p:nvPr/>
        </p:nvSpPr>
        <p:spPr>
          <a:xfrm>
            <a:off x="1475656" y="1052736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右矢印 79"/>
          <p:cNvSpPr/>
          <p:nvPr/>
        </p:nvSpPr>
        <p:spPr>
          <a:xfrm>
            <a:off x="3635896" y="1052736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右矢印 80"/>
          <p:cNvSpPr/>
          <p:nvPr/>
        </p:nvSpPr>
        <p:spPr>
          <a:xfrm>
            <a:off x="5076056" y="1052736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4067944" y="980728"/>
            <a:ext cx="1026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Decision</a:t>
            </a:r>
            <a:endParaRPr kumimoji="1" lang="ja-JP" altLang="en-US" dirty="0"/>
          </a:p>
        </p:txBody>
      </p:sp>
      <p:sp>
        <p:nvSpPr>
          <p:cNvPr id="83" name="右矢印 82"/>
          <p:cNvSpPr/>
          <p:nvPr/>
        </p:nvSpPr>
        <p:spPr>
          <a:xfrm>
            <a:off x="7308304" y="1052736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7812360" y="90872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 smtClean="0"/>
              <a:t>Subblock</a:t>
            </a:r>
            <a:endParaRPr kumimoji="1" lang="ja-JP" altLang="en-US" dirty="0"/>
          </a:p>
        </p:txBody>
      </p:sp>
      <p:sp>
        <p:nvSpPr>
          <p:cNvPr id="87" name="円柱 86"/>
          <p:cNvSpPr/>
          <p:nvPr/>
        </p:nvSpPr>
        <p:spPr>
          <a:xfrm>
            <a:off x="2267744" y="3933056"/>
            <a:ext cx="6192688" cy="47667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Cache</a:t>
            </a:r>
            <a:endParaRPr kumimoji="1" lang="ja-JP" altLang="en-US" dirty="0"/>
          </a:p>
        </p:txBody>
      </p:sp>
      <p:sp>
        <p:nvSpPr>
          <p:cNvPr id="88" name="下矢印 87"/>
          <p:cNvSpPr/>
          <p:nvPr/>
        </p:nvSpPr>
        <p:spPr>
          <a:xfrm flipV="1">
            <a:off x="4427984" y="3429000"/>
            <a:ext cx="36004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正方形/長方形 89"/>
          <p:cNvSpPr/>
          <p:nvPr/>
        </p:nvSpPr>
        <p:spPr>
          <a:xfrm>
            <a:off x="3851920" y="1844824"/>
            <a:ext cx="14402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円/楕円 90"/>
          <p:cNvSpPr/>
          <p:nvPr/>
        </p:nvSpPr>
        <p:spPr>
          <a:xfrm>
            <a:off x="3851920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4" name="円/楕円 93"/>
          <p:cNvSpPr/>
          <p:nvPr/>
        </p:nvSpPr>
        <p:spPr>
          <a:xfrm>
            <a:off x="5202080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円/楕円 94"/>
          <p:cNvSpPr/>
          <p:nvPr/>
        </p:nvSpPr>
        <p:spPr>
          <a:xfrm>
            <a:off x="3851920" y="247490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円/楕円 97"/>
          <p:cNvSpPr/>
          <p:nvPr/>
        </p:nvSpPr>
        <p:spPr>
          <a:xfrm>
            <a:off x="5202080" y="247490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07" name="正方形/長方形 106"/>
          <p:cNvSpPr/>
          <p:nvPr/>
        </p:nvSpPr>
        <p:spPr>
          <a:xfrm>
            <a:off x="5940152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正方形/長方形 107"/>
          <p:cNvSpPr/>
          <p:nvPr/>
        </p:nvSpPr>
        <p:spPr>
          <a:xfrm>
            <a:off x="6660232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正方形/長方形 108"/>
          <p:cNvSpPr/>
          <p:nvPr/>
        </p:nvSpPr>
        <p:spPr>
          <a:xfrm>
            <a:off x="5940152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正方形/長方形 109"/>
          <p:cNvSpPr/>
          <p:nvPr/>
        </p:nvSpPr>
        <p:spPr>
          <a:xfrm>
            <a:off x="6660232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下矢印 143"/>
          <p:cNvSpPr/>
          <p:nvPr/>
        </p:nvSpPr>
        <p:spPr>
          <a:xfrm flipV="1">
            <a:off x="2915816" y="4437112"/>
            <a:ext cx="360040" cy="360040"/>
          </a:xfrm>
          <a:prstGeom prst="downArrow">
            <a:avLst/>
          </a:prstGeom>
          <a:solidFill>
            <a:srgbClr val="0070C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正方形/長方形 144"/>
          <p:cNvSpPr/>
          <p:nvPr/>
        </p:nvSpPr>
        <p:spPr>
          <a:xfrm>
            <a:off x="251520" y="4869160"/>
            <a:ext cx="820891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 smtClean="0"/>
              <a:t>ExternalRam</a:t>
            </a:r>
            <a:endParaRPr kumimoji="1" lang="ja-JP" altLang="en-US" dirty="0"/>
          </a:p>
        </p:txBody>
      </p:sp>
      <p:sp>
        <p:nvSpPr>
          <p:cNvPr id="146" name="下矢印 145"/>
          <p:cNvSpPr/>
          <p:nvPr/>
        </p:nvSpPr>
        <p:spPr>
          <a:xfrm flipV="1">
            <a:off x="6156176" y="4437112"/>
            <a:ext cx="360040" cy="360040"/>
          </a:xfrm>
          <a:prstGeom prst="downArrow">
            <a:avLst/>
          </a:prstGeom>
          <a:solidFill>
            <a:srgbClr val="0070C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正方形/長方形 146"/>
          <p:cNvSpPr/>
          <p:nvPr/>
        </p:nvSpPr>
        <p:spPr>
          <a:xfrm>
            <a:off x="7524328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正方形/長方形 147"/>
          <p:cNvSpPr/>
          <p:nvPr/>
        </p:nvSpPr>
        <p:spPr>
          <a:xfrm>
            <a:off x="8244408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正方形/長方形 148"/>
          <p:cNvSpPr/>
          <p:nvPr/>
        </p:nvSpPr>
        <p:spPr>
          <a:xfrm>
            <a:off x="7524328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正方形/長方形 149"/>
          <p:cNvSpPr/>
          <p:nvPr/>
        </p:nvSpPr>
        <p:spPr>
          <a:xfrm>
            <a:off x="8244408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円/楕円 150"/>
          <p:cNvSpPr/>
          <p:nvPr/>
        </p:nvSpPr>
        <p:spPr>
          <a:xfrm>
            <a:off x="7524328" y="168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円/楕円 151"/>
          <p:cNvSpPr/>
          <p:nvPr/>
        </p:nvSpPr>
        <p:spPr>
          <a:xfrm>
            <a:off x="8154408" y="168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3" name="円/楕円 152"/>
          <p:cNvSpPr/>
          <p:nvPr/>
        </p:nvSpPr>
        <p:spPr>
          <a:xfrm>
            <a:off x="8244408" y="168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4" name="円/楕円 153"/>
          <p:cNvSpPr/>
          <p:nvPr/>
        </p:nvSpPr>
        <p:spPr>
          <a:xfrm>
            <a:off x="8874488" y="168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5" name="円/楕円 154"/>
          <p:cNvSpPr/>
          <p:nvPr/>
        </p:nvSpPr>
        <p:spPr>
          <a:xfrm>
            <a:off x="7524328" y="177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6" name="円/楕円 155"/>
          <p:cNvSpPr/>
          <p:nvPr/>
        </p:nvSpPr>
        <p:spPr>
          <a:xfrm>
            <a:off x="8154408" y="177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円/楕円 156"/>
          <p:cNvSpPr/>
          <p:nvPr/>
        </p:nvSpPr>
        <p:spPr>
          <a:xfrm>
            <a:off x="8244408" y="177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円/楕円 157"/>
          <p:cNvSpPr/>
          <p:nvPr/>
        </p:nvSpPr>
        <p:spPr>
          <a:xfrm>
            <a:off x="8874488" y="177281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円/楕円 166"/>
          <p:cNvSpPr/>
          <p:nvPr/>
        </p:nvSpPr>
        <p:spPr>
          <a:xfrm>
            <a:off x="7524328" y="14127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8" name="円/楕円 167"/>
          <p:cNvSpPr/>
          <p:nvPr/>
        </p:nvSpPr>
        <p:spPr>
          <a:xfrm>
            <a:off x="8874488" y="14127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円/楕円 168"/>
          <p:cNvSpPr/>
          <p:nvPr/>
        </p:nvSpPr>
        <p:spPr>
          <a:xfrm>
            <a:off x="7524328" y="204285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円/楕円 169"/>
          <p:cNvSpPr/>
          <p:nvPr/>
        </p:nvSpPr>
        <p:spPr>
          <a:xfrm>
            <a:off x="8874488" y="204285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71" name="下矢印 170"/>
          <p:cNvSpPr/>
          <p:nvPr/>
        </p:nvSpPr>
        <p:spPr>
          <a:xfrm flipV="1">
            <a:off x="7668344" y="3429000"/>
            <a:ext cx="36004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円/楕円 175"/>
          <p:cNvSpPr/>
          <p:nvPr/>
        </p:nvSpPr>
        <p:spPr>
          <a:xfrm>
            <a:off x="8154408" y="14127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円/楕円 176"/>
          <p:cNvSpPr/>
          <p:nvPr/>
        </p:nvSpPr>
        <p:spPr>
          <a:xfrm>
            <a:off x="8244408" y="14127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円/楕円 179"/>
          <p:cNvSpPr/>
          <p:nvPr/>
        </p:nvSpPr>
        <p:spPr>
          <a:xfrm>
            <a:off x="8154408" y="204285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円/楕円 180"/>
          <p:cNvSpPr/>
          <p:nvPr/>
        </p:nvSpPr>
        <p:spPr>
          <a:xfrm>
            <a:off x="8244408" y="204285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円/楕円 181"/>
          <p:cNvSpPr/>
          <p:nvPr/>
        </p:nvSpPr>
        <p:spPr>
          <a:xfrm>
            <a:off x="5940152" y="168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円/楕円 182"/>
          <p:cNvSpPr/>
          <p:nvPr/>
        </p:nvSpPr>
        <p:spPr>
          <a:xfrm>
            <a:off x="6570232" y="168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84" name="円/楕円 183"/>
          <p:cNvSpPr/>
          <p:nvPr/>
        </p:nvSpPr>
        <p:spPr>
          <a:xfrm>
            <a:off x="6660272" y="168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85" name="円/楕円 184"/>
          <p:cNvSpPr/>
          <p:nvPr/>
        </p:nvSpPr>
        <p:spPr>
          <a:xfrm>
            <a:off x="7290312" y="168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90" name="円柱 189"/>
          <p:cNvSpPr/>
          <p:nvPr/>
        </p:nvSpPr>
        <p:spPr>
          <a:xfrm>
            <a:off x="395536" y="3933056"/>
            <a:ext cx="855712" cy="47667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Cache</a:t>
            </a:r>
            <a:endParaRPr kumimoji="1" lang="ja-JP" altLang="en-US" dirty="0"/>
          </a:p>
        </p:txBody>
      </p:sp>
      <p:sp>
        <p:nvSpPr>
          <p:cNvPr id="191" name="下矢印 190"/>
          <p:cNvSpPr/>
          <p:nvPr/>
        </p:nvSpPr>
        <p:spPr>
          <a:xfrm flipV="1">
            <a:off x="683568" y="4437112"/>
            <a:ext cx="360040" cy="360040"/>
          </a:xfrm>
          <a:prstGeom prst="downArrow">
            <a:avLst/>
          </a:prstGeom>
          <a:solidFill>
            <a:srgbClr val="0070C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下矢印 191"/>
          <p:cNvSpPr/>
          <p:nvPr/>
        </p:nvSpPr>
        <p:spPr>
          <a:xfrm flipV="1">
            <a:off x="683568" y="3429000"/>
            <a:ext cx="36004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テキスト ボックス 202"/>
          <p:cNvSpPr txBox="1"/>
          <p:nvPr/>
        </p:nvSpPr>
        <p:spPr>
          <a:xfrm>
            <a:off x="3995936" y="33265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Conventional Design</a:t>
            </a:r>
            <a:endParaRPr kumimoji="1" lang="ja-JP" altLang="en-US" dirty="0"/>
          </a:p>
        </p:txBody>
      </p:sp>
      <p:sp>
        <p:nvSpPr>
          <p:cNvPr id="204" name="円/楕円 203"/>
          <p:cNvSpPr/>
          <p:nvPr/>
        </p:nvSpPr>
        <p:spPr>
          <a:xfrm>
            <a:off x="5940152" y="177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円/楕円 204"/>
          <p:cNvSpPr/>
          <p:nvPr/>
        </p:nvSpPr>
        <p:spPr>
          <a:xfrm>
            <a:off x="6570232" y="177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06" name="円/楕円 205"/>
          <p:cNvSpPr/>
          <p:nvPr/>
        </p:nvSpPr>
        <p:spPr>
          <a:xfrm>
            <a:off x="6660272" y="177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07" name="円/楕円 206"/>
          <p:cNvSpPr/>
          <p:nvPr/>
        </p:nvSpPr>
        <p:spPr>
          <a:xfrm>
            <a:off x="7290312" y="17728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20" name="正方形/長方形 219"/>
          <p:cNvSpPr/>
          <p:nvPr/>
        </p:nvSpPr>
        <p:spPr>
          <a:xfrm>
            <a:off x="5940152" y="249297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正方形/長方形 249"/>
          <p:cNvSpPr/>
          <p:nvPr/>
        </p:nvSpPr>
        <p:spPr>
          <a:xfrm>
            <a:off x="6300232" y="249297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正方形/長方形 250"/>
          <p:cNvSpPr/>
          <p:nvPr/>
        </p:nvSpPr>
        <p:spPr>
          <a:xfrm>
            <a:off x="6660232" y="249289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正方形/長方形 251"/>
          <p:cNvSpPr/>
          <p:nvPr/>
        </p:nvSpPr>
        <p:spPr>
          <a:xfrm>
            <a:off x="7020312" y="249289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円/楕円 252"/>
          <p:cNvSpPr/>
          <p:nvPr/>
        </p:nvSpPr>
        <p:spPr>
          <a:xfrm>
            <a:off x="6210192" y="249289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54" name="円/楕円 253"/>
          <p:cNvSpPr/>
          <p:nvPr/>
        </p:nvSpPr>
        <p:spPr>
          <a:xfrm>
            <a:off x="6300192" y="249289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55" name="円/楕円 254"/>
          <p:cNvSpPr/>
          <p:nvPr/>
        </p:nvSpPr>
        <p:spPr>
          <a:xfrm>
            <a:off x="6930272" y="249289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56" name="円/楕円 255"/>
          <p:cNvSpPr/>
          <p:nvPr/>
        </p:nvSpPr>
        <p:spPr>
          <a:xfrm>
            <a:off x="7020272" y="249289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57" name="円/楕円 256"/>
          <p:cNvSpPr/>
          <p:nvPr/>
        </p:nvSpPr>
        <p:spPr>
          <a:xfrm>
            <a:off x="6930272" y="312297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58" name="円/楕円 257"/>
          <p:cNvSpPr/>
          <p:nvPr/>
        </p:nvSpPr>
        <p:spPr>
          <a:xfrm>
            <a:off x="7020272" y="312297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59" name="円/楕円 258"/>
          <p:cNvSpPr/>
          <p:nvPr/>
        </p:nvSpPr>
        <p:spPr>
          <a:xfrm>
            <a:off x="6210192" y="312297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0" name="円/楕円 259"/>
          <p:cNvSpPr/>
          <p:nvPr/>
        </p:nvSpPr>
        <p:spPr>
          <a:xfrm>
            <a:off x="6300192" y="312297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1" name="正方形/長方形 260"/>
          <p:cNvSpPr/>
          <p:nvPr/>
        </p:nvSpPr>
        <p:spPr>
          <a:xfrm>
            <a:off x="7524328" y="249297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2" name="正方形/長方形 261"/>
          <p:cNvSpPr/>
          <p:nvPr/>
        </p:nvSpPr>
        <p:spPr>
          <a:xfrm>
            <a:off x="7884408" y="249297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3" name="正方形/長方形 262"/>
          <p:cNvSpPr/>
          <p:nvPr/>
        </p:nvSpPr>
        <p:spPr>
          <a:xfrm>
            <a:off x="8244408" y="249289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正方形/長方形 263"/>
          <p:cNvSpPr/>
          <p:nvPr/>
        </p:nvSpPr>
        <p:spPr>
          <a:xfrm>
            <a:off x="8604488" y="249289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円/楕円 264"/>
          <p:cNvSpPr/>
          <p:nvPr/>
        </p:nvSpPr>
        <p:spPr>
          <a:xfrm>
            <a:off x="779436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6" name="円/楕円 265"/>
          <p:cNvSpPr/>
          <p:nvPr/>
        </p:nvSpPr>
        <p:spPr>
          <a:xfrm>
            <a:off x="788436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7" name="円/楕円 266"/>
          <p:cNvSpPr/>
          <p:nvPr/>
        </p:nvSpPr>
        <p:spPr>
          <a:xfrm>
            <a:off x="8496416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8" name="円/楕円 267"/>
          <p:cNvSpPr/>
          <p:nvPr/>
        </p:nvSpPr>
        <p:spPr>
          <a:xfrm>
            <a:off x="8586456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69" name="円/楕円 268"/>
          <p:cNvSpPr/>
          <p:nvPr/>
        </p:nvSpPr>
        <p:spPr>
          <a:xfrm>
            <a:off x="8532440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0" name="円/楕円 269"/>
          <p:cNvSpPr/>
          <p:nvPr/>
        </p:nvSpPr>
        <p:spPr>
          <a:xfrm>
            <a:off x="8622480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1" name="円/楕円 270"/>
          <p:cNvSpPr/>
          <p:nvPr/>
        </p:nvSpPr>
        <p:spPr>
          <a:xfrm>
            <a:off x="779436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2" name="円/楕円 271"/>
          <p:cNvSpPr/>
          <p:nvPr/>
        </p:nvSpPr>
        <p:spPr>
          <a:xfrm>
            <a:off x="788436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5" name="円/楕円 274"/>
          <p:cNvSpPr/>
          <p:nvPr/>
        </p:nvSpPr>
        <p:spPr>
          <a:xfrm>
            <a:off x="887448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6" name="円/楕円 275"/>
          <p:cNvSpPr/>
          <p:nvPr/>
        </p:nvSpPr>
        <p:spPr>
          <a:xfrm>
            <a:off x="887448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9" name="円/楕円 278"/>
          <p:cNvSpPr/>
          <p:nvPr/>
        </p:nvSpPr>
        <p:spPr>
          <a:xfrm>
            <a:off x="752432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0" name="円/楕円 279"/>
          <p:cNvSpPr/>
          <p:nvPr/>
        </p:nvSpPr>
        <p:spPr>
          <a:xfrm>
            <a:off x="752432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83" name="円/楕円 282"/>
          <p:cNvSpPr/>
          <p:nvPr/>
        </p:nvSpPr>
        <p:spPr>
          <a:xfrm>
            <a:off x="824440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4" name="円/楕円 283"/>
          <p:cNvSpPr/>
          <p:nvPr/>
        </p:nvSpPr>
        <p:spPr>
          <a:xfrm>
            <a:off x="824440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87" name="円/楕円 286"/>
          <p:cNvSpPr/>
          <p:nvPr/>
        </p:nvSpPr>
        <p:spPr>
          <a:xfrm>
            <a:off x="8154408" y="24928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8" name="円/楕円 287"/>
          <p:cNvSpPr/>
          <p:nvPr/>
        </p:nvSpPr>
        <p:spPr>
          <a:xfrm>
            <a:off x="8154408" y="312297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89" name="正方形/長方形 288"/>
          <p:cNvSpPr/>
          <p:nvPr/>
        </p:nvSpPr>
        <p:spPr>
          <a:xfrm>
            <a:off x="179512" y="1844824"/>
            <a:ext cx="1440200" cy="144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0" name="円/楕円 289"/>
          <p:cNvSpPr/>
          <p:nvPr/>
        </p:nvSpPr>
        <p:spPr>
          <a:xfrm>
            <a:off x="179512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1" name="円/楕円 290"/>
          <p:cNvSpPr/>
          <p:nvPr/>
        </p:nvSpPr>
        <p:spPr>
          <a:xfrm>
            <a:off x="1529672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2" name="円/楕円 291"/>
          <p:cNvSpPr/>
          <p:nvPr/>
        </p:nvSpPr>
        <p:spPr>
          <a:xfrm>
            <a:off x="179512" y="319498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3" name="円/楕円 292"/>
          <p:cNvSpPr/>
          <p:nvPr/>
        </p:nvSpPr>
        <p:spPr>
          <a:xfrm>
            <a:off x="1529672" y="319498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94" name="正方形/長方形 293"/>
          <p:cNvSpPr/>
          <p:nvPr/>
        </p:nvSpPr>
        <p:spPr>
          <a:xfrm>
            <a:off x="179512" y="1844824"/>
            <a:ext cx="14402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5" name="テキスト ボックス 294"/>
          <p:cNvSpPr txBox="1"/>
          <p:nvPr/>
        </p:nvSpPr>
        <p:spPr>
          <a:xfrm>
            <a:off x="611560" y="206084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VSP</a:t>
            </a:r>
            <a:endParaRPr kumimoji="1" lang="ja-JP" altLang="en-US" dirty="0"/>
          </a:p>
        </p:txBody>
      </p:sp>
      <p:sp>
        <p:nvSpPr>
          <p:cNvPr id="296" name="テキスト ボックス 295"/>
          <p:cNvSpPr txBox="1"/>
          <p:nvPr/>
        </p:nvSpPr>
        <p:spPr>
          <a:xfrm>
            <a:off x="323528" y="278092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normal MC</a:t>
            </a:r>
            <a:endParaRPr kumimoji="1" lang="ja-JP" altLang="en-US" dirty="0"/>
          </a:p>
        </p:txBody>
      </p:sp>
      <p:sp>
        <p:nvSpPr>
          <p:cNvPr id="297" name="テキスト ボックス 296"/>
          <p:cNvSpPr txBox="1"/>
          <p:nvPr/>
        </p:nvSpPr>
        <p:spPr>
          <a:xfrm>
            <a:off x="5364088" y="148478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8x4</a:t>
            </a:r>
            <a:endParaRPr kumimoji="1" lang="ja-JP" altLang="en-US" dirty="0"/>
          </a:p>
        </p:txBody>
      </p:sp>
      <p:sp>
        <p:nvSpPr>
          <p:cNvPr id="298" name="テキスト ボックス 297"/>
          <p:cNvSpPr txBox="1"/>
          <p:nvPr/>
        </p:nvSpPr>
        <p:spPr>
          <a:xfrm>
            <a:off x="5364088" y="262762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4x8</a:t>
            </a:r>
            <a:endParaRPr kumimoji="1" lang="ja-JP" altLang="en-US" dirty="0"/>
          </a:p>
        </p:txBody>
      </p:sp>
      <p:cxnSp>
        <p:nvCxnSpPr>
          <p:cNvPr id="300" name="直線コネクタ 299"/>
          <p:cNvCxnSpPr/>
          <p:nvPr/>
        </p:nvCxnSpPr>
        <p:spPr>
          <a:xfrm>
            <a:off x="1835696" y="116632"/>
            <a:ext cx="0" cy="5400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3" name="テキスト ボックス 302"/>
          <p:cNvSpPr txBox="1"/>
          <p:nvPr/>
        </p:nvSpPr>
        <p:spPr>
          <a:xfrm>
            <a:off x="2915816" y="5733256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i="1" dirty="0" smtClean="0"/>
              <a:t>Sophisticated four step design is required.</a:t>
            </a:r>
          </a:p>
          <a:p>
            <a:r>
              <a:rPr kumimoji="1" lang="en-US" altLang="ja-JP" i="1" dirty="0" smtClean="0"/>
              <a:t>(</a:t>
            </a:r>
            <a:r>
              <a:rPr lang="en-US" altLang="ja-JP" i="1" dirty="0" smtClean="0"/>
              <a:t>to utilize sharing concept</a:t>
            </a:r>
            <a:r>
              <a:rPr kumimoji="1" lang="en-US" altLang="ja-JP" i="1" dirty="0" smtClean="0"/>
              <a:t>)</a:t>
            </a:r>
            <a:endParaRPr kumimoji="1" lang="ja-JP" altLang="en-US" i="1" dirty="0"/>
          </a:p>
        </p:txBody>
      </p:sp>
      <p:sp>
        <p:nvSpPr>
          <p:cNvPr id="304" name="テキスト ボックス 303"/>
          <p:cNvSpPr txBox="1"/>
          <p:nvPr/>
        </p:nvSpPr>
        <p:spPr>
          <a:xfrm>
            <a:off x="2181225" y="3019425"/>
            <a:ext cx="1781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“read shared depth”</a:t>
            </a:r>
            <a:endParaRPr kumimoji="1" lang="ja-JP" altLang="en-US" dirty="0"/>
          </a:p>
        </p:txBody>
      </p:sp>
      <p:sp>
        <p:nvSpPr>
          <p:cNvPr id="306" name="テキスト ボックス 305"/>
          <p:cNvSpPr txBox="1"/>
          <p:nvPr/>
        </p:nvSpPr>
        <p:spPr>
          <a:xfrm>
            <a:off x="5924550" y="3295650"/>
            <a:ext cx="1781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“read additional depth”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" name="グループ化 201"/>
          <p:cNvGrpSpPr/>
          <p:nvPr/>
        </p:nvGrpSpPr>
        <p:grpSpPr>
          <a:xfrm>
            <a:off x="7524288" y="2492976"/>
            <a:ext cx="360000" cy="720000"/>
            <a:chOff x="755496" y="5418000"/>
            <a:chExt cx="360000" cy="720000"/>
          </a:xfrm>
        </p:grpSpPr>
        <p:sp>
          <p:nvSpPr>
            <p:cNvPr id="162" name="正方形/長方形 161"/>
            <p:cNvSpPr/>
            <p:nvPr/>
          </p:nvSpPr>
          <p:spPr>
            <a:xfrm>
              <a:off x="755496" y="5418000"/>
              <a:ext cx="3600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3" name="円/楕円 162"/>
            <p:cNvSpPr/>
            <p:nvPr/>
          </p:nvSpPr>
          <p:spPr>
            <a:xfrm>
              <a:off x="935516" y="5598020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76" name="テキスト ボックス 75"/>
          <p:cNvSpPr txBox="1"/>
          <p:nvPr/>
        </p:nvSpPr>
        <p:spPr>
          <a:xfrm>
            <a:off x="323528" y="980728"/>
            <a:ext cx="13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DoNBDV</a:t>
            </a:r>
            <a:endParaRPr kumimoji="1" lang="en-US" altLang="ja-JP" dirty="0" smtClean="0"/>
          </a:p>
          <a:p>
            <a:r>
              <a:rPr lang="en-US" altLang="ja-JP" dirty="0" smtClean="0"/>
              <a:t>/Decision</a:t>
            </a:r>
            <a:endParaRPr kumimoji="1" lang="ja-JP" altLang="en-US" dirty="0"/>
          </a:p>
        </p:txBody>
      </p:sp>
      <p:sp>
        <p:nvSpPr>
          <p:cNvPr id="77" name="下矢印 76"/>
          <p:cNvSpPr/>
          <p:nvPr/>
        </p:nvSpPr>
        <p:spPr>
          <a:xfrm>
            <a:off x="1943708" y="-1143508"/>
            <a:ext cx="21602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右矢印 78"/>
          <p:cNvSpPr/>
          <p:nvPr/>
        </p:nvSpPr>
        <p:spPr>
          <a:xfrm>
            <a:off x="1475656" y="1076324"/>
            <a:ext cx="4144094" cy="1924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円柱 86"/>
          <p:cNvSpPr/>
          <p:nvPr/>
        </p:nvSpPr>
        <p:spPr>
          <a:xfrm>
            <a:off x="5724128" y="3933056"/>
            <a:ext cx="2736304" cy="47667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Cache</a:t>
            </a:r>
            <a:endParaRPr kumimoji="1" lang="ja-JP" altLang="en-US" dirty="0"/>
          </a:p>
        </p:txBody>
      </p:sp>
      <p:sp>
        <p:nvSpPr>
          <p:cNvPr id="145" name="正方形/長方形 144"/>
          <p:cNvSpPr/>
          <p:nvPr/>
        </p:nvSpPr>
        <p:spPr>
          <a:xfrm>
            <a:off x="251520" y="4869160"/>
            <a:ext cx="820891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 smtClean="0"/>
              <a:t>ExternalRam</a:t>
            </a:r>
            <a:endParaRPr kumimoji="1" lang="ja-JP" altLang="en-US" dirty="0"/>
          </a:p>
        </p:txBody>
      </p:sp>
      <p:sp>
        <p:nvSpPr>
          <p:cNvPr id="146" name="下矢印 145"/>
          <p:cNvSpPr/>
          <p:nvPr/>
        </p:nvSpPr>
        <p:spPr>
          <a:xfrm flipV="1">
            <a:off x="6444208" y="4437112"/>
            <a:ext cx="360040" cy="360040"/>
          </a:xfrm>
          <a:prstGeom prst="downArrow">
            <a:avLst/>
          </a:prstGeom>
          <a:solidFill>
            <a:srgbClr val="0070C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下矢印 170"/>
          <p:cNvSpPr/>
          <p:nvPr/>
        </p:nvSpPr>
        <p:spPr>
          <a:xfrm flipV="1">
            <a:off x="7668344" y="3429000"/>
            <a:ext cx="36004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円柱 189"/>
          <p:cNvSpPr/>
          <p:nvPr/>
        </p:nvSpPr>
        <p:spPr>
          <a:xfrm>
            <a:off x="395536" y="3933056"/>
            <a:ext cx="855712" cy="47667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Cache</a:t>
            </a:r>
            <a:endParaRPr kumimoji="1" lang="ja-JP" altLang="en-US" dirty="0"/>
          </a:p>
        </p:txBody>
      </p:sp>
      <p:sp>
        <p:nvSpPr>
          <p:cNvPr id="191" name="下矢印 190"/>
          <p:cNvSpPr/>
          <p:nvPr/>
        </p:nvSpPr>
        <p:spPr>
          <a:xfrm flipV="1">
            <a:off x="683568" y="4437112"/>
            <a:ext cx="360040" cy="360040"/>
          </a:xfrm>
          <a:prstGeom prst="downArrow">
            <a:avLst/>
          </a:prstGeom>
          <a:solidFill>
            <a:srgbClr val="0070C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下矢印 191"/>
          <p:cNvSpPr/>
          <p:nvPr/>
        </p:nvSpPr>
        <p:spPr>
          <a:xfrm flipV="1">
            <a:off x="683568" y="3429000"/>
            <a:ext cx="36004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テキスト ボックス 202"/>
          <p:cNvSpPr txBox="1"/>
          <p:nvPr/>
        </p:nvSpPr>
        <p:spPr>
          <a:xfrm>
            <a:off x="3707904" y="33265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Proposal Design (G0035 + G0036)</a:t>
            </a:r>
            <a:endParaRPr kumimoji="1" lang="ja-JP" altLang="en-US" dirty="0"/>
          </a:p>
        </p:txBody>
      </p:sp>
      <p:sp>
        <p:nvSpPr>
          <p:cNvPr id="289" name="正方形/長方形 288"/>
          <p:cNvSpPr/>
          <p:nvPr/>
        </p:nvSpPr>
        <p:spPr>
          <a:xfrm>
            <a:off x="179512" y="1844824"/>
            <a:ext cx="1440200" cy="144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0" name="円/楕円 289"/>
          <p:cNvSpPr/>
          <p:nvPr/>
        </p:nvSpPr>
        <p:spPr>
          <a:xfrm>
            <a:off x="179512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1" name="円/楕円 290"/>
          <p:cNvSpPr/>
          <p:nvPr/>
        </p:nvSpPr>
        <p:spPr>
          <a:xfrm>
            <a:off x="1529672" y="184482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2" name="円/楕円 291"/>
          <p:cNvSpPr/>
          <p:nvPr/>
        </p:nvSpPr>
        <p:spPr>
          <a:xfrm>
            <a:off x="179512" y="319498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3" name="円/楕円 292"/>
          <p:cNvSpPr/>
          <p:nvPr/>
        </p:nvSpPr>
        <p:spPr>
          <a:xfrm>
            <a:off x="1529672" y="3194984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94" name="正方形/長方形 293"/>
          <p:cNvSpPr/>
          <p:nvPr/>
        </p:nvSpPr>
        <p:spPr>
          <a:xfrm>
            <a:off x="179512" y="1844824"/>
            <a:ext cx="14402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5" name="テキスト ボックス 294"/>
          <p:cNvSpPr txBox="1"/>
          <p:nvPr/>
        </p:nvSpPr>
        <p:spPr>
          <a:xfrm>
            <a:off x="611560" y="206084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VSP</a:t>
            </a:r>
            <a:endParaRPr kumimoji="1" lang="ja-JP" altLang="en-US" dirty="0"/>
          </a:p>
        </p:txBody>
      </p:sp>
      <p:sp>
        <p:nvSpPr>
          <p:cNvPr id="296" name="テキスト ボックス 295"/>
          <p:cNvSpPr txBox="1"/>
          <p:nvPr/>
        </p:nvSpPr>
        <p:spPr>
          <a:xfrm>
            <a:off x="323528" y="278092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normal MC</a:t>
            </a:r>
            <a:endParaRPr kumimoji="1" lang="ja-JP" altLang="en-US" dirty="0"/>
          </a:p>
        </p:txBody>
      </p:sp>
      <p:cxnSp>
        <p:nvCxnSpPr>
          <p:cNvPr id="300" name="直線コネクタ 299"/>
          <p:cNvCxnSpPr/>
          <p:nvPr/>
        </p:nvCxnSpPr>
        <p:spPr>
          <a:xfrm>
            <a:off x="1835696" y="116632"/>
            <a:ext cx="0" cy="5400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1" name="グループ化 210"/>
          <p:cNvGrpSpPr/>
          <p:nvPr/>
        </p:nvGrpSpPr>
        <p:grpSpPr>
          <a:xfrm>
            <a:off x="7884448" y="2492976"/>
            <a:ext cx="360000" cy="720000"/>
            <a:chOff x="755496" y="5418000"/>
            <a:chExt cx="360000" cy="720000"/>
          </a:xfrm>
        </p:grpSpPr>
        <p:sp>
          <p:nvSpPr>
            <p:cNvPr id="212" name="正方形/長方形 211"/>
            <p:cNvSpPr/>
            <p:nvPr/>
          </p:nvSpPr>
          <p:spPr>
            <a:xfrm>
              <a:off x="755496" y="5418000"/>
              <a:ext cx="3600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3" name="円/楕円 212"/>
            <p:cNvSpPr/>
            <p:nvPr/>
          </p:nvSpPr>
          <p:spPr>
            <a:xfrm>
              <a:off x="935516" y="5598020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214" name="グループ化 213"/>
          <p:cNvGrpSpPr/>
          <p:nvPr/>
        </p:nvGrpSpPr>
        <p:grpSpPr>
          <a:xfrm>
            <a:off x="8244488" y="2492896"/>
            <a:ext cx="360000" cy="720000"/>
            <a:chOff x="755496" y="5418000"/>
            <a:chExt cx="360000" cy="720000"/>
          </a:xfrm>
        </p:grpSpPr>
        <p:sp>
          <p:nvSpPr>
            <p:cNvPr id="215" name="正方形/長方形 214"/>
            <p:cNvSpPr/>
            <p:nvPr/>
          </p:nvSpPr>
          <p:spPr>
            <a:xfrm>
              <a:off x="755496" y="5418000"/>
              <a:ext cx="3600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6" name="円/楕円 215"/>
            <p:cNvSpPr/>
            <p:nvPr/>
          </p:nvSpPr>
          <p:spPr>
            <a:xfrm>
              <a:off x="935516" y="5598020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217" name="グループ化 216"/>
          <p:cNvGrpSpPr/>
          <p:nvPr/>
        </p:nvGrpSpPr>
        <p:grpSpPr>
          <a:xfrm>
            <a:off x="8604488" y="2492896"/>
            <a:ext cx="360000" cy="720000"/>
            <a:chOff x="755496" y="5418000"/>
            <a:chExt cx="360000" cy="720000"/>
          </a:xfrm>
        </p:grpSpPr>
        <p:sp>
          <p:nvSpPr>
            <p:cNvPr id="218" name="正方形/長方形 217"/>
            <p:cNvSpPr/>
            <p:nvPr/>
          </p:nvSpPr>
          <p:spPr>
            <a:xfrm>
              <a:off x="755496" y="5418000"/>
              <a:ext cx="360000" cy="72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9" name="円/楕円 218"/>
            <p:cNvSpPr/>
            <p:nvPr/>
          </p:nvSpPr>
          <p:spPr>
            <a:xfrm>
              <a:off x="935516" y="5598020"/>
              <a:ext cx="90000" cy="90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21" name="正方形/長方形 220"/>
          <p:cNvSpPr/>
          <p:nvPr/>
        </p:nvSpPr>
        <p:spPr>
          <a:xfrm>
            <a:off x="7524408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2" name="円/楕円 221"/>
          <p:cNvSpPr/>
          <p:nvPr/>
        </p:nvSpPr>
        <p:spPr>
          <a:xfrm>
            <a:off x="7704428" y="15927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23" name="正方形/長方形 222"/>
          <p:cNvSpPr/>
          <p:nvPr/>
        </p:nvSpPr>
        <p:spPr>
          <a:xfrm>
            <a:off x="8244488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4" name="円/楕円 223"/>
          <p:cNvSpPr/>
          <p:nvPr/>
        </p:nvSpPr>
        <p:spPr>
          <a:xfrm>
            <a:off x="8424508" y="159279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25" name="正方形/長方形 224"/>
          <p:cNvSpPr/>
          <p:nvPr/>
        </p:nvSpPr>
        <p:spPr>
          <a:xfrm>
            <a:off x="7524408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6" name="円/楕円 225"/>
          <p:cNvSpPr/>
          <p:nvPr/>
        </p:nvSpPr>
        <p:spPr>
          <a:xfrm>
            <a:off x="7704428" y="195283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27" name="正方形/長方形 226"/>
          <p:cNvSpPr/>
          <p:nvPr/>
        </p:nvSpPr>
        <p:spPr>
          <a:xfrm>
            <a:off x="8244488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8" name="円/楕円 227"/>
          <p:cNvSpPr/>
          <p:nvPr/>
        </p:nvSpPr>
        <p:spPr>
          <a:xfrm>
            <a:off x="8424508" y="1952836"/>
            <a:ext cx="90000" cy="90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2915816" y="5733256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i="1" dirty="0" smtClean="0"/>
              <a:t>Simple one stop approach can do!</a:t>
            </a:r>
            <a:endParaRPr kumimoji="1" lang="ja-JP" altLang="en-US" i="1" dirty="0"/>
          </a:p>
        </p:txBody>
      </p:sp>
      <p:sp>
        <p:nvSpPr>
          <p:cNvPr id="231" name="正方形/長方形 230"/>
          <p:cNvSpPr/>
          <p:nvPr/>
        </p:nvSpPr>
        <p:spPr>
          <a:xfrm>
            <a:off x="5724128" y="249297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2" name="円/楕円 231"/>
          <p:cNvSpPr/>
          <p:nvPr/>
        </p:nvSpPr>
        <p:spPr>
          <a:xfrm>
            <a:off x="5904148" y="267299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34" name="正方形/長方形 233"/>
          <p:cNvSpPr/>
          <p:nvPr/>
        </p:nvSpPr>
        <p:spPr>
          <a:xfrm>
            <a:off x="6084288" y="249297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5" name="円/楕円 234"/>
          <p:cNvSpPr/>
          <p:nvPr/>
        </p:nvSpPr>
        <p:spPr>
          <a:xfrm>
            <a:off x="6264308" y="267299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37" name="正方形/長方形 236"/>
          <p:cNvSpPr/>
          <p:nvPr/>
        </p:nvSpPr>
        <p:spPr>
          <a:xfrm>
            <a:off x="6444328" y="249289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8" name="円/楕円 237"/>
          <p:cNvSpPr/>
          <p:nvPr/>
        </p:nvSpPr>
        <p:spPr>
          <a:xfrm>
            <a:off x="6624348" y="26729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40" name="正方形/長方形 239"/>
          <p:cNvSpPr/>
          <p:nvPr/>
        </p:nvSpPr>
        <p:spPr>
          <a:xfrm>
            <a:off x="6804328" y="2492896"/>
            <a:ext cx="360000" cy="72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1" name="円/楕円 240"/>
          <p:cNvSpPr/>
          <p:nvPr/>
        </p:nvSpPr>
        <p:spPr>
          <a:xfrm>
            <a:off x="6984348" y="267291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42" name="正方形/長方形 241"/>
          <p:cNvSpPr/>
          <p:nvPr/>
        </p:nvSpPr>
        <p:spPr>
          <a:xfrm>
            <a:off x="5724248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3" name="円/楕円 242"/>
          <p:cNvSpPr/>
          <p:nvPr/>
        </p:nvSpPr>
        <p:spPr>
          <a:xfrm>
            <a:off x="5904268" y="159279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44" name="正方形/長方形 243"/>
          <p:cNvSpPr/>
          <p:nvPr/>
        </p:nvSpPr>
        <p:spPr>
          <a:xfrm>
            <a:off x="6444328" y="141277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5" name="円/楕円 244"/>
          <p:cNvSpPr/>
          <p:nvPr/>
        </p:nvSpPr>
        <p:spPr>
          <a:xfrm>
            <a:off x="6624348" y="159279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46" name="正方形/長方形 245"/>
          <p:cNvSpPr/>
          <p:nvPr/>
        </p:nvSpPr>
        <p:spPr>
          <a:xfrm>
            <a:off x="5724248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7" name="円/楕円 246"/>
          <p:cNvSpPr/>
          <p:nvPr/>
        </p:nvSpPr>
        <p:spPr>
          <a:xfrm>
            <a:off x="5904268" y="195283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48" name="正方形/長方形 247"/>
          <p:cNvSpPr/>
          <p:nvPr/>
        </p:nvSpPr>
        <p:spPr>
          <a:xfrm>
            <a:off x="6444328" y="1772816"/>
            <a:ext cx="720000" cy="3600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9" name="円/楕円 248"/>
          <p:cNvSpPr/>
          <p:nvPr/>
        </p:nvSpPr>
        <p:spPr>
          <a:xfrm>
            <a:off x="6624348" y="1952836"/>
            <a:ext cx="90000" cy="90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73" name="テキスト ボックス 272"/>
          <p:cNvSpPr txBox="1"/>
          <p:nvPr/>
        </p:nvSpPr>
        <p:spPr>
          <a:xfrm>
            <a:off x="5940152" y="908720"/>
            <a:ext cx="136815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Read</a:t>
            </a:r>
            <a:endParaRPr kumimoji="1" lang="ja-JP" altLang="en-US" dirty="0"/>
          </a:p>
        </p:txBody>
      </p:sp>
      <p:sp>
        <p:nvSpPr>
          <p:cNvPr id="274" name="右矢印 273"/>
          <p:cNvSpPr/>
          <p:nvPr/>
        </p:nvSpPr>
        <p:spPr>
          <a:xfrm>
            <a:off x="7308304" y="1052736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7" name="テキスト ボックス 276"/>
          <p:cNvSpPr txBox="1"/>
          <p:nvPr/>
        </p:nvSpPr>
        <p:spPr>
          <a:xfrm>
            <a:off x="7812360" y="90872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 smtClean="0"/>
              <a:t>Subblock</a:t>
            </a:r>
            <a:endParaRPr kumimoji="1" lang="ja-JP" altLang="en-US" dirty="0"/>
          </a:p>
        </p:txBody>
      </p:sp>
      <p:sp>
        <p:nvSpPr>
          <p:cNvPr id="281" name="テキスト ボックス 280"/>
          <p:cNvSpPr txBox="1"/>
          <p:nvPr/>
        </p:nvSpPr>
        <p:spPr>
          <a:xfrm>
            <a:off x="5667375" y="3305175"/>
            <a:ext cx="1781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“read onetime”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76325" y="1152525"/>
            <a:ext cx="58102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smtClean="0"/>
              <a:t>Current VSP assumes “two step read” or “full-depth pixel read” </a:t>
            </a:r>
            <a:endParaRPr kumimoji="1" lang="ja-JP" altLang="en-US" sz="4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076700" y="4524375"/>
            <a:ext cx="3981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Put this in a context (4x2 memory pattern)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chemeClr val="tx1"/>
          </a:solidFill>
          <a:prstDash val="solid"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2925</TotalTime>
  <Words>1168</Words>
  <Application>Microsoft Office PowerPoint</Application>
  <PresentationFormat>画面に合わせる (4:3)</PresentationFormat>
  <Paragraphs>445</Paragraphs>
  <Slides>18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19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スライド 16</vt:lpstr>
      <vt:lpstr>スライド 17</vt:lpstr>
      <vt:lpstr>スライド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猪飼知宏/主事</dc:creator>
  <cp:lastModifiedBy>s124087_0209</cp:lastModifiedBy>
  <cp:revision>549</cp:revision>
  <dcterms:created xsi:type="dcterms:W3CDTF">2014-01-14T16:54:17Z</dcterms:created>
  <dcterms:modified xsi:type="dcterms:W3CDTF">2014-01-16T17:57:21Z</dcterms:modified>
</cp:coreProperties>
</file>