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10"/>
  </p:notesMasterIdLst>
  <p:handoutMasterIdLst>
    <p:handoutMasterId r:id="rId11"/>
  </p:handoutMasterIdLst>
  <p:sldIdLst>
    <p:sldId id="402" r:id="rId3"/>
    <p:sldId id="403" r:id="rId4"/>
    <p:sldId id="404" r:id="rId5"/>
    <p:sldId id="410" r:id="rId6"/>
    <p:sldId id="409" r:id="rId7"/>
    <p:sldId id="407" r:id="rId8"/>
    <p:sldId id="408" r:id="rId9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434" autoAdjust="0"/>
    <p:restoredTop sz="93695" autoAdjust="0"/>
  </p:normalViewPr>
  <p:slideViewPr>
    <p:cSldViewPr>
      <p:cViewPr varScale="1">
        <p:scale>
          <a:sx n="113" d="100"/>
          <a:sy n="113" d="100"/>
        </p:scale>
        <p:origin x="-1410" y="-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2013-10-21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CE3 : AMVP candidate list construction for DCP blocks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265613" y="5378450"/>
            <a:ext cx="10230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July </a:t>
            </a: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2013</a:t>
            </a: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095744" y="5715016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0"/>
            <a:r>
              <a:rPr lang="en-US" dirty="0" smtClean="0"/>
              <a:t>Two prediction modes for 3D-HEVC</a:t>
            </a:r>
          </a:p>
          <a:p>
            <a:pPr lvl="1" algn="just" latinLnBrk="0"/>
            <a:r>
              <a:rPr lang="en-US" dirty="0" smtClean="0"/>
              <a:t>Merge : Additional candidates for inter-view prediction</a:t>
            </a:r>
          </a:p>
          <a:p>
            <a:pPr lvl="2" algn="just" latinLnBrk="0"/>
            <a:r>
              <a:rPr lang="en-US" dirty="0" smtClean="0"/>
              <a:t>Inter-view motion vector predictor (IVMP)</a:t>
            </a:r>
          </a:p>
          <a:p>
            <a:pPr lvl="2" algn="just" latinLnBrk="0"/>
            <a:r>
              <a:rPr lang="en-US" dirty="0" smtClean="0"/>
              <a:t>Depth-refined DCP candidate</a:t>
            </a:r>
          </a:p>
          <a:p>
            <a:pPr lvl="2" algn="just" latinLnBrk="0"/>
            <a:r>
              <a:rPr lang="en-US" dirty="0" smtClean="0"/>
              <a:t>VSP</a:t>
            </a:r>
          </a:p>
          <a:p>
            <a:pPr lvl="1" algn="just" latinLnBrk="0"/>
            <a:r>
              <a:rPr lang="en-US" dirty="0" smtClean="0"/>
              <a:t>AMVP</a:t>
            </a:r>
          </a:p>
          <a:p>
            <a:pPr lvl="2" algn="just" latinLnBrk="0"/>
            <a:r>
              <a:rPr lang="en-US" dirty="0" smtClean="0"/>
              <a:t>IVMP used to be one of candidates</a:t>
            </a:r>
          </a:p>
          <a:p>
            <a:pPr lvl="2" algn="just" latinLnBrk="0"/>
            <a:r>
              <a:rPr lang="en-US" dirty="0" smtClean="0"/>
              <a:t>Currently no inter-view candidate</a:t>
            </a:r>
          </a:p>
          <a:p>
            <a:pPr lvl="2" algn="just" latinLnBrk="0"/>
            <a:endParaRPr lang="en-US" dirty="0" smtClean="0"/>
          </a:p>
          <a:p>
            <a:pPr algn="just" latinLnBrk="0"/>
            <a:r>
              <a:rPr lang="en-US" dirty="0" smtClean="0"/>
              <a:t>But we still have a chance to improve the AMVP for inter-view prediction, for DCP blocks.</a:t>
            </a:r>
            <a:endParaRPr lang="en-US" altLang="ko-KR" dirty="0" smtClean="0"/>
          </a:p>
          <a:p>
            <a:pPr latinLnBrk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proposed method is to reuse a refined disparity used in merge process for AMVP DCP blocks.</a:t>
            </a:r>
          </a:p>
          <a:p>
            <a:pPr lvl="1"/>
            <a:r>
              <a:rPr lang="en-US" altLang="ko-KR" dirty="0" smtClean="0"/>
              <a:t>The idea is identical to JCT3V-E0189.</a:t>
            </a:r>
          </a:p>
          <a:p>
            <a:pPr lvl="1"/>
            <a:r>
              <a:rPr lang="en-US" altLang="ko-KR" dirty="0" smtClean="0"/>
              <a:t>If a current reference picture is an inter-view picture and the number of candidates is not sufficient, the refined disparity is added as one of candidates.</a:t>
            </a:r>
          </a:p>
          <a:p>
            <a:pPr lvl="1"/>
            <a:r>
              <a:rPr lang="en-US" altLang="ko-KR" dirty="0" smtClean="0"/>
              <a:t>If none of candidates is available, the AMVP candidate list are filled with the refined disparity and a zero vector.</a:t>
            </a:r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pic>
        <p:nvPicPr>
          <p:cNvPr id="23" name="그림 22" descr="그림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546" y="2928934"/>
            <a:ext cx="4026546" cy="349940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algorithm has been modified from E0189.</a:t>
            </a:r>
          </a:p>
          <a:p>
            <a:pPr lvl="1"/>
            <a:r>
              <a:rPr lang="en-US" altLang="ko-KR" dirty="0" smtClean="0"/>
              <a:t>The proposed method only checks whether the number of candidates is less than 2.</a:t>
            </a:r>
          </a:p>
          <a:p>
            <a:pPr lvl="1"/>
            <a:r>
              <a:rPr lang="en-US" altLang="ko-KR" dirty="0" smtClean="0"/>
              <a:t>The proposed method is invoked only when the NBDV of current CU is available.</a:t>
            </a:r>
          </a:p>
          <a:p>
            <a:pPr lvl="1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506910" y="2549719"/>
            <a:ext cx="4357718" cy="23574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refPic.viewId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!=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currPic.viewId</a:t>
            </a:r>
            <a:endParaRPr lang="en-US" altLang="ko-KR" sz="16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&lt; 2</a:t>
            </a: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== 0</a:t>
            </a: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mvpList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[0] =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currCu.DoNBDV</a:t>
            </a:r>
            <a:endParaRPr lang="en-US" altLang="ko-KR" sz="16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mvpList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[1] =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currCu.NBDV</a:t>
            </a:r>
            <a:endParaRPr lang="en-US" altLang="ko-KR" sz="16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+= 2</a:t>
            </a: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else 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== 1</a:t>
            </a: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mvpList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[1] =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currCu.DoNBDV</a:t>
            </a:r>
            <a:endParaRPr lang="en-US" altLang="ko-KR" sz="16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+= 1</a:t>
            </a:r>
            <a:endParaRPr lang="ko-KR" altLang="en-US" sz="1600" dirty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007504" y="2549719"/>
            <a:ext cx="4429156" cy="23574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refPic.viewId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!=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currPic.viewId</a:t>
            </a:r>
            <a:endParaRPr lang="en-US" altLang="ko-KR" sz="16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&lt; 2</a:t>
            </a: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if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currCu.bNBDVavailable</a:t>
            </a:r>
            <a:endParaRPr lang="en-US" altLang="ko-KR" sz="16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mvpList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[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] =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currCu.DoNBDV</a:t>
            </a:r>
            <a:endParaRPr lang="en-US" altLang="ko-KR" sz="1600" dirty="0" smtClean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     </a:t>
            </a:r>
            <a:r>
              <a:rPr lang="en-US" altLang="ko-KR" sz="1600" dirty="0" err="1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numCand</a:t>
            </a:r>
            <a:r>
              <a:rPr lang="en-US" altLang="ko-KR" sz="1600" dirty="0" smtClean="0">
                <a:solidFill>
                  <a:schemeClr val="tx1"/>
                </a:solidFill>
                <a:latin typeface="Consolas" pitchFamily="49" charset="0"/>
                <a:cs typeface="Consolas" pitchFamily="49" charset="0"/>
              </a:rPr>
              <a:t> += 1</a:t>
            </a:r>
            <a:endParaRPr lang="ko-KR" altLang="en-US" sz="1600" dirty="0">
              <a:solidFill>
                <a:schemeClr val="tx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92860" y="4907173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E0189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4826" y="4907173"/>
            <a:ext cx="1750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The proposed method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Complexity analysis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777106" y="1003746"/>
          <a:ext cx="8462174" cy="1714509"/>
        </p:xfrm>
        <a:graphic>
          <a:graphicData uri="http://schemas.openxmlformats.org/drawingml/2006/table">
            <a:tbl>
              <a:tblPr firstRow="1" bandRow="1"/>
              <a:tblGrid>
                <a:gridCol w="4349966"/>
                <a:gridCol w="4112208"/>
              </a:tblGrid>
              <a:tr h="472968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HTM8.0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Method Proposed in F0121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A0, A1, 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B0,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B1, B2 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(spatial candidates)</a:t>
                      </a:r>
                      <a:endParaRPr lang="zh-TW" sz="1800" dirty="0"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A0, A1,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r>
                        <a:rPr lang="en-US" altLang="ko-KR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</a:t>
                      </a:r>
                      <a:r>
                        <a:rPr lang="en-US" altLang="ko-KR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B1, B2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(spatial candidates)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Temporal candidate</a:t>
                      </a:r>
                      <a:endParaRPr lang="zh-TW" altLang="en-US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413847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Zero candidate</a:t>
                      </a:r>
                      <a:endParaRPr lang="zh-TW" altLang="en-US" sz="1400" kern="1200" dirty="0" smtClean="0">
                        <a:solidFill>
                          <a:srgbClr val="0070C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400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DoNBDV</a:t>
                      </a:r>
                      <a:r>
                        <a:rPr lang="en-US" sz="14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Zero </a:t>
                      </a:r>
                      <a:r>
                        <a:rPr lang="en-US" altLang="zh-TW" sz="1400" kern="12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candidate</a:t>
                      </a:r>
                      <a:r>
                        <a:rPr lang="en-US" sz="14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991420" y="3075448"/>
          <a:ext cx="7992888" cy="2853882"/>
        </p:xfrm>
        <a:graphic>
          <a:graphicData uri="http://schemas.openxmlformats.org/drawingml/2006/table">
            <a:tbl>
              <a:tblPr firstRow="1" bandRow="1"/>
              <a:tblGrid>
                <a:gridCol w="4045782"/>
                <a:gridCol w="3947106"/>
              </a:tblGrid>
              <a:tr h="511206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kern="100" dirty="0" smtClean="0">
                          <a:latin typeface="Times New Roman" pitchFamily="18" charset="0"/>
                          <a:cs typeface="Times New Roman" pitchFamily="18" charset="0"/>
                        </a:rPr>
                        <a:t>Method Proposed in F0121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600" kern="1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Note</a:t>
                      </a:r>
                      <a:endParaRPr lang="zh-TW" sz="1600" kern="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668295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Additional comparisons 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3 additional checks</a:t>
                      </a:r>
                      <a:endParaRPr lang="zh-TW" sz="1800" dirty="0"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Num. of candidates</a:t>
                      </a: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check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View index of  reference frame check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baseline="0" dirty="0" smtClean="0"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NBDV availability check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1341916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Additional memory accesses: </a:t>
                      </a: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kumimoji="0" lang="en-CA" altLang="zh-TW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access for </a:t>
                      </a:r>
                      <a:r>
                        <a:rPr kumimoji="0" lang="en-CA" altLang="zh-TW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DoNBDV</a:t>
                      </a:r>
                      <a:endParaRPr kumimoji="0" lang="en-CA" altLang="zh-TW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altLang="zh-TW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(could be loaded in</a:t>
                      </a:r>
                      <a:r>
                        <a:rPr lang="en-CA" altLang="zh-TW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one time)</a:t>
                      </a:r>
                      <a:endParaRPr lang="zh-TW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marR="0" lvl="0" indent="-34290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Depending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on implementation, </a:t>
                      </a:r>
                      <a:r>
                        <a:rPr lang="en-US" altLang="zh-TW" sz="18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DoNBDV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Gulim"/>
                          <a:cs typeface="Times New Roman" pitchFamily="18" charset="0"/>
                        </a:rPr>
                        <a:t> is available without memory access </a:t>
                      </a:r>
                      <a:endParaRPr lang="zh-TW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Gulim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Experimental result shows that the coding efficiency can be improved by the  proposed method.</a:t>
            </a:r>
          </a:p>
          <a:p>
            <a:pPr lvl="1"/>
            <a:r>
              <a:rPr lang="en-US" altLang="ko-KR" dirty="0" smtClean="0"/>
              <a:t>For video 1 and video 2, 0.14% and 0.18% of coding gains can be achieved.</a:t>
            </a:r>
          </a:p>
          <a:p>
            <a:pPr lvl="1"/>
            <a:r>
              <a:rPr lang="en-US" altLang="ko-KR" dirty="0" smtClean="0"/>
              <a:t>0.08% gain is achieved from synthesized result. </a:t>
            </a:r>
          </a:p>
          <a:p>
            <a:pPr lvl="2"/>
            <a:r>
              <a:rPr lang="en-US" altLang="ko-KR" dirty="0" smtClean="0"/>
              <a:t>In JCT3V-E0189, 0.02% gain has been observed for the synthesis result.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023910" y="2514241"/>
          <a:ext cx="8016905" cy="3629403"/>
        </p:xfrm>
        <a:graphic>
          <a:graphicData uri="http://schemas.openxmlformats.org/drawingml/2006/table">
            <a:tbl>
              <a:tblPr/>
              <a:tblGrid>
                <a:gridCol w="874571"/>
                <a:gridCol w="825984"/>
                <a:gridCol w="825984"/>
                <a:gridCol w="825984"/>
                <a:gridCol w="825984"/>
                <a:gridCol w="825984"/>
                <a:gridCol w="825984"/>
                <a:gridCol w="728810"/>
                <a:gridCol w="728810"/>
                <a:gridCol w="728810"/>
              </a:tblGrid>
              <a:tr h="440339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61027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82.9%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1027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97.0%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027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102.2%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103.3%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027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98.4%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027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111.4%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027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116.1%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109.0%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375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027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98.9%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94.0%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98.7%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2375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99.8%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104.3%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108.7%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75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99.4%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10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104.4%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75">
                <a:tc>
                  <a:txBody>
                    <a:bodyPr/>
                    <a:lstStyle/>
                    <a:p>
                      <a:pPr algn="ctr" fontAlgn="b" latinLnBrk="0" hangingPunct="1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endParaRPr lang="ko-KR" altLang="en-US" sz="105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75"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99.4%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98.2%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 latinLnBrk="0" hangingPunct="1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106.5%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proposed method is to reuse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as supplements if the number of AMVP candidates for the inter-view reference is not maximal.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Since the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is obtained at CU-level,</a:t>
            </a:r>
          </a:p>
          <a:p>
            <a:pPr lvl="1"/>
            <a:r>
              <a:rPr lang="en-US" altLang="ko-KR" dirty="0" smtClean="0"/>
              <a:t>Additional refined disparity calculation for DCP AMVP is </a:t>
            </a:r>
            <a:r>
              <a:rPr lang="en-US" altLang="ko-KR" i="1" dirty="0" smtClean="0"/>
              <a:t>not</a:t>
            </a:r>
            <a:r>
              <a:rPr lang="en-US" altLang="ko-KR" dirty="0" smtClean="0"/>
              <a:t> necessary. </a:t>
            </a:r>
          </a:p>
          <a:p>
            <a:pPr lvl="1"/>
            <a:r>
              <a:rPr lang="en-US" altLang="ko-KR" dirty="0" smtClean="0"/>
              <a:t>It is </a:t>
            </a:r>
            <a:r>
              <a:rPr lang="en-US" altLang="ko-KR" i="1" dirty="0" smtClean="0"/>
              <a:t>free</a:t>
            </a:r>
            <a:r>
              <a:rPr lang="en-US" altLang="ko-KR" dirty="0" smtClean="0"/>
              <a:t> from the memory cost issue.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We recommend this proposal is adopted for the next version.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469</TotalTime>
  <Words>757</Words>
  <Application>Microsoft Office PowerPoint</Application>
  <PresentationFormat>A4 용지(210x297mm)</PresentationFormat>
  <Paragraphs>198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9" baseType="lpstr">
      <vt:lpstr>blank</vt:lpstr>
      <vt:lpstr>디자인 사용자 지정</vt:lpstr>
      <vt:lpstr>슬라이드 1</vt:lpstr>
      <vt:lpstr>Introduction</vt:lpstr>
      <vt:lpstr>Proposed method</vt:lpstr>
      <vt:lpstr>Proposed method</vt:lpstr>
      <vt:lpstr>Complexity analysis</vt:lpstr>
      <vt:lpstr>Experimental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sunmi.yoo</cp:lastModifiedBy>
  <cp:revision>48</cp:revision>
  <dcterms:created xsi:type="dcterms:W3CDTF">2013-06-25T23:40:50Z</dcterms:created>
  <dcterms:modified xsi:type="dcterms:W3CDTF">2013-10-21T12:28:02Z</dcterms:modified>
</cp:coreProperties>
</file>