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1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5" r:id="rId2"/>
    <p:sldId id="397" r:id="rId3"/>
    <p:sldId id="425" r:id="rId4"/>
    <p:sldId id="428" r:id="rId5"/>
    <p:sldId id="400" r:id="rId6"/>
    <p:sldId id="429" r:id="rId7"/>
    <p:sldId id="401" r:id="rId8"/>
    <p:sldId id="395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331932"/>
    <a:srgbClr val="11090F"/>
    <a:srgbClr val="120811"/>
    <a:srgbClr val="205885"/>
    <a:srgbClr val="ED6D00"/>
    <a:srgbClr val="CCECFF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80" d="100"/>
          <a:sy n="80" d="100"/>
        </p:scale>
        <p:origin x="-12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JCT3V-F0116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3D-CE2 related: </a:t>
            </a:r>
            <a:br>
              <a:rPr lang="en-CA" altLang="zh-TW" sz="3600" dirty="0" smtClean="0"/>
            </a:br>
            <a:r>
              <a:rPr lang="en-CA" altLang="zh-TW" sz="3600" dirty="0" smtClean="0"/>
              <a:t>Simplification on NBDV derivation in 3D-HEVC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JCT3V-F0116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US" altLang="zh-TW" sz="1400" dirty="0" smtClean="0">
                <a:ea typeface="SimHei" pitchFamily="2" charset="-122"/>
              </a:rPr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sz="2000" dirty="0" smtClean="0"/>
              <a:t>In the neighboring block disparity vector (NBDV) derivation, it needs to access the left and above spatial neighboring blocks and the collocated blocks to find an available disparity vector. </a:t>
            </a:r>
          </a:p>
          <a:p>
            <a:r>
              <a:rPr lang="en-CA" altLang="zh-TW" sz="2000" dirty="0" smtClean="0"/>
              <a:t>In order to reduce the complexity, it is proposed to remove the above block in the NBDV derivation process. </a:t>
            </a:r>
          </a:p>
          <a:p>
            <a:r>
              <a:rPr lang="en-CA" altLang="zh-TW" sz="2000" dirty="0" smtClean="0"/>
              <a:t>The experimental results reportedly show no coding efficiency loss</a:t>
            </a:r>
            <a:r>
              <a:rPr lang="en-US" altLang="zh-TW" sz="2000" dirty="0" smtClean="0"/>
              <a:t>.</a:t>
            </a:r>
            <a:endParaRPr lang="zh-TW" altLang="zh-TW" sz="2000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2737098"/>
          </a:xfrm>
        </p:spPr>
        <p:txBody>
          <a:bodyPr>
            <a:normAutofit lnSpcReduction="10000"/>
          </a:bodyPr>
          <a:lstStyle/>
          <a:p>
            <a:r>
              <a:rPr lang="en-CA" altLang="zh-TW" dirty="0" smtClean="0"/>
              <a:t>In 3D-HEVC, the NBDV derivation process needs to access two spatial neighboring blocks, and collocated blocks to find an available DV:</a:t>
            </a:r>
          </a:p>
          <a:p>
            <a:pPr lvl="1"/>
            <a:r>
              <a:rPr lang="en-CA" altLang="zh-TW" sz="1900" dirty="0" smtClean="0"/>
              <a:t>Search collocated block: </a:t>
            </a:r>
            <a:r>
              <a:rPr lang="en-CA" altLang="zh-TW" sz="1900" dirty="0" err="1" smtClean="0"/>
              <a:t>Ctr</a:t>
            </a:r>
            <a:endParaRPr lang="zh-TW" altLang="zh-TW" sz="1900" dirty="0" smtClean="0"/>
          </a:p>
          <a:p>
            <a:pPr lvl="1"/>
            <a:r>
              <a:rPr lang="en-CA" altLang="zh-TW" sz="1900" dirty="0" smtClean="0"/>
              <a:t>Search spatial block: A1 and B1</a:t>
            </a:r>
            <a:endParaRPr lang="zh-TW" altLang="zh-TW" sz="1900" dirty="0" smtClean="0"/>
          </a:p>
          <a:p>
            <a:pPr lvl="1"/>
            <a:r>
              <a:rPr lang="en-CA" altLang="zh-TW" sz="1900" dirty="0" smtClean="0"/>
              <a:t>Search DV-MCP block: A1 and B1</a:t>
            </a:r>
            <a:endParaRPr lang="zh-TW" altLang="zh-TW" sz="1900" dirty="0" smtClean="0"/>
          </a:p>
          <a:p>
            <a:pPr lvl="2"/>
            <a:r>
              <a:rPr lang="en-CA" altLang="zh-TW" sz="1700" dirty="0" smtClean="0"/>
              <a:t>Check whether B1 is located in current CTU. If B1 is located in the  above CTU, it is considered as not available.</a:t>
            </a:r>
            <a:endParaRPr lang="zh-TW" altLang="zh-TW" sz="1700" dirty="0" smtClean="0"/>
          </a:p>
          <a:p>
            <a:pPr lvl="1"/>
            <a:endParaRPr lang="zh-TW" altLang="zh-TW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63688" y="3861048"/>
          <a:ext cx="2099090" cy="181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18"/>
                <a:gridCol w="419818"/>
                <a:gridCol w="419818"/>
                <a:gridCol w="419818"/>
                <a:gridCol w="419818"/>
              </a:tblGrid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B1</a:t>
                      </a:r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A1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926706" y="4237735"/>
          <a:ext cx="2099090" cy="181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18"/>
                <a:gridCol w="419818"/>
                <a:gridCol w="419818"/>
                <a:gridCol w="419818"/>
                <a:gridCol w="419818"/>
              </a:tblGrid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Ctr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F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374263" y="5681899"/>
            <a:ext cx="1404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/>
              <a:t>Current block</a:t>
            </a:r>
            <a:endParaRPr lang="en-US" altLang="zh-TW" sz="1600" b="0" dirty="0"/>
          </a:p>
        </p:txBody>
      </p:sp>
      <p:sp>
        <p:nvSpPr>
          <p:cNvPr id="8" name="Rectangle 7"/>
          <p:cNvSpPr/>
          <p:nvPr/>
        </p:nvSpPr>
        <p:spPr>
          <a:xfrm>
            <a:off x="4940253" y="5706710"/>
            <a:ext cx="16866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/>
              <a:t>Collocated block</a:t>
            </a:r>
            <a:endParaRPr lang="en-US" altLang="zh-TW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Proposed Simplification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 order to further reduce the complexity of the NBDV, it is propose to remove the above neighboring block</a:t>
            </a:r>
          </a:p>
          <a:p>
            <a:r>
              <a:rPr lang="en-US" altLang="zh-TW" dirty="0" smtClean="0"/>
              <a:t>The simplified NBDV derivation process:</a:t>
            </a:r>
          </a:p>
          <a:p>
            <a:pPr lvl="1"/>
            <a:r>
              <a:rPr lang="en-CA" altLang="zh-TW" sz="1900" dirty="0" smtClean="0"/>
              <a:t>Search collocated block: </a:t>
            </a:r>
            <a:r>
              <a:rPr lang="en-CA" altLang="zh-TW" sz="1900" dirty="0" err="1" smtClean="0"/>
              <a:t>Ctr</a:t>
            </a:r>
            <a:endParaRPr lang="zh-TW" altLang="zh-TW" sz="1900" dirty="0" smtClean="0"/>
          </a:p>
          <a:p>
            <a:pPr lvl="1"/>
            <a:r>
              <a:rPr lang="en-CA" altLang="zh-TW" sz="1900" dirty="0" smtClean="0"/>
              <a:t>Search spatial block: A1 </a:t>
            </a:r>
            <a:r>
              <a:rPr lang="en-CA" altLang="zh-TW" sz="1900" strike="sngStrike" dirty="0" smtClean="0">
                <a:solidFill>
                  <a:srgbClr val="FF0000"/>
                </a:solidFill>
              </a:rPr>
              <a:t>and B1</a:t>
            </a:r>
            <a:endParaRPr lang="zh-TW" altLang="zh-TW" sz="1900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CA" altLang="zh-TW" sz="1900" dirty="0" smtClean="0"/>
              <a:t>Search DV-MCP block: A1 </a:t>
            </a:r>
            <a:r>
              <a:rPr lang="en-CA" altLang="zh-TW" sz="1900" strike="sngStrike" dirty="0" smtClean="0">
                <a:solidFill>
                  <a:srgbClr val="FF0000"/>
                </a:solidFill>
              </a:rPr>
              <a:t>and B1</a:t>
            </a:r>
            <a:endParaRPr lang="zh-TW" altLang="zh-TW" sz="1900" strike="sngStrike" dirty="0" smtClean="0">
              <a:solidFill>
                <a:srgbClr val="FF0000"/>
              </a:solidFill>
            </a:endParaRPr>
          </a:p>
          <a:p>
            <a:pPr lvl="2"/>
            <a:r>
              <a:rPr lang="en-CA" altLang="zh-TW" sz="1700" strike="sngStrike" dirty="0" smtClean="0">
                <a:solidFill>
                  <a:srgbClr val="FF0000"/>
                </a:solidFill>
              </a:rPr>
              <a:t>Check whether B1 is located in current CTU. If B1 is located in the  above CTU, it is considered as not available.</a:t>
            </a:r>
            <a:endParaRPr lang="zh-TW" altLang="zh-TW" sz="1700" strike="sngStrike" dirty="0" smtClean="0">
              <a:solidFill>
                <a:srgbClr val="FF0000"/>
              </a:solidFill>
            </a:endParaRPr>
          </a:p>
          <a:p>
            <a:pPr lvl="1"/>
            <a:endParaRPr lang="fr-FR" altLang="zh-TW" dirty="0" smtClean="0"/>
          </a:p>
          <a:p>
            <a:pPr lvl="1"/>
            <a:endParaRPr lang="zh-TW" altLang="zh-TW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2" y="4120608"/>
          <a:ext cx="2099090" cy="181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18"/>
                <a:gridCol w="419818"/>
                <a:gridCol w="419818"/>
                <a:gridCol w="419818"/>
                <a:gridCol w="419818"/>
              </a:tblGrid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B1</a:t>
                      </a:r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A1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87020" y="4497295"/>
          <a:ext cx="2099090" cy="1449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18"/>
                <a:gridCol w="419818"/>
                <a:gridCol w="419818"/>
                <a:gridCol w="419818"/>
                <a:gridCol w="419818"/>
              </a:tblGrid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Ctr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F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134577" y="5941459"/>
            <a:ext cx="1404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/>
              <a:t>Current block</a:t>
            </a:r>
            <a:endParaRPr lang="en-US" altLang="zh-TW" sz="1600" b="0" dirty="0"/>
          </a:p>
        </p:txBody>
      </p:sp>
      <p:sp>
        <p:nvSpPr>
          <p:cNvPr id="8" name="Rectangle 7"/>
          <p:cNvSpPr/>
          <p:nvPr/>
        </p:nvSpPr>
        <p:spPr>
          <a:xfrm>
            <a:off x="4700567" y="5966270"/>
            <a:ext cx="16866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/>
              <a:t>Collocated block</a:t>
            </a:r>
            <a:endParaRPr lang="en-US" altLang="zh-TW" sz="1600" b="0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189767" y="4121888"/>
            <a:ext cx="425303" cy="36150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200400" y="4100623"/>
            <a:ext cx="414670" cy="39340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Test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HTM-8.0</a:t>
            </a:r>
            <a:r>
              <a:rPr lang="en-US" dirty="0" smtClean="0"/>
              <a:t> under CTC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Test1: </a:t>
            </a:r>
            <a:r>
              <a:rPr lang="en-US" altLang="zh-TW" dirty="0" smtClean="0"/>
              <a:t>Remove the above neighboring block</a:t>
            </a:r>
            <a:endParaRPr lang="en-US" altLang="zh-TW" dirty="0" smtClean="0">
              <a:solidFill>
                <a:schemeClr val="tx1"/>
              </a:solidFill>
            </a:endParaRPr>
          </a:p>
          <a:p>
            <a:r>
              <a:rPr lang="en-US" altLang="zh-TW" dirty="0" smtClean="0">
                <a:solidFill>
                  <a:schemeClr val="tx1"/>
                </a:solidFill>
              </a:rPr>
              <a:t>No</a:t>
            </a:r>
            <a:r>
              <a:rPr lang="en-US" altLang="zh-TW" dirty="0" smtClean="0"/>
              <a:t> BD-rate increase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590" y="2405425"/>
          <a:ext cx="7213725" cy="3111803"/>
        </p:xfrm>
        <a:graphic>
          <a:graphicData uri="http://schemas.openxmlformats.org/drawingml/2006/table">
            <a:tbl>
              <a:tblPr/>
              <a:tblGrid>
                <a:gridCol w="790884"/>
                <a:gridCol w="741454"/>
                <a:gridCol w="741454"/>
                <a:gridCol w="741454"/>
                <a:gridCol w="741454"/>
                <a:gridCol w="741454"/>
                <a:gridCol w="741454"/>
                <a:gridCol w="658039"/>
                <a:gridCol w="658039"/>
                <a:gridCol w="658039"/>
              </a:tblGrid>
              <a:tr h="4081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104.2%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95.6%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1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B0F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B0F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B0F0"/>
                          </a:solidFill>
                          <a:latin typeface="Cambria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3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Test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Anchor : </a:t>
            </a:r>
            <a:r>
              <a:rPr lang="en-US" altLang="zh-TW" sz="2200" dirty="0" smtClean="0"/>
              <a:t>HTM-8.0</a:t>
            </a:r>
            <a:r>
              <a:rPr lang="en-US" sz="2200" dirty="0" smtClean="0"/>
              <a:t> under CTC</a:t>
            </a:r>
          </a:p>
          <a:p>
            <a:r>
              <a:rPr lang="en-US" altLang="zh-TW" sz="2200" dirty="0" smtClean="0">
                <a:solidFill>
                  <a:schemeClr val="tx1"/>
                </a:solidFill>
              </a:rPr>
              <a:t>Test2: </a:t>
            </a:r>
            <a:r>
              <a:rPr lang="en-US" altLang="zh-TW" sz="2200" dirty="0" smtClean="0"/>
              <a:t>Test1 + replace default  zero DV with the DV converted from middle depth value (128</a:t>
            </a:r>
            <a:r>
              <a:rPr lang="en-US" altLang="zh-TW" dirty="0" smtClean="0"/>
              <a:t>) 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71602" y="2420887"/>
          <a:ext cx="7344815" cy="2738305"/>
        </p:xfrm>
        <a:graphic>
          <a:graphicData uri="http://schemas.openxmlformats.org/drawingml/2006/table">
            <a:tbl>
              <a:tblPr/>
              <a:tblGrid>
                <a:gridCol w="885921"/>
                <a:gridCol w="674263"/>
                <a:gridCol w="754928"/>
                <a:gridCol w="754928"/>
                <a:gridCol w="754928"/>
                <a:gridCol w="754928"/>
                <a:gridCol w="754928"/>
                <a:gridCol w="669997"/>
                <a:gridCol w="669997"/>
                <a:gridCol w="669997"/>
              </a:tblGrid>
              <a:tr h="3611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54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4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96.2%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4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107.4%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4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5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99.6%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104.3%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76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95.1%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76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1" i="0" u="none" strike="noStrike" kern="1200" dirty="0">
                          <a:solidFill>
                            <a:srgbClr val="00B0F0"/>
                          </a:solidFill>
                          <a:latin typeface="Cambria"/>
                          <a:ea typeface="+mn-ea"/>
                          <a:cs typeface="+mn-cs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TW" altLang="en-US" sz="12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新細明體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It is proposed to further simply the NBDV derivation process by removing the above neighboring block. </a:t>
            </a:r>
          </a:p>
          <a:p>
            <a:r>
              <a:rPr lang="en-US" altLang="zh-TW" dirty="0" smtClean="0"/>
              <a:t>The experimental results show this simplification brings no coding loss while the complexity of NBDV could be reduced.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14998</TotalTime>
  <Words>841</Words>
  <Application>Microsoft Office PowerPoint</Application>
  <PresentationFormat>On-screen Show (4:3)</PresentationFormat>
  <Paragraphs>298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3D-CE2 related:  Simplification on NBDV derivation in 3D-HEVC</vt:lpstr>
      <vt:lpstr>Overall Summary</vt:lpstr>
      <vt:lpstr>Introduction</vt:lpstr>
      <vt:lpstr>Proposed Simplification</vt:lpstr>
      <vt:lpstr>Experiment Results – Test 1</vt:lpstr>
      <vt:lpstr>Experiment Results – Test 2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1866</cp:revision>
  <dcterms:created xsi:type="dcterms:W3CDTF">2008-02-20T09:40:59Z</dcterms:created>
  <dcterms:modified xsi:type="dcterms:W3CDTF">2013-10-26T08:27:21Z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-1097325995</vt:i4>
  </property>
  <property fmtid="{D5CDD505-2E9C-101B-9397-08002B2CF9AE}" pid="3" name="_NewReviewCycle">
    <vt:lpwstr/>
  </property>
  <property fmtid="{D5CDD505-2E9C-101B-9397-08002B2CF9AE}" pid="4" name="_EmailSubject">
    <vt:lpwstr>JCT3V-F0116.pptx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-1782405290</vt:i4>
  </property>
</Properties>
</file>