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bookmarkIdSeed="4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406" r:id="rId2"/>
    <p:sldId id="435" r:id="rId3"/>
    <p:sldId id="436" r:id="rId4"/>
    <p:sldId id="437" r:id="rId5"/>
    <p:sldId id="445" r:id="rId6"/>
    <p:sldId id="446" r:id="rId7"/>
    <p:sldId id="447" r:id="rId8"/>
    <p:sldId id="439" r:id="rId9"/>
    <p:sldId id="448" r:id="rId10"/>
    <p:sldId id="449" r:id="rId11"/>
    <p:sldId id="450" r:id="rId12"/>
    <p:sldId id="451" r:id="rId13"/>
    <p:sldId id="444" r:id="rId14"/>
    <p:sldId id="434" r:id="rId15"/>
  </p:sldIdLst>
  <p:sldSz cx="9144000" cy="6858000" type="screen4x3"/>
  <p:notesSz cx="9926638" cy="6797675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66" autoAdjust="0"/>
    <p:restoredTop sz="89601" autoAdjust="0"/>
  </p:normalViewPr>
  <p:slideViewPr>
    <p:cSldViewPr snapToObjects="1">
      <p:cViewPr varScale="1">
        <p:scale>
          <a:sx n="80" d="100"/>
          <a:sy n="80" d="100"/>
        </p:scale>
        <p:origin x="-11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2141"/>
        <p:guide pos="312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398838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3552" y="3228896"/>
            <a:ext cx="7279535" cy="3058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JCT3V-F0108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  <p:sp>
        <p:nvSpPr>
          <p:cNvPr id="13" name="Text Box 13"/>
          <p:cNvSpPr txBox="1">
            <a:spLocks noChangeArrowheads="1"/>
          </p:cNvSpPr>
          <p:nvPr userDrawn="1"/>
        </p:nvSpPr>
        <p:spPr bwMode="auto">
          <a:xfrm>
            <a:off x="4800601" y="5621338"/>
            <a:ext cx="4033838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6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</a:t>
            </a:r>
            <a:r>
              <a:rPr kumimoji="1" lang="en-US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in </a:t>
            </a:r>
            <a:r>
              <a:rPr kumimoji="1" lang="en-CA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Geneva</a:t>
            </a:r>
            <a:endParaRPr kumimoji="1" lang="en-US" altLang="zh-TW" sz="1400" kern="1200" dirty="0" smtClean="0">
              <a:solidFill>
                <a:schemeClr val="tx1"/>
              </a:solidFill>
              <a:latin typeface="Arial" charset="0"/>
              <a:ea typeface="SimHei" pitchFamily="2" charset="-122"/>
              <a:cs typeface="Arial" charset="0"/>
            </a:endParaRPr>
          </a:p>
          <a:p>
            <a:pPr algn="r" fontAlgn="ctr">
              <a:spcBef>
                <a:spcPct val="20000"/>
              </a:spcBef>
            </a:pP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25 Oct. – 1 Nov. 2013</a:t>
            </a:r>
            <a:endParaRPr lang="en-US" altLang="zh-TW" sz="700" dirty="0" smtClean="0">
              <a:ea typeface="SimHei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JCT3V-F0108</a:t>
            </a:r>
            <a:endParaRPr kumimoji="1" lang="zh-TW" altLang="en-US" sz="1400" b="1" kern="1200" dirty="0">
              <a:solidFill>
                <a:srgbClr val="E86C1F"/>
              </a:solidFill>
              <a:latin typeface="Arial" charset="0"/>
              <a:ea typeface="新細明體" charset="-12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CA" dirty="0" smtClean="0"/>
              <a:t>JCT3V-F0108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3D-CE4: Results on improved advanced residual prediction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4233446"/>
            <a:ext cx="7843837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Kai Zhang, Jicheng An, </a:t>
            </a:r>
            <a:r>
              <a:rPr lang="en-US" sz="2000" dirty="0" err="1" smtClean="0"/>
              <a:t>Jian</a:t>
            </a:r>
            <a:r>
              <a:rPr lang="en-US" sz="2000" dirty="0" smtClean="0"/>
              <a:t>-Liang Lin, Yu-Lin Chang, Shawmin Lei</a:t>
            </a:r>
            <a:endParaRPr lang="en-US" sz="2000" baseline="30000" dirty="0" smtClean="0"/>
          </a:p>
          <a:p>
            <a:pPr algn="ctr"/>
            <a:endParaRPr lang="en-US" sz="2000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ATRP only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132856"/>
            <a:ext cx="8634388" cy="32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ADVD+ ATDV without ½ weighting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243" y="1988840"/>
            <a:ext cx="8499795" cy="3234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ADVD+ ATDV+ATRP without ½ weighting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11</a:t>
            </a:fld>
            <a:endParaRPr lang="en-US" altLang="ja-JP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991" y="1988840"/>
            <a:ext cx="8515047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123950"/>
            <a:ext cx="8640959" cy="4954588"/>
          </a:xfrm>
        </p:spPr>
        <p:txBody>
          <a:bodyPr/>
          <a:lstStyle/>
          <a:p>
            <a:r>
              <a:rPr lang="en-US" dirty="0" smtClean="0"/>
              <a:t>ADVD and ATRP are proposed to improve ARP</a:t>
            </a:r>
          </a:p>
          <a:p>
            <a:r>
              <a:rPr lang="en-US" dirty="0" smtClean="0"/>
              <a:t>0.6% BD-rate saving for the synthesized views</a:t>
            </a:r>
          </a:p>
          <a:p>
            <a:r>
              <a:rPr lang="en-US" dirty="0" smtClean="0"/>
              <a:t>Recommend to be adopted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12</a:t>
            </a:fld>
            <a:endParaRPr lang="en-US" altLang="ja-JP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123950"/>
            <a:ext cx="8712969" cy="4954588"/>
          </a:xfrm>
        </p:spPr>
        <p:txBody>
          <a:bodyPr/>
          <a:lstStyle/>
          <a:p>
            <a:r>
              <a:rPr lang="en-US" dirty="0" smtClean="0"/>
              <a:t>The Problem</a:t>
            </a:r>
          </a:p>
          <a:p>
            <a:pPr lvl="1"/>
            <a:r>
              <a:rPr lang="en-CA" dirty="0" smtClean="0"/>
              <a:t>In ARP, NBDV is not an estimated DV accurate enough</a:t>
            </a:r>
            <a:endParaRPr lang="en-US" dirty="0" smtClean="0"/>
          </a:p>
          <a:p>
            <a:pPr lvl="1"/>
            <a:r>
              <a:rPr lang="en-US" dirty="0" smtClean="0"/>
              <a:t>ARP only handles the MCP case, not the DCP case</a:t>
            </a:r>
          </a:p>
          <a:p>
            <a:r>
              <a:rPr lang="en-US" dirty="0" smtClean="0"/>
              <a:t>Proposed</a:t>
            </a:r>
          </a:p>
          <a:p>
            <a:pPr lvl="1"/>
            <a:r>
              <a:rPr lang="en-GB" dirty="0" smtClean="0"/>
              <a:t>JCT3V-E0175: </a:t>
            </a:r>
            <a:r>
              <a:rPr lang="en-CA" dirty="0" smtClean="0"/>
              <a:t>Adaptive disparity vector derivation (ADVD) </a:t>
            </a:r>
            <a:endParaRPr lang="en-US" dirty="0" smtClean="0"/>
          </a:p>
          <a:p>
            <a:pPr lvl="1"/>
            <a:r>
              <a:rPr lang="en-GB" dirty="0" smtClean="0"/>
              <a:t>JCT3V-E0185: </a:t>
            </a:r>
            <a:r>
              <a:rPr lang="en-CA" dirty="0" smtClean="0"/>
              <a:t>Advanced temporal residual prediction (ATRP)</a:t>
            </a:r>
            <a:endParaRPr lang="en-US" dirty="0" smtClean="0"/>
          </a:p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Achieve 0.6% BD-rate saving for the synthesized views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042988"/>
            <a:ext cx="8820472" cy="4954588"/>
          </a:xfrm>
        </p:spPr>
        <p:txBody>
          <a:bodyPr/>
          <a:lstStyle/>
          <a:p>
            <a:r>
              <a:rPr lang="en-CA" dirty="0" smtClean="0"/>
              <a:t>In ARP, NBDV as the estimated DV is not accurate enough. </a:t>
            </a:r>
          </a:p>
          <a:p>
            <a:pPr lvl="1"/>
            <a:r>
              <a:rPr lang="en-CA" dirty="0" smtClean="0"/>
              <a:t>NBDV is the first encountered DV from a neighbouring block.</a:t>
            </a:r>
          </a:p>
          <a:p>
            <a:pPr lvl="1"/>
            <a:r>
              <a:rPr lang="en-CA" dirty="0" smtClean="0">
                <a:solidFill>
                  <a:srgbClr val="FF0000"/>
                </a:solidFill>
              </a:rPr>
              <a:t>The first encountered may not be the best.</a:t>
            </a:r>
          </a:p>
          <a:p>
            <a:r>
              <a:rPr lang="en-CA" dirty="0" smtClean="0"/>
              <a:t>ARP only works when the current reference picture is not an inter-view picture</a:t>
            </a:r>
          </a:p>
          <a:p>
            <a:pPr lvl="1"/>
            <a:r>
              <a:rPr lang="en-CA" dirty="0" smtClean="0"/>
              <a:t>The ARP flag is redundant in this case.</a:t>
            </a:r>
          </a:p>
          <a:p>
            <a:endParaRPr lang="en-CA" dirty="0" smtClean="0"/>
          </a:p>
          <a:p>
            <a:endParaRPr lang="en-GB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042988"/>
            <a:ext cx="8892480" cy="5035550"/>
          </a:xfrm>
        </p:spPr>
        <p:txBody>
          <a:bodyPr/>
          <a:lstStyle/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CA" sz="2400" dirty="0" smtClean="0"/>
              <a:t>Adaptive disparity vector derivation (ADVD)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CA" sz="2000" dirty="0" smtClean="0"/>
              <a:t>3 DV candidates are derived from neighbouring blocks.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CA" sz="2000" dirty="0" smtClean="0"/>
              <a:t>The encoder can find the best DV candidate in ARP according to RDO criterion and signal the index to the decoder. </a:t>
            </a:r>
          </a:p>
          <a:p>
            <a:pPr marL="342900" lvl="1" indent="-342900">
              <a:spcBef>
                <a:spcPct val="50000"/>
              </a:spcBef>
              <a:buFont typeface="Arial" charset="0"/>
              <a:buChar char="▪"/>
            </a:pPr>
            <a:r>
              <a:rPr lang="en-CA" sz="2400" dirty="0" smtClean="0"/>
              <a:t>For further improvement, aligned temporal DV (ATDV) is proposed as a new DV candidate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CA" dirty="0" smtClean="0"/>
              <a:t>ATDV is obtained from the aligned block, which is located by a scaled MV to the collocated picture.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CA" dirty="0" smtClean="0"/>
              <a:t>Two collocated pictures are utilized, as in the NBDV derivation. 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CA" dirty="0" smtClean="0"/>
              <a:t>ATDV is put into the candidate list first when it is used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ATDV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1619671" y="1285874"/>
          <a:ext cx="4523377" cy="4591397"/>
        </p:xfrm>
        <a:graphic>
          <a:graphicData uri="http://schemas.openxmlformats.org/presentationml/2006/ole">
            <p:oleObj spid="_x0000_s1025" name="Visio" r:id="rId3" imgW="2532888" imgH="2574925" progId="Visio.Drawing.11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188640"/>
            <a:ext cx="8059738" cy="658813"/>
          </a:xfrm>
        </p:spPr>
        <p:txBody>
          <a:bodyPr/>
          <a:lstStyle/>
          <a:p>
            <a:r>
              <a:rPr lang="en-US" dirty="0" smtClean="0"/>
              <a:t>Proposed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9" y="908720"/>
            <a:ext cx="8358510" cy="5035550"/>
          </a:xfrm>
        </p:spPr>
        <p:txBody>
          <a:bodyPr/>
          <a:lstStyle/>
          <a:p>
            <a:r>
              <a:rPr lang="en-CA" dirty="0" smtClean="0"/>
              <a:t>Advanced temporal residual prediction (ATRP)</a:t>
            </a:r>
          </a:p>
          <a:p>
            <a:pPr lvl="1"/>
            <a:r>
              <a:rPr lang="en-CA" dirty="0" smtClean="0"/>
              <a:t>Works when the current reference picture is an inter-view picture</a:t>
            </a:r>
          </a:p>
          <a:p>
            <a:pPr lvl="1"/>
            <a:r>
              <a:rPr lang="en-CA" dirty="0" smtClean="0"/>
              <a:t>The current DV is applied to a corresponding block in a temporal reference picture to generate the pseudo residual</a:t>
            </a:r>
          </a:p>
          <a:p>
            <a:pPr lvl="1"/>
            <a:r>
              <a:rPr lang="en-CA" dirty="0" smtClean="0"/>
              <a:t>The corresponding block in the temporal reference picture is located by a derived motion vector (DMV).</a:t>
            </a:r>
          </a:p>
          <a:p>
            <a:pPr lvl="1"/>
            <a:r>
              <a:rPr lang="en-CA" dirty="0" smtClean="0"/>
              <a:t>DMV is the MV of the block which the current DV is pointing to in the reference view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0721" name="Object 1"/>
          <p:cNvGraphicFramePr>
            <a:graphicFrameLocks noChangeAspect="1"/>
          </p:cNvGraphicFramePr>
          <p:nvPr/>
        </p:nvGraphicFramePr>
        <p:xfrm>
          <a:off x="323529" y="4077072"/>
          <a:ext cx="4390738" cy="2155453"/>
        </p:xfrm>
        <a:graphic>
          <a:graphicData uri="http://schemas.openxmlformats.org/presentationml/2006/ole">
            <p:oleObj spid="_x0000_s30721" name="Visio" r:id="rId3" imgW="6160627" imgH="3022663" progId="Visio.Drawing.11">
              <p:embed/>
            </p:oleObj>
          </a:graphicData>
        </a:graphic>
      </p:graphicFrame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0723" name="Object 3"/>
          <p:cNvGraphicFramePr>
            <a:graphicFrameLocks noChangeAspect="1"/>
          </p:cNvGraphicFramePr>
          <p:nvPr/>
        </p:nvGraphicFramePr>
        <p:xfrm>
          <a:off x="5459131" y="3501008"/>
          <a:ext cx="2785278" cy="3356992"/>
        </p:xfrm>
        <a:graphic>
          <a:graphicData uri="http://schemas.openxmlformats.org/presentationml/2006/ole">
            <p:oleObj spid="_x0000_s30723" name="Visio" r:id="rId4" imgW="4822460" imgH="5794581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The combination of ADVD and ATRP</a:t>
            </a:r>
          </a:p>
          <a:p>
            <a:pPr lvl="1"/>
            <a:r>
              <a:rPr lang="en-CA" dirty="0" smtClean="0"/>
              <a:t>Three MV candidates are derived for ATRP just like three DV candidates are derived for ARP in ADVD.</a:t>
            </a:r>
          </a:p>
          <a:p>
            <a:pPr lvl="1"/>
            <a:r>
              <a:rPr lang="en-CA" dirty="0" smtClean="0"/>
              <a:t>DMV is put into the MV candidate list first if it can be found. </a:t>
            </a:r>
          </a:p>
          <a:p>
            <a:pPr lvl="1"/>
            <a:r>
              <a:rPr lang="en-CA" dirty="0" smtClean="0"/>
              <a:t>Then spatial/temporal neighbouring blocks are checked to find more MV candidates.</a:t>
            </a:r>
          </a:p>
          <a:p>
            <a:pPr lvl="1"/>
            <a:r>
              <a:rPr lang="en-CA" dirty="0" smtClean="0"/>
              <a:t>An encoder can find the best MV candidate used in ATRP according to RDO criterion, and signal the index to the decoder, similar to what is done in ADVD for ARP.</a:t>
            </a:r>
            <a:endParaRPr 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177899"/>
            <a:ext cx="8059738" cy="658813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1922" y="908720"/>
            <a:ext cx="8934575" cy="5035550"/>
          </a:xfrm>
        </p:spPr>
        <p:txBody>
          <a:bodyPr/>
          <a:lstStyle/>
          <a:p>
            <a:r>
              <a:rPr lang="en-US" dirty="0" smtClean="0"/>
              <a:t>ADVD only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060848"/>
            <a:ext cx="8640961" cy="3288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9" y="1123950"/>
            <a:ext cx="8358510" cy="4954588"/>
          </a:xfrm>
        </p:spPr>
        <p:txBody>
          <a:bodyPr/>
          <a:lstStyle/>
          <a:p>
            <a:r>
              <a:rPr lang="en-US" dirty="0" smtClean="0"/>
              <a:t>ADVD without ½ weighting</a:t>
            </a:r>
          </a:p>
          <a:p>
            <a:pPr lvl="1"/>
            <a:r>
              <a:rPr lang="en-US" dirty="0" smtClean="0"/>
              <a:t>½ weighting introduces additional overhead bits.</a:t>
            </a:r>
          </a:p>
          <a:p>
            <a:pPr lvl="1"/>
            <a:r>
              <a:rPr lang="en-US" dirty="0" smtClean="0"/>
              <a:t>But it is not so useful when the estimated DV is accurate enough.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92896"/>
            <a:ext cx="8676456" cy="3301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16862</TotalTime>
  <Words>480</Words>
  <Application>Microsoft Office PowerPoint</Application>
  <PresentationFormat>全屏显示(4:3)</PresentationFormat>
  <Paragraphs>74</Paragraphs>
  <Slides>14</Slides>
  <Notes>6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6" baseType="lpstr">
      <vt:lpstr>Corporate ppt templatel_Confidential A</vt:lpstr>
      <vt:lpstr>Visio</vt:lpstr>
      <vt:lpstr>JCT3V-F0108 3D-CE4: Results on improved advanced residual prediction</vt:lpstr>
      <vt:lpstr>Overall Summary</vt:lpstr>
      <vt:lpstr>The problem</vt:lpstr>
      <vt:lpstr>Proposed</vt:lpstr>
      <vt:lpstr>Proposed</vt:lpstr>
      <vt:lpstr>Proposed</vt:lpstr>
      <vt:lpstr>Proposed</vt:lpstr>
      <vt:lpstr>Results</vt:lpstr>
      <vt:lpstr>Results</vt:lpstr>
      <vt:lpstr>Results</vt:lpstr>
      <vt:lpstr>Results</vt:lpstr>
      <vt:lpstr>Results</vt:lpstr>
      <vt:lpstr>Conclusion</vt:lpstr>
      <vt:lpstr>Thank you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Kai Zhang</cp:lastModifiedBy>
  <cp:revision>1948</cp:revision>
  <dcterms:created xsi:type="dcterms:W3CDTF">2008-02-20T09:40:59Z</dcterms:created>
  <dcterms:modified xsi:type="dcterms:W3CDTF">2013-10-18T08:23:22Z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-2064365103</vt:i4>
  </property>
  <property fmtid="{D5CDD505-2E9C-101B-9397-08002B2CF9AE}" pid="3" name="_NewReviewCycle">
    <vt:lpwstr/>
  </property>
  <property fmtid="{D5CDD505-2E9C-101B-9397-08002B2CF9AE}" pid="4" name="_EmailSubject">
    <vt:lpwstr>JCT3V-C0137.pptx (CE3 texture merging candidate)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-1063369428</vt:i4>
  </property>
</Properties>
</file>