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06" r:id="rId2"/>
    <p:sldId id="435" r:id="rId3"/>
    <p:sldId id="436" r:id="rId4"/>
    <p:sldId id="446" r:id="rId5"/>
    <p:sldId id="437" r:id="rId6"/>
    <p:sldId id="445" r:id="rId7"/>
    <p:sldId id="447" r:id="rId8"/>
    <p:sldId id="439" r:id="rId9"/>
    <p:sldId id="449" r:id="rId10"/>
    <p:sldId id="448" r:id="rId11"/>
    <p:sldId id="450" r:id="rId12"/>
    <p:sldId id="444" r:id="rId13"/>
    <p:sldId id="434" r:id="rId14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601" autoAdjust="0"/>
  </p:normalViewPr>
  <p:slideViewPr>
    <p:cSldViewPr snapToObjects="1">
      <p:cViewPr varScale="1">
        <p:scale>
          <a:sx n="80" d="100"/>
          <a:sy n="80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JCT3V-F0107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Geneva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25 Oct. – 1 Nov. 2013</a:t>
            </a:r>
            <a:endParaRPr lang="en-US" altLang="zh-TW" sz="7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JCT3V-F0107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2673350"/>
            <a:ext cx="7411789" cy="1441450"/>
          </a:xfrm>
        </p:spPr>
        <p:txBody>
          <a:bodyPr/>
          <a:lstStyle/>
          <a:p>
            <a:r>
              <a:rPr lang="en-CA" dirty="0" smtClean="0"/>
              <a:t>JCT3V-F0107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 3D-CE3: Results on additional merging candidates for depth coding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3950"/>
            <a:ext cx="8850546" cy="4954588"/>
          </a:xfrm>
        </p:spPr>
        <p:txBody>
          <a:bodyPr/>
          <a:lstStyle/>
          <a:p>
            <a:r>
              <a:rPr lang="en-US" dirty="0" smtClean="0"/>
              <a:t>The combination of DDD and the additional texture candidate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454" y="1844824"/>
            <a:ext cx="852701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combination with more pruning</a:t>
            </a:r>
          </a:p>
          <a:p>
            <a:pPr lvl="1"/>
            <a:r>
              <a:rPr lang="en-US" dirty="0" smtClean="0"/>
              <a:t>The additional texture merging candidate can be pruned with all previous merging candidates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670" y="2492896"/>
            <a:ext cx="8465794" cy="3217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smtClean="0"/>
              <a:t>Two additional merging candidates are proposed</a:t>
            </a:r>
          </a:p>
          <a:p>
            <a:pPr lvl="1"/>
            <a:r>
              <a:rPr lang="en-US" dirty="0" smtClean="0"/>
              <a:t>A disparity derived depth coding candidate</a:t>
            </a:r>
            <a:endParaRPr lang="en-CA" dirty="0" smtClean="0"/>
          </a:p>
          <a:p>
            <a:pPr lvl="1"/>
            <a:r>
              <a:rPr lang="en-US" dirty="0" smtClean="0"/>
              <a:t>An additional texture merging candidate</a:t>
            </a:r>
          </a:p>
          <a:p>
            <a:r>
              <a:rPr lang="en-US" dirty="0" smtClean="0"/>
              <a:t>The combination achieves an average BD-rate saving of 0.3% for the synthesized views</a:t>
            </a:r>
          </a:p>
          <a:p>
            <a:r>
              <a:rPr lang="en-US" dirty="0" smtClean="0"/>
              <a:t>Suggest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3950"/>
            <a:ext cx="8712969" cy="4954588"/>
          </a:xfrm>
        </p:spPr>
        <p:txBody>
          <a:bodyPr/>
          <a:lstStyle/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In texture coding</a:t>
            </a:r>
          </a:p>
          <a:p>
            <a:pPr lvl="2"/>
            <a:r>
              <a:rPr lang="en-CA" dirty="0" smtClean="0"/>
              <a:t>Depth values are used to predict disparity vectors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An additional inter-view merging candidates are adopted.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 disparity derived depth (DDD) coding method </a:t>
            </a:r>
          </a:p>
          <a:p>
            <a:pPr lvl="1"/>
            <a:r>
              <a:rPr lang="en-US" dirty="0" smtClean="0"/>
              <a:t>An additional texture merging candidate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Achieve 0.3% BD-rate saving for the synthesized views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568952" cy="4954588"/>
          </a:xfrm>
        </p:spPr>
        <p:txBody>
          <a:bodyPr/>
          <a:lstStyle/>
          <a:p>
            <a:r>
              <a:rPr lang="en-US" dirty="0" smtClean="0"/>
              <a:t>Samples in the depth component are used to derive disparity vectors for texture coding. (BVSP)</a:t>
            </a:r>
          </a:p>
          <a:p>
            <a:pPr lvl="1"/>
            <a:r>
              <a:rPr lang="en-US" dirty="0" smtClean="0"/>
              <a:t>A disparity vector (</a:t>
            </a:r>
            <a:r>
              <a:rPr lang="en-US" i="1" dirty="0" err="1" smtClean="0"/>
              <a:t>DVx</a:t>
            </a:r>
            <a:r>
              <a:rPr lang="en-US" i="1" dirty="0" smtClean="0"/>
              <a:t>, </a:t>
            </a:r>
            <a:r>
              <a:rPr lang="en-US" dirty="0" smtClean="0"/>
              <a:t>0) can be derived from its corresponding depth value (</a:t>
            </a:r>
            <a:r>
              <a:rPr lang="en-US" i="1" dirty="0" err="1" smtClean="0"/>
              <a:t>dep</a:t>
            </a:r>
            <a:r>
              <a:rPr lang="en-US" dirty="0" smtClean="0"/>
              <a:t>) by a linear relationship as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where </a:t>
            </a:r>
            <a:r>
              <a:rPr lang="en-US" i="1" dirty="0" smtClean="0"/>
              <a:t>w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two camera parameters</a:t>
            </a:r>
          </a:p>
          <a:p>
            <a:r>
              <a:rPr lang="en-US" dirty="0" err="1" smtClean="0"/>
              <a:t>Equ</a:t>
            </a:r>
            <a:r>
              <a:rPr lang="en-US" dirty="0" smtClean="0"/>
              <a:t>. (1) is implemented in an integer form so </a:t>
            </a:r>
            <a:r>
              <a:rPr lang="en-US" i="1" dirty="0" smtClean="0"/>
              <a:t>w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can be transmitted from the encoder to the decoder as integers.</a:t>
            </a:r>
          </a:p>
          <a:p>
            <a:r>
              <a:rPr lang="en-US" dirty="0" smtClean="0"/>
              <a:t>Can we use </a:t>
            </a:r>
            <a:r>
              <a:rPr lang="en-CA" dirty="0" smtClean="0"/>
              <a:t>disparity vectors to predict depth values?</a:t>
            </a:r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1962374" y="2704420"/>
          <a:ext cx="2376264" cy="445549"/>
        </p:xfrm>
        <a:graphic>
          <a:graphicData uri="http://schemas.openxmlformats.org/presentationml/2006/ole">
            <p:oleObj spid="_x0000_s10241" name="Equation" r:id="rId4" imgW="1066337" imgH="203112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660232" y="266885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(1)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123950"/>
            <a:ext cx="8265417" cy="4954588"/>
          </a:xfrm>
        </p:spPr>
        <p:txBody>
          <a:bodyPr/>
          <a:lstStyle/>
          <a:p>
            <a:r>
              <a:rPr lang="en-US" dirty="0" smtClean="0"/>
              <a:t>Two inter-view merging candidates are adopted into the merging candidate list at the first position and the position before TMVP candidate in texture coding</a:t>
            </a:r>
          </a:p>
          <a:p>
            <a:pPr lvl="1"/>
            <a:r>
              <a:rPr lang="en-US" dirty="0" smtClean="0"/>
              <a:t>Inherit motion parameters from the center position and the below-right position</a:t>
            </a:r>
          </a:p>
          <a:p>
            <a:r>
              <a:rPr lang="en-US" dirty="0" smtClean="0"/>
              <a:t>Only one texture merging candidate in depth coding</a:t>
            </a:r>
          </a:p>
          <a:p>
            <a:pPr lvl="1"/>
            <a:r>
              <a:rPr lang="en-US" dirty="0" smtClean="0"/>
              <a:t>Inherit motion parameters from the center position only</a:t>
            </a:r>
          </a:p>
          <a:p>
            <a:pPr lvl="1"/>
            <a:r>
              <a:rPr lang="en-US" dirty="0" smtClean="0"/>
              <a:t>Can we also use the below-right position in depth coding?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2915816" y="4515003"/>
          <a:ext cx="2288083" cy="2342997"/>
        </p:xfrm>
        <a:graphic>
          <a:graphicData uri="http://schemas.openxmlformats.org/presentationml/2006/ole">
            <p:oleObj spid="_x0000_s32769" name="Visio" r:id="rId3" imgW="1978533" imgH="1960531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8784976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A disparity derived depth (DDD) coding method is proposed.</a:t>
            </a:r>
            <a:endParaRPr lang="en-US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A depth value can also be derived from its corresponding disparity vector (</a:t>
            </a:r>
            <a:r>
              <a:rPr lang="en-US" sz="2400" i="1" dirty="0" err="1" smtClean="0"/>
              <a:t>DVx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DVy</a:t>
            </a:r>
            <a:r>
              <a:rPr lang="en-US" sz="2400" dirty="0" smtClean="0"/>
              <a:t>) as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sz="2400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When the collocated texture block of the current depth block is predicted by disparity-compensated prediction (DCP)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A DDD candidate will be inserted into the merging candidate list right after the texture candidate.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In a DDD candidate, all prediction samples in the current block are set as </a:t>
            </a:r>
            <a:r>
              <a:rPr lang="en-US" sz="2000" i="1" dirty="0" err="1" smtClean="0"/>
              <a:t>dep</a:t>
            </a:r>
            <a:r>
              <a:rPr lang="en-US" sz="2000" dirty="0" smtClean="0"/>
              <a:t> calculated by </a:t>
            </a:r>
            <a:r>
              <a:rPr lang="en-US" sz="2000" dirty="0" err="1" smtClean="0"/>
              <a:t>Equ</a:t>
            </a:r>
            <a:r>
              <a:rPr lang="en-US" sz="2000" dirty="0" smtClean="0"/>
              <a:t>. (2)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err="1" smtClean="0"/>
              <a:t>Equ</a:t>
            </a:r>
            <a:r>
              <a:rPr lang="en-US" sz="2000" dirty="0" smtClean="0"/>
              <a:t> (2) is implemented in an integer form. The division operation, </a:t>
            </a:r>
            <a:r>
              <a:rPr lang="en-US" sz="2000" i="1" dirty="0" smtClean="0"/>
              <a:t>i.e.</a:t>
            </a:r>
            <a:r>
              <a:rPr lang="en-US" sz="2000" dirty="0" smtClean="0"/>
              <a:t>, 1/</a:t>
            </a:r>
            <a:r>
              <a:rPr lang="en-US" sz="2000" i="1" dirty="0" smtClean="0"/>
              <a:t>w</a:t>
            </a:r>
            <a:r>
              <a:rPr lang="en-US" sz="2000" dirty="0" smtClean="0"/>
              <a:t>,</a:t>
            </a:r>
            <a:r>
              <a:rPr lang="en-US" sz="2000" i="1" dirty="0" smtClean="0"/>
              <a:t> </a:t>
            </a:r>
            <a:r>
              <a:rPr lang="en-US" sz="2000" dirty="0" smtClean="0"/>
              <a:t>is calculated only once for a picture.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2680473" y="2420888"/>
          <a:ext cx="2107551" cy="720080"/>
        </p:xfrm>
        <a:graphic>
          <a:graphicData uri="http://schemas.openxmlformats.org/presentationml/2006/ole">
            <p:oleObj spid="_x0000_s8193" name="Equation" r:id="rId4" imgW="1143000" imgH="3937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955068" y="2524834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(2)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1882616" y="1123950"/>
          <a:ext cx="5569704" cy="5137572"/>
        </p:xfrm>
        <a:graphic>
          <a:graphicData uri="http://schemas.openxmlformats.org/presentationml/2006/ole">
            <p:oleObj spid="_x0000_s29697" name="Visio" r:id="rId3" imgW="5014912" imgH="4630864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123950"/>
            <a:ext cx="8820472" cy="4954588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Similar to texture coding, an additional texture merging candidate is proposed in depth coding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400" dirty="0" smtClean="0"/>
              <a:t>Inherits motion parameters from the right bottom position of the collocated PU in the reference texture picture</a:t>
            </a:r>
            <a:endParaRPr lang="en-US" dirty="0" smtClean="0"/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400" dirty="0" smtClean="0"/>
              <a:t>The additional texture merging candidate is also inserted into the merging candidate list before TMVP</a:t>
            </a:r>
          </a:p>
          <a:p>
            <a:pPr marL="1200150" lvl="3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pruning with the first merging candidate</a:t>
            </a:r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2916238" y="4514850"/>
          <a:ext cx="2287587" cy="2343150"/>
        </p:xfrm>
        <a:graphic>
          <a:graphicData uri="http://schemas.openxmlformats.org/presentationml/2006/ole">
            <p:oleObj spid="_x0000_s39938" name="Visio" r:id="rId3" imgW="1978533" imgH="1960531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smtClean="0"/>
              <a:t>Only the DDD candidate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371" y="1916832"/>
            <a:ext cx="8518109" cy="323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the additional texture candidate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363" y="1988840"/>
            <a:ext cx="8518109" cy="323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17067</TotalTime>
  <Words>490</Words>
  <Application>Microsoft Office PowerPoint</Application>
  <PresentationFormat>全屏显示(4:3)</PresentationFormat>
  <Paragraphs>75</Paragraphs>
  <Slides>13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6" baseType="lpstr">
      <vt:lpstr>Corporate ppt templatel_Confidential A</vt:lpstr>
      <vt:lpstr>Equation</vt:lpstr>
      <vt:lpstr>Visio</vt:lpstr>
      <vt:lpstr>JCT3V-F0107  3D-CE3: Results on additional merging candidates for depth coding</vt:lpstr>
      <vt:lpstr>Overall Summary</vt:lpstr>
      <vt:lpstr>Background</vt:lpstr>
      <vt:lpstr>Background</vt:lpstr>
      <vt:lpstr>Proposed</vt:lpstr>
      <vt:lpstr>Proposed</vt:lpstr>
      <vt:lpstr>Proposed</vt:lpstr>
      <vt:lpstr>Results</vt:lpstr>
      <vt:lpstr>Results</vt:lpstr>
      <vt:lpstr>Results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1952</cp:revision>
  <dcterms:created xsi:type="dcterms:W3CDTF">2008-02-20T09:40:59Z</dcterms:created>
  <dcterms:modified xsi:type="dcterms:W3CDTF">2013-10-18T08:18:13Z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