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545" r:id="rId2"/>
    <p:sldId id="849" r:id="rId3"/>
    <p:sldId id="1068" r:id="rId4"/>
    <p:sldId id="1067" r:id="rId5"/>
    <p:sldId id="985" r:id="rId6"/>
    <p:sldId id="987" r:id="rId7"/>
    <p:sldId id="1070" r:id="rId8"/>
    <p:sldId id="1071" r:id="rId9"/>
    <p:sldId id="1069" r:id="rId10"/>
    <p:sldId id="1072" r:id="rId11"/>
    <p:sldId id="1084" r:id="rId12"/>
    <p:sldId id="1101" r:id="rId13"/>
    <p:sldId id="1104" r:id="rId14"/>
    <p:sldId id="1081" r:id="rId15"/>
    <p:sldId id="1082" r:id="rId16"/>
    <p:sldId id="1083" r:id="rId17"/>
    <p:sldId id="1075" r:id="rId18"/>
    <p:sldId id="1076" r:id="rId19"/>
    <p:sldId id="1077" r:id="rId20"/>
    <p:sldId id="1085" r:id="rId21"/>
    <p:sldId id="1097" r:id="rId22"/>
    <p:sldId id="1098" r:id="rId23"/>
    <p:sldId id="1099" r:id="rId24"/>
    <p:sldId id="1091" r:id="rId25"/>
    <p:sldId id="1095" r:id="rId26"/>
    <p:sldId id="1074" r:id="rId27"/>
    <p:sldId id="1094" r:id="rId28"/>
  </p:sldIdLst>
  <p:sldSz cx="9144000" cy="6858000" type="screen4x3"/>
  <p:notesSz cx="7099300" cy="10234613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0000FF"/>
    <a:srgbClr val="FFFF99"/>
    <a:srgbClr val="3333FF"/>
    <a:srgbClr val="D6FA20"/>
    <a:srgbClr val="FF9999"/>
    <a:srgbClr val="FFFFCC"/>
    <a:srgbClr val="C0C0C0"/>
    <a:srgbClr val="969696"/>
    <a:srgbClr val="77777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7084" autoAdjust="0"/>
    <p:restoredTop sz="99854" autoAdjust="0"/>
  </p:normalViewPr>
  <p:slideViewPr>
    <p:cSldViewPr>
      <p:cViewPr>
        <p:scale>
          <a:sx n="86" d="100"/>
          <a:sy n="86" d="100"/>
        </p:scale>
        <p:origin x="-330" y="-576"/>
      </p:cViewPr>
      <p:guideLst>
        <p:guide orient="horz" pos="383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4" tIns="49522" rIns="99044" bIns="4952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4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4" tIns="49522" rIns="99044" bIns="4952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400">
                <a:latin typeface="+mn-lt"/>
                <a:ea typeface="+mn-ea"/>
              </a:defRPr>
            </a:lvl1pPr>
          </a:lstStyle>
          <a:p>
            <a:pPr>
              <a:defRPr/>
            </a:pPr>
            <a:fld id="{13312CAE-7C0A-4842-8542-944A7FC1FD5E}" type="datetimeFigureOut">
              <a:rPr lang="zh-TW" altLang="en-US"/>
              <a:pPr>
                <a:defRPr/>
              </a:pPr>
              <a:t>2013/10/24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4" tIns="49522" rIns="99044" bIns="49522" rtlCol="0" anchor="ctr"/>
          <a:lstStyle/>
          <a:p>
            <a:pPr lvl="0"/>
            <a:endParaRPr lang="zh-TW" altLang="en-US" noProof="0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9044" tIns="49522" rIns="99044" bIns="49522" rtlCol="0">
            <a:normAutofit/>
          </a:bodyPr>
          <a:lstStyle/>
          <a:p>
            <a:pPr lvl="0"/>
            <a:r>
              <a:rPr lang="zh-TW" altLang="en-US" noProof="0" smtClean="0"/>
              <a:t>按一下以編輯母片文字樣式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  <a:endParaRPr lang="zh-TW" altLang="en-US" noProof="0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4" tIns="49522" rIns="99044" bIns="4952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4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9044" tIns="49522" rIns="99044" bIns="4952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400">
                <a:latin typeface="+mn-lt"/>
                <a:ea typeface="+mn-ea"/>
              </a:defRPr>
            </a:lvl1pPr>
          </a:lstStyle>
          <a:p>
            <a:pPr>
              <a:defRPr/>
            </a:pPr>
            <a:fld id="{0A0A4396-DDF0-4B20-9304-7BD00B194074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8343503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zh-TW" sz="1100"/>
              <a:t>If the pixel from one view is always surrounded by pixels from the other view, the format is called a blending format, e.g. the checkerboard format. </a:t>
            </a:r>
          </a:p>
          <a:p>
            <a:pPr eaLnBrk="1" hangingPunct="1"/>
            <a:r>
              <a:rPr lang="en-US" altLang="zh-TW" sz="1100"/>
              <a:t>Otherwise, it is called a non-blending format, e.g. the side-by-side format</a:t>
            </a:r>
          </a:p>
          <a:p>
            <a:pPr eaLnBrk="1" hangingPunct="1"/>
            <a:r>
              <a:rPr lang="en-US" altLang="zh-TW" sz="1100"/>
              <a:t>[ref] Tao Zhang, “3D image identification by image difference,” </a:t>
            </a:r>
            <a:r>
              <a:rPr lang="en-US" altLang="zh-TW" sz="1100" i="1"/>
              <a:t>Proceedings of IEEE International Conference on Multimedia and Expo, pp. 1415-1420, 2010. </a:t>
            </a:r>
          </a:p>
          <a:p>
            <a:pPr eaLnBrk="1" hangingPunct="1"/>
            <a:endParaRPr lang="zh-TW" altLang="en-US" sz="1100"/>
          </a:p>
          <a:p>
            <a:pPr eaLnBrk="1" hangingPunct="1"/>
            <a:endParaRPr lang="zh-TW" altLang="en-US" sz="1100"/>
          </a:p>
        </p:txBody>
      </p:sp>
      <p:sp>
        <p:nvSpPr>
          <p:cNvPr id="24580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200" b="1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  <a:lvl2pPr marL="804763" indent="-309524" eaLnBrk="0" hangingPunct="0">
              <a:defRPr kumimoji="1" sz="2200" b="1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2pPr>
            <a:lvl3pPr marL="1238098" indent="-247620" eaLnBrk="0" hangingPunct="0">
              <a:defRPr kumimoji="1" sz="2200" b="1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3pPr>
            <a:lvl4pPr marL="1733337" indent="-247620" eaLnBrk="0" hangingPunct="0">
              <a:defRPr kumimoji="1" sz="2200" b="1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4pPr>
            <a:lvl5pPr marL="2228576" indent="-247620" eaLnBrk="0" hangingPunct="0">
              <a:defRPr kumimoji="1" sz="2200" b="1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200" b="1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200" b="1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200" b="1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kumimoji="1" sz="2200" b="1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9pPr>
          </a:lstStyle>
          <a:p>
            <a:pPr eaLnBrk="1" hangingPunct="1"/>
            <a:fld id="{52DC65B9-BF8F-498B-855D-47EE0CF4A590}" type="slidenum">
              <a:rPr lang="en-US" altLang="zh-TW" sz="1300" b="0">
                <a:latin typeface="Times New Roman" pitchFamily="18" charset="0"/>
              </a:rPr>
              <a:pPr eaLnBrk="1" hangingPunct="1"/>
              <a:t>5</a:t>
            </a:fld>
            <a:endParaRPr lang="en-US" altLang="zh-TW" sz="1300" b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smtClean="0"/>
              <a:t>The</a:t>
            </a:r>
            <a:r>
              <a:rPr lang="en-US" altLang="zh-TW" baseline="0" dirty="0" smtClean="0"/>
              <a:t> 3d-htm coding mechanism is as follows.</a:t>
            </a:r>
          </a:p>
          <a:p>
            <a:r>
              <a:rPr lang="en-US" altLang="zh-TW" baseline="0" dirty="0" smtClean="0"/>
              <a:t>Layer0 is packed view.</a:t>
            </a:r>
          </a:p>
          <a:p>
            <a:r>
              <a:rPr lang="en-US" altLang="zh-TW" baseline="0" dirty="0" smtClean="0"/>
              <a:t>Layer1 is packed depth.</a:t>
            </a:r>
          </a:p>
          <a:p>
            <a:r>
              <a:rPr lang="en-US" altLang="zh-TW" baseline="0" dirty="0" smtClean="0"/>
              <a:t>And Layer2 is the same as layer0; layer3 is the same as layer1;bacause the </a:t>
            </a:r>
            <a:r>
              <a:rPr kumimoji="0" lang="en-US" altLang="zh-TW" sz="1200" dirty="0" smtClean="0">
                <a:latin typeface="Calibri" pitchFamily="34" charset="0"/>
              </a:rPr>
              <a:t>Simulation</a:t>
            </a:r>
            <a:r>
              <a:rPr kumimoji="0" lang="en-US" altLang="zh-TW" sz="1200" baseline="0" dirty="0" smtClean="0">
                <a:latin typeface="Calibri" pitchFamily="34" charset="0"/>
              </a:rPr>
              <a:t> setting</a:t>
            </a:r>
            <a:endParaRPr lang="en-US" altLang="zh-TW" baseline="0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0A4396-DDF0-4B20-9304-7BD00B194074}" type="slidenum">
              <a:rPr lang="zh-TW" altLang="en-US" smtClean="0"/>
              <a:pPr>
                <a:defRPr/>
              </a:pPr>
              <a:t>12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5691066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smtClean="0"/>
              <a:t>The</a:t>
            </a:r>
            <a:r>
              <a:rPr lang="en-US" altLang="zh-TW" baseline="0" dirty="0" smtClean="0"/>
              <a:t> 3d-htm coding mechanism is as follows.</a:t>
            </a:r>
          </a:p>
          <a:p>
            <a:r>
              <a:rPr lang="en-US" altLang="zh-TW" baseline="0" dirty="0" smtClean="0"/>
              <a:t>Layer0 is packed view.</a:t>
            </a:r>
          </a:p>
          <a:p>
            <a:r>
              <a:rPr lang="en-US" altLang="zh-TW" baseline="0" dirty="0" smtClean="0"/>
              <a:t>Layer1 is packed depth.</a:t>
            </a:r>
          </a:p>
          <a:p>
            <a:r>
              <a:rPr lang="en-US" altLang="zh-TW" baseline="0" dirty="0" smtClean="0"/>
              <a:t>And Layer2 is the same as layer0; layer3 is the same as layer1;bacause the </a:t>
            </a:r>
            <a:r>
              <a:rPr kumimoji="0" lang="en-US" altLang="zh-TW" sz="1200" dirty="0" smtClean="0">
                <a:latin typeface="Calibri" pitchFamily="34" charset="0"/>
              </a:rPr>
              <a:t>Simulation</a:t>
            </a:r>
            <a:r>
              <a:rPr kumimoji="0" lang="en-US" altLang="zh-TW" sz="1200" baseline="0" dirty="0" smtClean="0">
                <a:latin typeface="Calibri" pitchFamily="34" charset="0"/>
              </a:rPr>
              <a:t> setting</a:t>
            </a:r>
            <a:endParaRPr lang="en-US" altLang="zh-TW" baseline="0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A0A4396-DDF0-4B20-9304-7BD00B194074}" type="slidenum">
              <a:rPr lang="zh-TW" altLang="en-US" smtClean="0"/>
              <a:pPr>
                <a:defRPr/>
              </a:pPr>
              <a:t>13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569106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9" descr="Schneefall"/>
          <p:cNvPicPr>
            <a:picLocks noChangeAspect="1" noChangeArrowheads="1" noCrop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549275"/>
            <a:ext cx="1476375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8" descr="Schneefall"/>
          <p:cNvPicPr>
            <a:picLocks noChangeAspect="1" noChangeArrowheads="1" noCrop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700213"/>
            <a:ext cx="1089025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8" descr="Schneefall"/>
          <p:cNvPicPr>
            <a:picLocks noChangeAspect="1" noChangeArrowheads="1" noCrop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349500"/>
            <a:ext cx="69215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標題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121296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ctr" rtl="0">
              <a:spcBef>
                <a:spcPct val="0"/>
              </a:spcBef>
              <a:buNone/>
              <a:defRPr sz="4400" b="1">
                <a:ln>
                  <a:noFill/>
                </a:ln>
                <a:solidFill>
                  <a:schemeClr val="tx2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17" name="副標題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2" name="日期版面配置區 9"/>
          <p:cNvSpPr>
            <a:spLocks noGrp="1"/>
          </p:cNvSpPr>
          <p:nvPr>
            <p:ph type="dt" sz="half" idx="2"/>
          </p:nvPr>
        </p:nvSpPr>
        <p:spPr>
          <a:xfrm>
            <a:off x="61913" y="6453188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dirty="0" smtClean="0">
                <a:solidFill>
                  <a:schemeClr val="tx2">
                    <a:shade val="90000"/>
                  </a:schemeClr>
                </a:solidFill>
                <a:latin typeface="Calibri" pitchFamily="34" charset="0"/>
                <a:ea typeface="Arial Unicode MS" pitchFamily="34" charset="-120"/>
                <a:cs typeface="Arial Unicode MS" pitchFamily="34" charset="-120"/>
              </a:defRPr>
            </a:lvl1pPr>
          </a:lstStyle>
          <a:p>
            <a:pPr>
              <a:defRPr/>
            </a:pPr>
            <a:r>
              <a:rPr lang="en-US" altLang="zh-TW" dirty="0" smtClean="0"/>
              <a:t>2012/10/17</a:t>
            </a:r>
            <a:endParaRPr lang="zh-TW" alt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日期版面配置區 9"/>
          <p:cNvSpPr>
            <a:spLocks noGrp="1"/>
          </p:cNvSpPr>
          <p:nvPr>
            <p:ph type="dt" sz="half" idx="2"/>
          </p:nvPr>
        </p:nvSpPr>
        <p:spPr>
          <a:xfrm>
            <a:off x="61913" y="6453188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dirty="0" smtClean="0">
                <a:solidFill>
                  <a:schemeClr val="tx2">
                    <a:shade val="90000"/>
                  </a:schemeClr>
                </a:solidFill>
                <a:latin typeface="Calibri" pitchFamily="34" charset="0"/>
                <a:ea typeface="Arial Unicode MS" pitchFamily="34" charset="-120"/>
                <a:cs typeface="Arial Unicode MS" pitchFamily="34" charset="-120"/>
              </a:defRPr>
            </a:lvl1pPr>
          </a:lstStyle>
          <a:p>
            <a:pPr>
              <a:defRPr/>
            </a:pPr>
            <a:r>
              <a:rPr lang="en-US" altLang="zh-TW" dirty="0" smtClean="0"/>
              <a:t>2012/10/17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日期版面配置區 9"/>
          <p:cNvSpPr>
            <a:spLocks noGrp="1"/>
          </p:cNvSpPr>
          <p:nvPr>
            <p:ph type="dt" sz="half" idx="2"/>
          </p:nvPr>
        </p:nvSpPr>
        <p:spPr>
          <a:xfrm>
            <a:off x="61913" y="6453188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dirty="0" smtClean="0">
                <a:solidFill>
                  <a:schemeClr val="tx2">
                    <a:shade val="90000"/>
                  </a:schemeClr>
                </a:solidFill>
                <a:latin typeface="Calibri" pitchFamily="34" charset="0"/>
                <a:ea typeface="Arial Unicode MS" pitchFamily="34" charset="-120"/>
                <a:cs typeface="Arial Unicode MS" pitchFamily="34" charset="-120"/>
              </a:defRPr>
            </a:lvl1pPr>
          </a:lstStyle>
          <a:p>
            <a:pPr>
              <a:defRPr/>
            </a:pPr>
            <a:r>
              <a:rPr lang="en-US" altLang="zh-TW" dirty="0" smtClean="0"/>
              <a:t>2012/10/17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69776"/>
            <a:ext cx="8229600" cy="1143000"/>
          </a:xfrm>
        </p:spPr>
        <p:txBody>
          <a:bodyPr anchor="t">
            <a:normAutofit/>
          </a:bodyPr>
          <a:lstStyle>
            <a:lvl1pPr algn="ctr">
              <a:defRPr sz="400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6" name="日期版面配置區 9"/>
          <p:cNvSpPr>
            <a:spLocks noGrp="1"/>
          </p:cNvSpPr>
          <p:nvPr>
            <p:ph type="dt" sz="half" idx="2"/>
          </p:nvPr>
        </p:nvSpPr>
        <p:spPr>
          <a:xfrm>
            <a:off x="61913" y="6453188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dirty="0" smtClean="0">
                <a:solidFill>
                  <a:schemeClr val="tx2">
                    <a:shade val="90000"/>
                  </a:schemeClr>
                </a:solidFill>
                <a:latin typeface="Calibri" pitchFamily="34" charset="0"/>
                <a:ea typeface="Arial Unicode MS" pitchFamily="34" charset="-120"/>
                <a:cs typeface="Arial Unicode MS" pitchFamily="34" charset="-120"/>
              </a:defRPr>
            </a:lvl1pPr>
          </a:lstStyle>
          <a:p>
            <a:pPr>
              <a:defRPr/>
            </a:pPr>
            <a:r>
              <a:rPr lang="en-US" altLang="zh-TW" dirty="0" smtClean="0"/>
              <a:t>2012/10/17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文字方塊 5"/>
          <p:cNvSpPr txBox="1"/>
          <p:nvPr userDrawn="1"/>
        </p:nvSpPr>
        <p:spPr>
          <a:xfrm>
            <a:off x="5580112" y="81497"/>
            <a:ext cx="21585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400" dirty="0" smtClean="0">
                <a:solidFill>
                  <a:schemeClr val="tx2">
                    <a:lumMod val="9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雲端媒體服務研發中心</a:t>
            </a:r>
            <a:endParaRPr lang="zh-TW" altLang="en-US" sz="14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" name="日期版面配置區 9"/>
          <p:cNvSpPr>
            <a:spLocks noGrp="1"/>
          </p:cNvSpPr>
          <p:nvPr>
            <p:ph type="dt" sz="half" idx="2"/>
          </p:nvPr>
        </p:nvSpPr>
        <p:spPr>
          <a:xfrm>
            <a:off x="61913" y="6453188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dirty="0" smtClean="0">
                <a:solidFill>
                  <a:schemeClr val="tx2">
                    <a:shade val="90000"/>
                  </a:schemeClr>
                </a:solidFill>
                <a:latin typeface="Calibri" pitchFamily="34" charset="0"/>
                <a:ea typeface="Arial Unicode MS" pitchFamily="34" charset="-120"/>
                <a:cs typeface="Arial Unicode MS" pitchFamily="34" charset="-120"/>
              </a:defRPr>
            </a:lvl1pPr>
          </a:lstStyle>
          <a:p>
            <a:pPr>
              <a:defRPr/>
            </a:pPr>
            <a:r>
              <a:rPr lang="en-US" altLang="zh-TW" dirty="0" smtClean="0"/>
              <a:t>2012/10/17</a:t>
            </a:r>
            <a:endParaRPr lang="zh-TW" alt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  <p:bldLst>
      <p:bldP spid="6" grpId="0"/>
      <p:bldP spid="6" grpId="1"/>
      <p:bldP spid="6" grpId="2"/>
      <p:bldP spid="6" grpId="3"/>
      <p:bldP spid="6" grpId="4"/>
      <p:bldP spid="6" grpId="5"/>
      <p:bldP spid="6" grpId="6"/>
      <p:bldP spid="6" grpId="7"/>
      <p:bldP spid="6" grpId="8"/>
      <p:bldP spid="6" grpId="9"/>
      <p:bldP spid="6" grpId="10"/>
      <p:bldP spid="6" grpId="11"/>
      <p:bldP spid="6" grpId="12"/>
      <p:bldP spid="6" grpId="13"/>
      <p:bldP spid="6" grpId="14"/>
      <p:bldP spid="6" grpId="15"/>
      <p:bldP spid="6" grpId="16"/>
      <p:bldP spid="6" grpId="17"/>
      <p:bldP spid="6" grpId="18"/>
      <p:bldP spid="6" grpId="19"/>
      <p:bldP spid="6" grpId="20"/>
      <p:bldP spid="6" grpId="21"/>
      <p:bldP spid="6" grpId="22"/>
      <p:bldP spid="6" grpId="23"/>
      <p:bldP spid="6" grpId="24"/>
      <p:bldP spid="6" grpId="25"/>
      <p:bldP spid="6" grpId="26"/>
      <p:bldP spid="6" grpId="27"/>
      <p:bldP spid="6" grpId="28"/>
      <p:bldP spid="6" grpId="29"/>
      <p:bldP spid="6" grpId="30"/>
      <p:bldP spid="6" grpId="31"/>
      <p:bldP spid="6" grpId="32"/>
      <p:bldP spid="6" grpId="33"/>
      <p:bldP spid="6" grpId="34"/>
      <p:bldP spid="6" grpId="35"/>
      <p:bldP spid="6" grpId="36"/>
      <p:bldP spid="6" grpId="37"/>
      <p:bldP spid="6" grpId="38"/>
      <p:bldP spid="6" grpId="39"/>
      <p:bldP spid="6" grpId="40"/>
      <p:bldP spid="6" grpId="41"/>
      <p:bldP spid="6" grpId="42"/>
      <p:bldP spid="6" grpId="43"/>
      <p:bldP spid="6" grpId="44"/>
      <p:bldP spid="6" grpId="45"/>
      <p:bldP spid="6" grpId="46"/>
      <p:bldP spid="6" grpId="47"/>
      <p:bldP spid="6" grpId="48"/>
      <p:bldP spid="6" grpId="49"/>
      <p:bldP spid="6" grpId="50"/>
      <p:bldP spid="6" grpId="51"/>
      <p:bldP spid="6" grpId="52"/>
      <p:bldP spid="6" grpId="53"/>
      <p:bldP spid="6" grpId="54"/>
      <p:bldP spid="6" grpId="55"/>
      <p:bldP spid="6" grpId="56"/>
      <p:bldP spid="6" grpId="57"/>
      <p:bldP spid="6" grpId="58"/>
      <p:bldP spid="6" grpId="59"/>
      <p:bldP spid="6" grpId="60"/>
      <p:bldP spid="6" grpId="61"/>
      <p:bldP spid="6" grpId="62"/>
      <p:bldP spid="6" grpId="63"/>
      <p:bldP spid="6" grpId="64"/>
      <p:bldP spid="6" grpId="65"/>
      <p:bldP spid="6" grpId="66"/>
      <p:bldP spid="6" grpId="67"/>
      <p:bldP spid="6" grpId="68"/>
      <p:bldP spid="6" grpId="69"/>
      <p:bldP spid="6" grpId="70"/>
      <p:bldP spid="6" grpId="71"/>
      <p:bldP spid="6" grpId="72"/>
      <p:bldP spid="6" grpId="73"/>
      <p:bldP spid="6" grpId="74"/>
      <p:bldP spid="6" grpId="75"/>
      <p:bldP spid="6" grpId="76"/>
      <p:bldP spid="6" grpId="77"/>
      <p:bldP spid="6" grpId="78"/>
      <p:bldP spid="6" grpId="79"/>
      <p:bldP spid="6" grpId="80"/>
      <p:bldP spid="6" grpId="81"/>
      <p:bldP spid="6" grpId="82"/>
      <p:bldP spid="6" grpId="83"/>
      <p:bldP spid="6" grpId="84"/>
      <p:bldP spid="6" grpId="85"/>
      <p:bldP spid="6" grpId="86"/>
      <p:bldP spid="6" grpId="87"/>
      <p:bldP spid="6" grpId="88"/>
      <p:bldP spid="6" grpId="89"/>
      <p:bldP spid="6" grpId="90"/>
      <p:bldP spid="6" grpId="91"/>
      <p:bldP spid="6" grpId="92"/>
      <p:bldP spid="6" grpId="93"/>
      <p:bldP spid="6" grpId="94"/>
      <p:bldP spid="6" grpId="95"/>
      <p:bldP spid="6" grpId="96"/>
      <p:bldP spid="6" grpId="97"/>
      <p:bldP spid="6" grpId="98"/>
      <p:bldP spid="6" grpId="99"/>
      <p:bldP spid="6" grpId="100"/>
      <p:bldP spid="6" grpId="101"/>
      <p:bldP spid="6" grpId="102"/>
      <p:bldP spid="6" grpId="103"/>
      <p:bldP spid="6" grpId="104"/>
      <p:bldP spid="6" grpId="105"/>
      <p:bldP spid="6" grpId="106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日期版面配置區 9"/>
          <p:cNvSpPr>
            <a:spLocks noGrp="1"/>
          </p:cNvSpPr>
          <p:nvPr>
            <p:ph type="dt" sz="half" idx="13"/>
          </p:nvPr>
        </p:nvSpPr>
        <p:spPr>
          <a:xfrm>
            <a:off x="61913" y="6453188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dirty="0" smtClean="0">
                <a:solidFill>
                  <a:schemeClr val="tx2">
                    <a:shade val="90000"/>
                  </a:schemeClr>
                </a:solidFill>
                <a:latin typeface="Calibri" pitchFamily="34" charset="0"/>
                <a:ea typeface="Arial Unicode MS" pitchFamily="34" charset="-120"/>
                <a:cs typeface="Arial Unicode MS" pitchFamily="34" charset="-120"/>
              </a:defRPr>
            </a:lvl1pPr>
          </a:lstStyle>
          <a:p>
            <a:pPr>
              <a:defRPr/>
            </a:pPr>
            <a:r>
              <a:rPr lang="en-US" altLang="zh-TW" dirty="0" smtClean="0"/>
              <a:t>2012/10/17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內容版面配置區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日期版面配置區 9"/>
          <p:cNvSpPr>
            <a:spLocks noGrp="1"/>
          </p:cNvSpPr>
          <p:nvPr>
            <p:ph type="dt" sz="half" idx="13"/>
          </p:nvPr>
        </p:nvSpPr>
        <p:spPr>
          <a:xfrm>
            <a:off x="61913" y="6453188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dirty="0" smtClean="0">
                <a:solidFill>
                  <a:schemeClr val="tx2">
                    <a:shade val="90000"/>
                  </a:schemeClr>
                </a:solidFill>
                <a:latin typeface="Calibri" pitchFamily="34" charset="0"/>
                <a:ea typeface="Arial Unicode MS" pitchFamily="34" charset="-120"/>
                <a:cs typeface="Arial Unicode MS" pitchFamily="34" charset="-120"/>
              </a:defRPr>
            </a:lvl1pPr>
          </a:lstStyle>
          <a:p>
            <a:pPr>
              <a:defRPr/>
            </a:pPr>
            <a:r>
              <a:rPr lang="en-US" altLang="zh-TW" dirty="0" smtClean="0"/>
              <a:t>2012/10/17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6" name="日期版面配置區 9"/>
          <p:cNvSpPr>
            <a:spLocks noGrp="1"/>
          </p:cNvSpPr>
          <p:nvPr>
            <p:ph type="dt" sz="half" idx="2"/>
          </p:nvPr>
        </p:nvSpPr>
        <p:spPr>
          <a:xfrm>
            <a:off x="61913" y="6453188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dirty="0" smtClean="0">
                <a:solidFill>
                  <a:schemeClr val="tx2">
                    <a:shade val="90000"/>
                  </a:schemeClr>
                </a:solidFill>
                <a:latin typeface="Calibri" pitchFamily="34" charset="0"/>
                <a:ea typeface="Arial Unicode MS" pitchFamily="34" charset="-120"/>
                <a:cs typeface="Arial Unicode MS" pitchFamily="34" charset="-120"/>
              </a:defRPr>
            </a:lvl1pPr>
          </a:lstStyle>
          <a:p>
            <a:pPr>
              <a:defRPr/>
            </a:pPr>
            <a:r>
              <a:rPr lang="en-US" altLang="zh-TW" dirty="0" smtClean="0"/>
              <a:t>2012/10/17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版面配置區 9"/>
          <p:cNvSpPr>
            <a:spLocks noGrp="1"/>
          </p:cNvSpPr>
          <p:nvPr>
            <p:ph type="dt" sz="half" idx="2"/>
          </p:nvPr>
        </p:nvSpPr>
        <p:spPr>
          <a:xfrm>
            <a:off x="61913" y="6453188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dirty="0" smtClean="0">
                <a:solidFill>
                  <a:schemeClr val="tx2">
                    <a:shade val="90000"/>
                  </a:schemeClr>
                </a:solidFill>
                <a:latin typeface="Calibri" pitchFamily="34" charset="0"/>
                <a:ea typeface="Arial Unicode MS" pitchFamily="34" charset="-120"/>
                <a:cs typeface="Arial Unicode MS" pitchFamily="34" charset="-120"/>
              </a:defRPr>
            </a:lvl1pPr>
          </a:lstStyle>
          <a:p>
            <a:pPr>
              <a:defRPr/>
            </a:pPr>
            <a:r>
              <a:rPr lang="en-US" altLang="zh-TW" dirty="0" smtClean="0"/>
              <a:t>2012/10/17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日期版面配置區 9"/>
          <p:cNvSpPr>
            <a:spLocks noGrp="1"/>
          </p:cNvSpPr>
          <p:nvPr>
            <p:ph type="dt" sz="half" idx="13"/>
          </p:nvPr>
        </p:nvSpPr>
        <p:spPr>
          <a:xfrm>
            <a:off x="61913" y="6453188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dirty="0" smtClean="0">
                <a:solidFill>
                  <a:schemeClr val="tx2">
                    <a:shade val="90000"/>
                  </a:schemeClr>
                </a:solidFill>
                <a:latin typeface="Calibri" pitchFamily="34" charset="0"/>
                <a:ea typeface="Arial Unicode MS" pitchFamily="34" charset="-120"/>
                <a:cs typeface="Arial Unicode MS" pitchFamily="34" charset="-120"/>
              </a:defRPr>
            </a:lvl1pPr>
          </a:lstStyle>
          <a:p>
            <a:pPr>
              <a:defRPr/>
            </a:pPr>
            <a:r>
              <a:rPr lang="en-US" altLang="zh-TW" dirty="0" smtClean="0"/>
              <a:t>2012/10/17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剪去並圓角化單一角落矩形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6" name="直角三角形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/>
          </a:p>
        </p:txBody>
      </p:sp>
      <p:sp>
        <p:nvSpPr>
          <p:cNvPr id="7" name="手繪多邊形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8" name="手繪多邊形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latin typeface="+mn-lt"/>
              <a:ea typeface="+mn-ea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zh-TW" altLang="en-US" noProof="0" smtClean="0"/>
              <a:t>按一下圖示以新增圖片</a:t>
            </a:r>
            <a:endParaRPr lang="en-US" noProof="0" dirty="0"/>
          </a:p>
        </p:txBody>
      </p:sp>
      <p:sp>
        <p:nvSpPr>
          <p:cNvPr id="12" name="日期版面配置區 9"/>
          <p:cNvSpPr>
            <a:spLocks noGrp="1"/>
          </p:cNvSpPr>
          <p:nvPr>
            <p:ph type="dt" sz="half" idx="10"/>
          </p:nvPr>
        </p:nvSpPr>
        <p:spPr>
          <a:xfrm>
            <a:off x="61913" y="6453188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dirty="0" smtClean="0">
                <a:solidFill>
                  <a:schemeClr val="tx2">
                    <a:shade val="90000"/>
                  </a:schemeClr>
                </a:solidFill>
                <a:latin typeface="Calibri" pitchFamily="34" charset="0"/>
                <a:ea typeface="Arial Unicode MS" pitchFamily="34" charset="-120"/>
                <a:cs typeface="Arial Unicode MS" pitchFamily="34" charset="-120"/>
              </a:defRPr>
            </a:lvl1pPr>
          </a:lstStyle>
          <a:p>
            <a:pPr>
              <a:defRPr/>
            </a:pPr>
            <a:r>
              <a:rPr lang="en-US" altLang="zh-TW" dirty="0" smtClean="0"/>
              <a:t>2012/10/17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29971" y="6629369"/>
            <a:ext cx="2133600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lnSpc>
                <a:spcPct val="80000"/>
              </a:lnSpc>
              <a:defRPr/>
            </a:pPr>
            <a:fld id="{E5CCA6AD-8264-4C48-A104-77B4355DE4B2}" type="slidenum">
              <a:rPr lang="en-US" altLang="zh-TW" sz="1000">
                <a:latin typeface="Arial" charset="0"/>
              </a:rPr>
              <a:pPr algn="l">
                <a:lnSpc>
                  <a:spcPct val="80000"/>
                </a:lnSpc>
                <a:defRPr/>
              </a:pPr>
              <a:t>‹#›</a:t>
            </a:fld>
            <a:endParaRPr lang="en-US" altLang="zh-TW" sz="1000" dirty="0">
              <a:latin typeface="Arial" charset="0"/>
            </a:endParaRPr>
          </a:p>
        </p:txBody>
      </p:sp>
      <p:sp>
        <p:nvSpPr>
          <p:cNvPr id="7" name="手繪多邊形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>
              <a:latin typeface="+mn-lt"/>
              <a:ea typeface="+mn-ea"/>
            </a:endParaRPr>
          </a:p>
        </p:txBody>
      </p:sp>
      <p:sp>
        <p:nvSpPr>
          <p:cNvPr id="6148" name="標題版面配置區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  <a:endParaRPr lang="en-US" smtClean="0"/>
          </a:p>
        </p:txBody>
      </p:sp>
      <p:sp>
        <p:nvSpPr>
          <p:cNvPr id="6149" name="文字版面配置區 29"/>
          <p:cNvSpPr>
            <a:spLocks noGrp="1"/>
          </p:cNvSpPr>
          <p:nvPr>
            <p:ph type="body" idx="1"/>
          </p:nvPr>
        </p:nvSpPr>
        <p:spPr bwMode="auto">
          <a:xfrm>
            <a:off x="395288" y="1628775"/>
            <a:ext cx="8229600" cy="474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 smtClean="0"/>
          </a:p>
        </p:txBody>
      </p:sp>
      <p:grpSp>
        <p:nvGrpSpPr>
          <p:cNvPr id="6151" name="群組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手繪多邊形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>
                <a:latin typeface="+mn-lt"/>
                <a:ea typeface="+mn-ea"/>
              </a:endParaRPr>
            </a:p>
          </p:txBody>
        </p:sp>
        <p:sp>
          <p:nvSpPr>
            <p:cNvPr id="13" name="手繪多邊形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n-US">
                <a:latin typeface="+mn-lt"/>
                <a:ea typeface="+mn-ea"/>
              </a:endParaRPr>
            </a:p>
          </p:txBody>
        </p:sp>
      </p:grpSp>
      <p:pic>
        <p:nvPicPr>
          <p:cNvPr id="15" name="圖片 14" descr="TOUCH去背_2.png"/>
          <p:cNvPicPr>
            <a:picLocks noChangeAspect="1"/>
          </p:cNvPicPr>
          <p:nvPr/>
        </p:nvPicPr>
        <p:blipFill>
          <a:blip r:embed="rId13" cstate="screen"/>
          <a:stretch>
            <a:fillRect/>
          </a:stretch>
        </p:blipFill>
        <p:spPr>
          <a:xfrm>
            <a:off x="35496" y="0"/>
            <a:ext cx="1187624" cy="439861"/>
          </a:xfrm>
          <a:prstGeom prst="rect">
            <a:avLst/>
          </a:prstGeom>
        </p:spPr>
      </p:pic>
      <p:sp>
        <p:nvSpPr>
          <p:cNvPr id="16" name="文字方塊 15"/>
          <p:cNvSpPr txBox="1"/>
          <p:nvPr/>
        </p:nvSpPr>
        <p:spPr>
          <a:xfrm>
            <a:off x="1115616" y="66110"/>
            <a:ext cx="9364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Center</a:t>
            </a:r>
            <a:endParaRPr lang="zh-TW" altLang="en-US" sz="1600" dirty="0"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17" name="Picture 8" descr="ncku-title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22104" y="6623447"/>
            <a:ext cx="720725" cy="261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文字方塊 18"/>
          <p:cNvSpPr txBox="1"/>
          <p:nvPr userDrawn="1"/>
        </p:nvSpPr>
        <p:spPr>
          <a:xfrm>
            <a:off x="3408935" y="6623774"/>
            <a:ext cx="2307042" cy="261610"/>
          </a:xfrm>
          <a:prstGeom prst="rect">
            <a:avLst/>
          </a:prstGeom>
          <a:noFill/>
          <a:effectLst>
            <a:outerShdw blurRad="50800" dist="38100" dir="1800000" sx="88000" sy="88000" algn="tl" rotWithShape="0">
              <a:prstClr val="black">
                <a:alpha val="64000"/>
              </a:prstClr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TW" sz="1100" b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National Cheng Kung University</a:t>
            </a:r>
            <a:endParaRPr lang="zh-TW" altLang="en-US" sz="1100" b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21" name="文字方塊 20"/>
          <p:cNvSpPr txBox="1"/>
          <p:nvPr userDrawn="1"/>
        </p:nvSpPr>
        <p:spPr>
          <a:xfrm>
            <a:off x="5436096" y="76562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000" b="1" dirty="0" smtClean="0">
                <a:solidFill>
                  <a:schemeClr val="tx2">
                    <a:lumMod val="9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Center for</a:t>
            </a:r>
            <a:r>
              <a:rPr lang="en-US" altLang="zh-TW" sz="1000" b="1" baseline="0" dirty="0" smtClean="0">
                <a:solidFill>
                  <a:schemeClr val="tx2">
                    <a:lumMod val="90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 Tomorrow Ubiquitous Cloud and Hypermedia Services</a:t>
            </a:r>
            <a:endParaRPr lang="zh-TW" altLang="en-US" sz="10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3" r:id="rId1"/>
    <p:sldLayoutId id="2147483924" r:id="rId2"/>
    <p:sldLayoutId id="2147483925" r:id="rId3"/>
    <p:sldLayoutId id="2147483926" r:id="rId4"/>
    <p:sldLayoutId id="2147483927" r:id="rId5"/>
    <p:sldLayoutId id="2147483928" r:id="rId6"/>
    <p:sldLayoutId id="2147483929" r:id="rId7"/>
    <p:sldLayoutId id="2147483930" r:id="rId8"/>
    <p:sldLayoutId id="2147483931" r:id="rId9"/>
    <p:sldLayoutId id="2147483932" r:id="rId10"/>
    <p:sldLayoutId id="2147483933" r:id="rId11"/>
  </p:sldLayoutIdLst>
  <p:timing>
    <p:tnLst>
      <p:par>
        <p:cTn id="1" dur="indefinite" restart="never" nodeType="tmRoot"/>
      </p:par>
    </p:tnLst>
    <p:bldLst>
      <p:bldP spid="16" grpId="2"/>
      <p:bldP spid="16" grpId="3"/>
      <p:bldP spid="16" grpId="4"/>
      <p:bldP spid="16" grpId="5"/>
      <p:bldP spid="16" grpId="6"/>
      <p:bldP spid="16" grpId="7"/>
      <p:bldP spid="16" grpId="8"/>
      <p:bldP spid="16" grpId="9"/>
      <p:bldP spid="16" grpId="10"/>
      <p:bldP spid="16" grpId="11"/>
      <p:bldP spid="16" grpId="12"/>
      <p:bldP spid="16" grpId="13"/>
      <p:bldP spid="16" grpId="14"/>
      <p:bldP spid="16" grpId="15"/>
      <p:bldP spid="16" grpId="16"/>
      <p:bldP spid="16" grpId="17"/>
      <p:bldP spid="16" grpId="18"/>
      <p:bldP spid="16" grpId="19"/>
      <p:bldP spid="16" grpId="20"/>
      <p:bldP spid="16" grpId="21"/>
      <p:bldP spid="16" grpId="22"/>
      <p:bldP spid="16" grpId="23"/>
      <p:bldP spid="16" grpId="24"/>
      <p:bldP spid="16" grpId="25"/>
      <p:bldP spid="16" grpId="26"/>
      <p:bldP spid="16" grpId="27"/>
      <p:bldP spid="16" grpId="28"/>
      <p:bldP spid="16" grpId="29"/>
      <p:bldP spid="16" grpId="30"/>
      <p:bldP spid="16" grpId="31"/>
      <p:bldP spid="16" grpId="32"/>
      <p:bldP spid="16" grpId="33"/>
      <p:bldP spid="16" grpId="34"/>
      <p:bldP spid="16" grpId="35"/>
      <p:bldP spid="16" grpId="36"/>
      <p:bldP spid="16" grpId="37"/>
      <p:bldP spid="16" grpId="38"/>
      <p:bldP spid="16" grpId="39"/>
      <p:bldP spid="16" grpId="40"/>
      <p:bldP spid="16" grpId="41"/>
      <p:bldP spid="16" grpId="42"/>
      <p:bldP spid="16" grpId="43"/>
      <p:bldP spid="16" grpId="44"/>
      <p:bldP spid="16" grpId="45"/>
      <p:bldP spid="16" grpId="46"/>
      <p:bldP spid="16" grpId="47"/>
      <p:bldP spid="16" grpId="48"/>
      <p:bldP spid="16" grpId="49"/>
      <p:bldP spid="16" grpId="50"/>
      <p:bldP spid="16" grpId="51"/>
      <p:bldP spid="16" grpId="52"/>
      <p:bldP spid="16" grpId="53"/>
      <p:bldP spid="16" grpId="54"/>
      <p:bldP spid="16" grpId="55"/>
      <p:bldP spid="16" grpId="56"/>
      <p:bldP spid="16" grpId="57"/>
      <p:bldP spid="16" grpId="58"/>
      <p:bldP spid="16" grpId="59"/>
      <p:bldP spid="16" grpId="60"/>
      <p:bldP spid="16" grpId="61"/>
      <p:bldP spid="16" grpId="62"/>
      <p:bldP spid="16" grpId="63"/>
      <p:bldP spid="16" grpId="64"/>
      <p:bldP spid="16" grpId="65"/>
      <p:bldP spid="16" grpId="66"/>
      <p:bldP spid="16" grpId="67"/>
      <p:bldP spid="16" grpId="68"/>
      <p:bldP spid="16" grpId="69"/>
      <p:bldP spid="16" grpId="70"/>
      <p:bldP spid="16" grpId="71"/>
      <p:bldP spid="16" grpId="72"/>
      <p:bldP spid="16" grpId="73"/>
      <p:bldP spid="16" grpId="74"/>
      <p:bldP spid="16" grpId="75"/>
      <p:bldP spid="16" grpId="76"/>
      <p:bldP spid="16" grpId="77"/>
      <p:bldP spid="16" grpId="78"/>
      <p:bldP spid="16" grpId="79"/>
      <p:bldP spid="16" grpId="80"/>
      <p:bldP spid="16" grpId="81"/>
      <p:bldP spid="16" grpId="82"/>
      <p:bldP spid="16" grpId="83"/>
      <p:bldP spid="16" grpId="84"/>
      <p:bldP spid="16" grpId="85"/>
      <p:bldP spid="16" grpId="86"/>
      <p:bldP spid="16" grpId="87"/>
      <p:bldP spid="16" grpId="88"/>
      <p:bldP spid="16" grpId="89"/>
      <p:bldP spid="16" grpId="90"/>
      <p:bldP spid="16" grpId="91"/>
      <p:bldP spid="16" grpId="92"/>
      <p:bldP spid="16" grpId="93"/>
      <p:bldP spid="16" grpId="94"/>
      <p:bldP spid="16" grpId="95"/>
      <p:bldP spid="16" grpId="96"/>
      <p:bldP spid="16" grpId="97"/>
      <p:bldP spid="16" grpId="98"/>
      <p:bldP spid="16" grpId="99"/>
      <p:bldP spid="16" grpId="100"/>
      <p:bldP spid="16" grpId="101"/>
      <p:bldP spid="16" grpId="102"/>
      <p:bldP spid="16" grpId="103"/>
      <p:bldP spid="16" grpId="104"/>
      <p:bldP spid="16" grpId="105"/>
      <p:bldP spid="16" grpId="106"/>
      <p:bldP spid="16" grpId="107"/>
      <p:bldP spid="16" grpId="108"/>
      <p:bldP spid="19" grpId="0"/>
      <p:bldP spid="19" grpId="1"/>
      <p:bldP spid="19" grpId="2"/>
      <p:bldP spid="19" grpId="3"/>
      <p:bldP spid="19" grpId="4"/>
      <p:bldP spid="19" grpId="5"/>
      <p:bldP spid="19" grpId="6"/>
      <p:bldP spid="19" grpId="7"/>
      <p:bldP spid="19" grpId="8"/>
      <p:bldP spid="19" grpId="9"/>
      <p:bldP spid="19" grpId="10"/>
      <p:bldP spid="19" grpId="11"/>
      <p:bldP spid="19" grpId="12"/>
      <p:bldP spid="19" grpId="13"/>
      <p:bldP spid="19" grpId="14"/>
      <p:bldP spid="19" grpId="15"/>
      <p:bldP spid="19" grpId="16"/>
      <p:bldP spid="19" grpId="17"/>
      <p:bldP spid="19" grpId="18"/>
      <p:bldP spid="19" grpId="19"/>
      <p:bldP spid="19" grpId="20"/>
      <p:bldP spid="19" grpId="21"/>
      <p:bldP spid="19" grpId="22"/>
      <p:bldP spid="19" grpId="23"/>
      <p:bldP spid="19" grpId="24"/>
      <p:bldP spid="19" grpId="25"/>
      <p:bldP spid="19" grpId="26"/>
      <p:bldP spid="19" grpId="27"/>
      <p:bldP spid="19" grpId="28"/>
      <p:bldP spid="19" grpId="29"/>
      <p:bldP spid="19" grpId="30"/>
      <p:bldP spid="19" grpId="31"/>
      <p:bldP spid="19" grpId="32"/>
      <p:bldP spid="19" grpId="33"/>
      <p:bldP spid="19" grpId="34"/>
      <p:bldP spid="19" grpId="35"/>
      <p:bldP spid="19" grpId="36"/>
      <p:bldP spid="19" grpId="37"/>
      <p:bldP spid="19" grpId="38"/>
      <p:bldP spid="19" grpId="39"/>
      <p:bldP spid="19" grpId="40"/>
      <p:bldP spid="19" grpId="41"/>
      <p:bldP spid="19" grpId="42"/>
      <p:bldP spid="19" grpId="43"/>
      <p:bldP spid="19" grpId="44"/>
      <p:bldP spid="19" grpId="45"/>
      <p:bldP spid="19" grpId="46"/>
      <p:bldP spid="19" grpId="47"/>
      <p:bldP spid="19" grpId="48"/>
      <p:bldP spid="19" grpId="49"/>
      <p:bldP spid="19" grpId="50"/>
      <p:bldP spid="19" grpId="51"/>
      <p:bldP spid="19" grpId="52"/>
      <p:bldP spid="19" grpId="53"/>
      <p:bldP spid="19" grpId="54"/>
      <p:bldP spid="19" grpId="55"/>
      <p:bldP spid="19" grpId="56"/>
      <p:bldP spid="19" grpId="57"/>
      <p:bldP spid="19" grpId="58"/>
      <p:bldP spid="19" grpId="59"/>
      <p:bldP spid="19" grpId="60"/>
      <p:bldP spid="19" grpId="61"/>
      <p:bldP spid="19" grpId="62"/>
      <p:bldP spid="19" grpId="63"/>
      <p:bldP spid="19" grpId="64"/>
      <p:bldP spid="19" grpId="65"/>
      <p:bldP spid="19" grpId="66"/>
      <p:bldP spid="19" grpId="67"/>
      <p:bldP spid="19" grpId="68"/>
      <p:bldP spid="19" grpId="69"/>
      <p:bldP spid="19" grpId="70"/>
      <p:bldP spid="19" grpId="71"/>
      <p:bldP spid="19" grpId="72"/>
      <p:bldP spid="19" grpId="73"/>
      <p:bldP spid="19" grpId="74"/>
      <p:bldP spid="19" grpId="75"/>
      <p:bldP spid="19" grpId="76"/>
      <p:bldP spid="19" grpId="77"/>
      <p:bldP spid="19" grpId="78"/>
      <p:bldP spid="19" grpId="79"/>
      <p:bldP spid="19" grpId="80"/>
      <p:bldP spid="19" grpId="81"/>
      <p:bldP spid="19" grpId="82"/>
      <p:bldP spid="19" grpId="83"/>
      <p:bldP spid="19" grpId="84"/>
      <p:bldP spid="19" grpId="85"/>
      <p:bldP spid="19" grpId="86"/>
      <p:bldP spid="19" grpId="87"/>
      <p:bldP spid="19" grpId="88"/>
      <p:bldP spid="19" grpId="89"/>
      <p:bldP spid="19" grpId="90"/>
      <p:bldP spid="19" grpId="91"/>
      <p:bldP spid="19" grpId="92"/>
      <p:bldP spid="19" grpId="93"/>
      <p:bldP spid="19" grpId="94"/>
      <p:bldP spid="19" grpId="95"/>
      <p:bldP spid="19" grpId="96"/>
      <p:bldP spid="19" grpId="97"/>
      <p:bldP spid="19" grpId="98"/>
      <p:bldP spid="19" grpId="99"/>
      <p:bldP spid="19" grpId="100"/>
      <p:bldP spid="19" grpId="101"/>
      <p:bldP spid="19" grpId="102"/>
      <p:bldP spid="19" grpId="103"/>
      <p:bldP spid="19" grpId="104"/>
      <p:bldP spid="19" grpId="105"/>
      <p:bldP spid="19" grpId="106"/>
      <p:bldP spid="21" grpId="0"/>
      <p:bldP spid="21" grpId="1"/>
      <p:bldP spid="21" grpId="2"/>
      <p:bldP spid="21" grpId="3"/>
      <p:bldP spid="21" grpId="4"/>
      <p:bldP spid="21" grpId="5"/>
      <p:bldP spid="21" grpId="6"/>
      <p:bldP spid="21" grpId="7"/>
      <p:bldP spid="21" grpId="8"/>
      <p:bldP spid="21" grpId="9"/>
      <p:bldP spid="21" grpId="10"/>
      <p:bldP spid="21" grpId="11"/>
      <p:bldP spid="21" grpId="12"/>
      <p:bldP spid="21" grpId="13"/>
      <p:bldP spid="21" grpId="14"/>
      <p:bldP spid="21" grpId="15"/>
      <p:bldP spid="21" grpId="16"/>
      <p:bldP spid="21" grpId="17"/>
      <p:bldP spid="21" grpId="18"/>
      <p:bldP spid="21" grpId="19"/>
      <p:bldP spid="21" grpId="20"/>
      <p:bldP spid="21" grpId="21"/>
      <p:bldP spid="21" grpId="22"/>
      <p:bldP spid="21" grpId="23"/>
      <p:bldP spid="21" grpId="24"/>
      <p:bldP spid="21" grpId="25"/>
      <p:bldP spid="21" grpId="26"/>
      <p:bldP spid="21" grpId="27"/>
      <p:bldP spid="21" grpId="28"/>
      <p:bldP spid="21" grpId="29"/>
      <p:bldP spid="21" grpId="30"/>
      <p:bldP spid="21" grpId="31"/>
      <p:bldP spid="21" grpId="32"/>
      <p:bldP spid="21" grpId="33"/>
      <p:bldP spid="21" grpId="34"/>
      <p:bldP spid="21" grpId="35"/>
      <p:bldP spid="21" grpId="36"/>
      <p:bldP spid="21" grpId="37"/>
      <p:bldP spid="21" grpId="38"/>
      <p:bldP spid="21" grpId="39"/>
      <p:bldP spid="21" grpId="40"/>
      <p:bldP spid="21" grpId="41"/>
      <p:bldP spid="21" grpId="42"/>
      <p:bldP spid="21" grpId="43"/>
      <p:bldP spid="21" grpId="44"/>
      <p:bldP spid="21" grpId="45"/>
      <p:bldP spid="21" grpId="46"/>
      <p:bldP spid="21" grpId="47"/>
      <p:bldP spid="21" grpId="48"/>
      <p:bldP spid="21" grpId="49"/>
      <p:bldP spid="21" grpId="50"/>
      <p:bldP spid="21" grpId="51"/>
      <p:bldP spid="21" grpId="52"/>
      <p:bldP spid="21" grpId="53"/>
      <p:bldP spid="21" grpId="54"/>
      <p:bldP spid="21" grpId="55"/>
      <p:bldP spid="21" grpId="56"/>
      <p:bldP spid="21" grpId="57"/>
      <p:bldP spid="21" grpId="58"/>
      <p:bldP spid="21" grpId="59"/>
      <p:bldP spid="21" grpId="60"/>
      <p:bldP spid="21" grpId="61"/>
      <p:bldP spid="21" grpId="62"/>
      <p:bldP spid="21" grpId="63"/>
      <p:bldP spid="21" grpId="64"/>
      <p:bldP spid="21" grpId="65"/>
      <p:bldP spid="21" grpId="66"/>
      <p:bldP spid="21" grpId="67"/>
      <p:bldP spid="21" grpId="68"/>
      <p:bldP spid="21" grpId="69"/>
      <p:bldP spid="21" grpId="70"/>
      <p:bldP spid="21" grpId="71"/>
      <p:bldP spid="21" grpId="72"/>
      <p:bldP spid="21" grpId="73"/>
      <p:bldP spid="21" grpId="74"/>
      <p:bldP spid="21" grpId="75"/>
      <p:bldP spid="21" grpId="76"/>
      <p:bldP spid="21" grpId="77"/>
      <p:bldP spid="21" grpId="78"/>
      <p:bldP spid="21" grpId="79"/>
      <p:bldP spid="21" grpId="80"/>
      <p:bldP spid="21" grpId="81"/>
      <p:bldP spid="21" grpId="82"/>
      <p:bldP spid="21" grpId="83"/>
      <p:bldP spid="21" grpId="84"/>
      <p:bldP spid="21" grpId="85"/>
      <p:bldP spid="21" grpId="86"/>
      <p:bldP spid="21" grpId="87"/>
      <p:bldP spid="21" grpId="88"/>
      <p:bldP spid="21" grpId="89"/>
      <p:bldP spid="21" grpId="90"/>
      <p:bldP spid="21" grpId="91"/>
      <p:bldP spid="21" grpId="92"/>
      <p:bldP spid="21" grpId="93"/>
      <p:bldP spid="21" grpId="94"/>
      <p:bldP spid="21" grpId="95"/>
      <p:bldP spid="21" grpId="96"/>
      <p:bldP spid="21" grpId="97"/>
      <p:bldP spid="21" grpId="98"/>
      <p:bldP spid="21" grpId="99"/>
      <p:bldP spid="21" grpId="100"/>
      <p:bldP spid="21" grpId="101"/>
      <p:bldP spid="21" grpId="102"/>
      <p:bldP spid="21" grpId="103"/>
      <p:bldP spid="21" grpId="104"/>
      <p:bldP spid="21" grpId="105"/>
      <p:bldP spid="21" grpId="106"/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Constantia" pitchFamily="18" charset="0"/>
          <a:ea typeface="標楷體" pitchFamily="65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Constantia" pitchFamily="18" charset="0"/>
          <a:ea typeface="標楷體" pitchFamily="65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Constantia" pitchFamily="18" charset="0"/>
          <a:ea typeface="標楷體" pitchFamily="65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Constantia" pitchFamily="18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onstantia" pitchFamily="18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onstantia" pitchFamily="18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onstantia" pitchFamily="18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onstantia" pitchFamily="18" charset="0"/>
          <a:ea typeface="標楷體" pitchFamily="65" charset="-12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jpeg"/><Relationship Id="rId9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11" Type="http://schemas.openxmlformats.org/officeDocument/2006/relationships/image" Target="../media/image26.png"/><Relationship Id="rId5" Type="http://schemas.openxmlformats.org/officeDocument/2006/relationships/image" Target="../media/image22.png"/><Relationship Id="rId10" Type="http://schemas.microsoft.com/office/2007/relationships/hdphoto" Target="../media/hdphoto2.wdp"/><Relationship Id="rId4" Type="http://schemas.openxmlformats.org/officeDocument/2006/relationships/image" Target="../media/image21.jpeg"/><Relationship Id="rId9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12"/>
          <p:cNvSpPr>
            <a:spLocks noChangeArrowheads="1"/>
          </p:cNvSpPr>
          <p:nvPr/>
        </p:nvSpPr>
        <p:spPr bwMode="auto">
          <a:xfrm>
            <a:off x="395536" y="4293096"/>
            <a:ext cx="828092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2" tIns="45711" rIns="91422" bIns="45711"/>
          <a:lstStyle/>
          <a:p>
            <a:pPr algn="ctr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altLang="zh-TW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Presenter : Jar-</a:t>
            </a:r>
            <a:r>
              <a:rPr lang="en-US" altLang="zh-TW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Ferr</a:t>
            </a:r>
            <a:r>
              <a:rPr lang="en-US" altLang="zh-TW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 Yang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defRPr/>
            </a:pPr>
            <a:endParaRPr lang="en-US" altLang="zh-TW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</a:endParaRPr>
          </a:p>
          <a:p>
            <a:pPr algn="ctr">
              <a:spcBef>
                <a:spcPts val="0"/>
              </a:spcBef>
              <a:defRPr/>
            </a:pPr>
            <a:endParaRPr lang="en-US" altLang="zh-TW" dirty="0" smtClean="0">
              <a:solidFill>
                <a:schemeClr val="tx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itchFamily="34" charset="-120"/>
              <a:ea typeface="微軟正黑體" pitchFamily="34" charset="-120"/>
              <a:cs typeface="Calibri" pitchFamily="34" charset="0"/>
            </a:endParaRPr>
          </a:p>
          <a:p>
            <a:pPr algn="ctr">
              <a:spcBef>
                <a:spcPts val="0"/>
              </a:spcBef>
              <a:defRPr/>
            </a:pPr>
            <a:r>
              <a:rPr lang="en-US" altLang="zh-TW" sz="1600" dirty="0" smtClean="0">
                <a:latin typeface="微軟正黑體" pitchFamily="34" charset="-120"/>
                <a:ea typeface="微軟正黑體" pitchFamily="34" charset="-120"/>
                <a:cs typeface="Calibri" pitchFamily="34" charset="0"/>
              </a:rPr>
              <a:t> </a:t>
            </a: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  <a:cs typeface="Calibri" pitchFamily="34" charset="0"/>
              </a:rPr>
              <a:t>Center for Tomorrow Ubiquitous Cloud and Hypermedia Services</a:t>
            </a:r>
          </a:p>
          <a:p>
            <a:pPr algn="ctr">
              <a:spcBef>
                <a:spcPts val="0"/>
              </a:spcBef>
              <a:defRPr/>
            </a:pP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Institute of Computer and Communication Engineering</a:t>
            </a:r>
          </a:p>
          <a:p>
            <a:pPr lvl="0" algn="ctr">
              <a:lnSpc>
                <a:spcPct val="80000"/>
              </a:lnSpc>
              <a:spcBef>
                <a:spcPct val="20000"/>
              </a:spcBef>
              <a:buClr>
                <a:srgbClr val="0000FF"/>
              </a:buClr>
            </a:pP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Department of Electrical Engineering</a:t>
            </a:r>
          </a:p>
          <a:p>
            <a:pPr lvl="0" algn="ctr">
              <a:lnSpc>
                <a:spcPct val="80000"/>
              </a:lnSpc>
              <a:spcBef>
                <a:spcPct val="20000"/>
              </a:spcBef>
              <a:buClr>
                <a:srgbClr val="0000FF"/>
              </a:buClr>
            </a:pP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 National Cheng Kung University</a:t>
            </a:r>
          </a:p>
        </p:txBody>
      </p:sp>
      <p:sp>
        <p:nvSpPr>
          <p:cNvPr id="88070" name="Text Box 6"/>
          <p:cNvSpPr txBox="1">
            <a:spLocks noChangeArrowheads="1"/>
          </p:cNvSpPr>
          <p:nvPr/>
        </p:nvSpPr>
        <p:spPr bwMode="auto">
          <a:xfrm>
            <a:off x="323528" y="1556792"/>
            <a:ext cx="8496944" cy="1754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22" tIns="45711" rIns="91422" bIns="45711">
            <a:spAutoFit/>
          </a:bodyPr>
          <a:lstStyle/>
          <a:p>
            <a:pPr algn="ctr"/>
            <a:r>
              <a:rPr lang="en-US" altLang="zh-TW" sz="3600" b="1" dirty="0" smtClean="0">
                <a:latin typeface="微軟正黑體" pitchFamily="34" charset="-120"/>
                <a:ea typeface="微軟正黑體" pitchFamily="34" charset="-120"/>
              </a:rPr>
              <a:t>JCT3V-F0087</a:t>
            </a:r>
            <a:endParaRPr lang="en-US" altLang="zh-TW" sz="3600" b="1" dirty="0">
              <a:latin typeface="微軟正黑體" pitchFamily="34" charset="-120"/>
              <a:ea typeface="微軟正黑體" pitchFamily="34" charset="-120"/>
            </a:endParaRPr>
          </a:p>
          <a:p>
            <a:pPr algn="ctr"/>
            <a:r>
              <a:rPr lang="en-US" altLang="zh-TW" sz="3600" b="1" dirty="0" smtClean="0">
                <a:latin typeface="微軟正黑體" pitchFamily="34" charset="-120"/>
                <a:ea typeface="微軟正黑體" pitchFamily="34" charset="-120"/>
              </a:rPr>
              <a:t>2D Backward Compatible </a:t>
            </a:r>
          </a:p>
          <a:p>
            <a:pPr algn="ctr"/>
            <a:r>
              <a:rPr lang="en-US" altLang="zh-TW" sz="3600" b="1" dirty="0" smtClean="0">
                <a:latin typeface="微軟正黑體" pitchFamily="34" charset="-120"/>
                <a:ea typeface="微軟正黑體" pitchFamily="34" charset="-120"/>
              </a:rPr>
              <a:t>Centralized Color-Depth Packing</a:t>
            </a:r>
            <a:endParaRPr lang="zh-TW" altLang="en-US" sz="3600" dirty="0"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46176" y="2636912"/>
            <a:ext cx="7851648" cy="1121296"/>
          </a:xfrm>
        </p:spPr>
        <p:txBody>
          <a:bodyPr>
            <a:normAutofit/>
          </a:bodyPr>
          <a:lstStyle/>
          <a:p>
            <a:pPr marL="355600" indent="-355600">
              <a:spcBef>
                <a:spcPts val="1200"/>
              </a:spcBef>
            </a:pPr>
            <a:r>
              <a:rPr lang="en-US" altLang="zh-TW" dirty="0" smtClean="0">
                <a:latin typeface="Calibri" pitchFamily="34" charset="0"/>
              </a:rPr>
              <a:t>Experimental Results</a:t>
            </a:r>
            <a:endParaRPr lang="en-US" altLang="zh-TW" sz="2200" dirty="0" smtClean="0">
              <a:latin typeface="Calibri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91680" y="3933056"/>
            <a:ext cx="6480720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US" altLang="zh-TW" sz="2000" dirty="0" smtClean="0">
                <a:latin typeface="Calibri" pitchFamily="34" charset="0"/>
              </a:rPr>
              <a:t>Coding performance comparison in 3DV-HTM v8.0 </a:t>
            </a:r>
          </a:p>
          <a:p>
            <a:pPr marL="342900" indent="-342900">
              <a:buFontTx/>
              <a:buAutoNum type="arabicPeriod"/>
            </a:pPr>
            <a:r>
              <a:rPr lang="en-US" altLang="zh-TW" sz="2000" dirty="0" smtClean="0">
                <a:latin typeface="Calibri" pitchFamily="34" charset="0"/>
              </a:rPr>
              <a:t>Coding performance comparison in H.264/AVC JM 15.2 </a:t>
            </a:r>
          </a:p>
          <a:p>
            <a:pPr marL="342900" indent="-342900"/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xmlns="" val="289070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46176" y="2636912"/>
            <a:ext cx="7851648" cy="1121296"/>
          </a:xfrm>
        </p:spPr>
        <p:txBody>
          <a:bodyPr>
            <a:normAutofit fontScale="90000"/>
          </a:bodyPr>
          <a:lstStyle/>
          <a:p>
            <a:pPr marL="342900" indent="-342900"/>
            <a:r>
              <a:rPr lang="en-US" altLang="zh-TW" dirty="0" smtClean="0">
                <a:latin typeface="Calibri" pitchFamily="34" charset="0"/>
              </a:rPr>
              <a:t>Coding Performance Comparison </a:t>
            </a:r>
            <a:br>
              <a:rPr lang="en-US" altLang="zh-TW" dirty="0" smtClean="0">
                <a:latin typeface="Calibri" pitchFamily="34" charset="0"/>
              </a:rPr>
            </a:br>
            <a:r>
              <a:rPr lang="en-US" altLang="zh-TW" dirty="0" smtClean="0">
                <a:latin typeface="Calibri" pitchFamily="34" charset="0"/>
              </a:rPr>
              <a:t>(3DV-HTM v8.0) </a:t>
            </a:r>
          </a:p>
        </p:txBody>
      </p:sp>
    </p:spTree>
    <p:extLst>
      <p:ext uri="{BB962C8B-B14F-4D97-AF65-F5344CB8AC3E}">
        <p14:creationId xmlns:p14="http://schemas.microsoft.com/office/powerpoint/2010/main" xmlns="" val="289070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2"/>
          <p:cNvSpPr txBox="1">
            <a:spLocks noChangeArrowheads="1"/>
          </p:cNvSpPr>
          <p:nvPr/>
        </p:nvSpPr>
        <p:spPr bwMode="auto">
          <a:xfrm>
            <a:off x="1066800" y="808856"/>
            <a:ext cx="7200900" cy="819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t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Constantia" pitchFamily="18" charset="0"/>
                <a:ea typeface="標楷體" pitchFamily="65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Constantia" pitchFamily="18" charset="0"/>
                <a:ea typeface="標楷體" pitchFamily="65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Constantia" pitchFamily="18" charset="0"/>
                <a:ea typeface="標楷體" pitchFamily="65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Constantia" pitchFamily="18" charset="0"/>
                <a:ea typeface="標楷體" pitchFamily="65" charset="-12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onstantia" pitchFamily="18" charset="0"/>
                <a:ea typeface="標楷體" pitchFamily="65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onstantia" pitchFamily="18" charset="0"/>
                <a:ea typeface="標楷體" pitchFamily="65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onstantia" pitchFamily="18" charset="0"/>
                <a:ea typeface="標楷體" pitchFamily="65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onstantia" pitchFamily="18" charset="0"/>
                <a:ea typeface="標楷體" pitchFamily="65" charset="-120"/>
              </a:defRPr>
            </a:lvl9pPr>
          </a:lstStyle>
          <a:p>
            <a:pPr eaLnBrk="1" hangingPunct="1"/>
            <a:r>
              <a:rPr lang="en-US" altLang="zh-TW" sz="3200" dirty="0">
                <a:latin typeface="Calibri" panose="020F0502020204030204" pitchFamily="34" charset="0"/>
              </a:rPr>
              <a:t>3D-HTM </a:t>
            </a:r>
            <a:r>
              <a:rPr lang="en-US" altLang="zh-TW" sz="3200" dirty="0" smtClean="0">
                <a:latin typeface="Calibri" panose="020F0502020204030204" pitchFamily="34" charset="0"/>
              </a:rPr>
              <a:t>Coding - Original</a:t>
            </a:r>
            <a:endParaRPr kumimoji="0" lang="en-US" altLang="zh-TW" sz="3200" dirty="0" smtClean="0">
              <a:latin typeface="Calibri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04056" y="2216089"/>
            <a:ext cx="1512000" cy="720080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400" dirty="0" smtClean="0">
                <a:solidFill>
                  <a:srgbClr val="002060"/>
                </a:solidFill>
                <a:latin typeface="Calibri" panose="020F0502020204030204" pitchFamily="34" charset="0"/>
                <a:cs typeface="Times New Roman" pitchFamily="18" charset="0"/>
              </a:rPr>
              <a:t>L0:View1</a:t>
            </a:r>
          </a:p>
        </p:txBody>
      </p:sp>
      <p:sp>
        <p:nvSpPr>
          <p:cNvPr id="43" name="矩形 42"/>
          <p:cNvSpPr/>
          <p:nvPr/>
        </p:nvSpPr>
        <p:spPr>
          <a:xfrm>
            <a:off x="504056" y="3157467"/>
            <a:ext cx="1512000" cy="720080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400" dirty="0" smtClean="0">
                <a:solidFill>
                  <a:srgbClr val="002060"/>
                </a:solidFill>
                <a:latin typeface="Calibri" panose="020F0502020204030204" pitchFamily="34" charset="0"/>
                <a:cs typeface="Times New Roman" pitchFamily="18" charset="0"/>
              </a:rPr>
              <a:t>L1:Depth1</a:t>
            </a:r>
          </a:p>
        </p:txBody>
      </p:sp>
      <p:sp>
        <p:nvSpPr>
          <p:cNvPr id="44" name="矩形 43"/>
          <p:cNvSpPr/>
          <p:nvPr/>
        </p:nvSpPr>
        <p:spPr>
          <a:xfrm>
            <a:off x="504056" y="4098845"/>
            <a:ext cx="1512000" cy="72008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400" dirty="0" smtClean="0">
                <a:solidFill>
                  <a:srgbClr val="002060"/>
                </a:solidFill>
                <a:latin typeface="Calibri" panose="020F0502020204030204" pitchFamily="34" charset="0"/>
                <a:cs typeface="Times New Roman" pitchFamily="18" charset="0"/>
              </a:rPr>
              <a:t>L2:View2</a:t>
            </a:r>
          </a:p>
        </p:txBody>
      </p:sp>
      <p:sp>
        <p:nvSpPr>
          <p:cNvPr id="45" name="矩形 44"/>
          <p:cNvSpPr/>
          <p:nvPr/>
        </p:nvSpPr>
        <p:spPr>
          <a:xfrm>
            <a:off x="504056" y="5040223"/>
            <a:ext cx="1512000" cy="72008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400" dirty="0" smtClean="0">
                <a:solidFill>
                  <a:srgbClr val="002060"/>
                </a:solidFill>
                <a:latin typeface="Calibri" panose="020F0502020204030204" pitchFamily="34" charset="0"/>
                <a:cs typeface="Times New Roman" pitchFamily="18" charset="0"/>
              </a:rPr>
              <a:t>L3:Depth2</a:t>
            </a:r>
          </a:p>
        </p:txBody>
      </p:sp>
      <p:sp>
        <p:nvSpPr>
          <p:cNvPr id="46" name="矩形 45"/>
          <p:cNvSpPr/>
          <p:nvPr/>
        </p:nvSpPr>
        <p:spPr>
          <a:xfrm>
            <a:off x="2700132" y="3645362"/>
            <a:ext cx="2160000" cy="720080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400" dirty="0" smtClean="0">
                <a:solidFill>
                  <a:srgbClr val="002060"/>
                </a:solidFill>
                <a:latin typeface="Calibri" panose="020F0502020204030204" pitchFamily="34" charset="0"/>
                <a:cs typeface="Times New Roman" pitchFamily="18" charset="0"/>
              </a:rPr>
              <a:t>2View-2Depth</a:t>
            </a:r>
          </a:p>
          <a:p>
            <a:pPr algn="ctr"/>
            <a:r>
              <a:rPr lang="en-US" altLang="zh-TW" sz="2400" dirty="0" smtClean="0">
                <a:solidFill>
                  <a:srgbClr val="002060"/>
                </a:solidFill>
                <a:latin typeface="Calibri" panose="020F0502020204030204" pitchFamily="34" charset="0"/>
                <a:cs typeface="Times New Roman" pitchFamily="18" charset="0"/>
              </a:rPr>
              <a:t>Coding</a:t>
            </a:r>
          </a:p>
        </p:txBody>
      </p:sp>
      <p:sp>
        <p:nvSpPr>
          <p:cNvPr id="47" name="矩形 46"/>
          <p:cNvSpPr/>
          <p:nvPr/>
        </p:nvSpPr>
        <p:spPr>
          <a:xfrm>
            <a:off x="5616456" y="2204864"/>
            <a:ext cx="3060000" cy="720080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400" dirty="0" smtClean="0">
                <a:solidFill>
                  <a:srgbClr val="002060"/>
                </a:solidFill>
                <a:latin typeface="Calibri" panose="020F0502020204030204" pitchFamily="34" charset="0"/>
                <a:cs typeface="Times New Roman" pitchFamily="18" charset="0"/>
              </a:rPr>
              <a:t>Reconstruction File(V1)</a:t>
            </a:r>
          </a:p>
        </p:txBody>
      </p:sp>
      <p:sp>
        <p:nvSpPr>
          <p:cNvPr id="48" name="矩形 47"/>
          <p:cNvSpPr/>
          <p:nvPr/>
        </p:nvSpPr>
        <p:spPr>
          <a:xfrm>
            <a:off x="5616456" y="3146242"/>
            <a:ext cx="3060000" cy="720080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400" dirty="0">
                <a:solidFill>
                  <a:srgbClr val="002060"/>
                </a:solidFill>
                <a:latin typeface="Calibri" panose="020F0502020204030204" pitchFamily="34" charset="0"/>
                <a:cs typeface="Times New Roman" pitchFamily="18" charset="0"/>
              </a:rPr>
              <a:t>Reconstruction </a:t>
            </a:r>
            <a:r>
              <a:rPr lang="en-US" altLang="zh-TW" sz="2400" dirty="0" smtClean="0">
                <a:solidFill>
                  <a:srgbClr val="002060"/>
                </a:solidFill>
                <a:latin typeface="Calibri" panose="020F0502020204030204" pitchFamily="34" charset="0"/>
                <a:cs typeface="Times New Roman" pitchFamily="18" charset="0"/>
              </a:rPr>
              <a:t>File(D1)</a:t>
            </a:r>
            <a:endParaRPr lang="en-US" altLang="zh-TW" sz="2400" dirty="0">
              <a:solidFill>
                <a:srgbClr val="002060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5616456" y="4087620"/>
            <a:ext cx="3060000" cy="72008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400" dirty="0">
                <a:solidFill>
                  <a:srgbClr val="002060"/>
                </a:solidFill>
                <a:latin typeface="Calibri" panose="020F0502020204030204" pitchFamily="34" charset="0"/>
                <a:cs typeface="Times New Roman" pitchFamily="18" charset="0"/>
              </a:rPr>
              <a:t>Reconstruction </a:t>
            </a:r>
            <a:r>
              <a:rPr lang="en-US" altLang="zh-TW" sz="2400" dirty="0" smtClean="0">
                <a:solidFill>
                  <a:srgbClr val="002060"/>
                </a:solidFill>
                <a:latin typeface="Calibri" panose="020F0502020204030204" pitchFamily="34" charset="0"/>
                <a:cs typeface="Times New Roman" pitchFamily="18" charset="0"/>
              </a:rPr>
              <a:t>File(V2)</a:t>
            </a:r>
            <a:endParaRPr lang="en-US" altLang="zh-TW" sz="2400" dirty="0">
              <a:solidFill>
                <a:srgbClr val="002060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5616456" y="5028998"/>
            <a:ext cx="3060000" cy="72008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400" dirty="0">
                <a:solidFill>
                  <a:srgbClr val="002060"/>
                </a:solidFill>
                <a:latin typeface="Calibri" panose="020F0502020204030204" pitchFamily="34" charset="0"/>
                <a:cs typeface="Times New Roman" pitchFamily="18" charset="0"/>
              </a:rPr>
              <a:t>Reconstruction </a:t>
            </a:r>
            <a:r>
              <a:rPr lang="en-US" altLang="zh-TW" sz="2400" dirty="0" smtClean="0">
                <a:solidFill>
                  <a:srgbClr val="002060"/>
                </a:solidFill>
                <a:latin typeface="Calibri" panose="020F0502020204030204" pitchFamily="34" charset="0"/>
                <a:cs typeface="Times New Roman" pitchFamily="18" charset="0"/>
              </a:rPr>
              <a:t>File(D2)</a:t>
            </a:r>
            <a:endParaRPr lang="en-US" altLang="zh-TW" sz="2400" dirty="0">
              <a:solidFill>
                <a:srgbClr val="002060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cxnSp>
        <p:nvCxnSpPr>
          <p:cNvPr id="51" name="直線單箭頭接點 50"/>
          <p:cNvCxnSpPr/>
          <p:nvPr/>
        </p:nvCxnSpPr>
        <p:spPr>
          <a:xfrm>
            <a:off x="2232080" y="4005402"/>
            <a:ext cx="288032" cy="0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直線單箭頭接點 51"/>
          <p:cNvCxnSpPr/>
          <p:nvPr/>
        </p:nvCxnSpPr>
        <p:spPr>
          <a:xfrm>
            <a:off x="5112400" y="4019601"/>
            <a:ext cx="288032" cy="0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矩形 52"/>
          <p:cNvSpPr/>
          <p:nvPr/>
        </p:nvSpPr>
        <p:spPr>
          <a:xfrm>
            <a:off x="2700132" y="4509120"/>
            <a:ext cx="216000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2"/>
                </a:solidFill>
                <a:latin typeface="Calibri" panose="020F0502020204030204" pitchFamily="34" charset="0"/>
                <a:cs typeface="Times New Roman" pitchFamily="18" charset="0"/>
              </a:rPr>
              <a:t>QP=25,30,35,40</a:t>
            </a:r>
            <a:endParaRPr lang="zh-TW" altLang="en-US" dirty="0">
              <a:solidFill>
                <a:schemeClr val="tx2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15" name="圖片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78158" y="1791357"/>
            <a:ext cx="1044116" cy="587250"/>
          </a:xfrm>
          <a:prstGeom prst="rect">
            <a:avLst/>
          </a:prstGeom>
        </p:spPr>
      </p:pic>
      <p:pic>
        <p:nvPicPr>
          <p:cNvPr id="16" name="圖片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78158" y="3033640"/>
            <a:ext cx="995876" cy="560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6074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2"/>
          <p:cNvSpPr txBox="1">
            <a:spLocks noChangeArrowheads="1"/>
          </p:cNvSpPr>
          <p:nvPr/>
        </p:nvSpPr>
        <p:spPr bwMode="auto">
          <a:xfrm>
            <a:off x="1066800" y="808856"/>
            <a:ext cx="7200900" cy="819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t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Constantia" pitchFamily="18" charset="0"/>
                <a:ea typeface="標楷體" pitchFamily="65" charset="-12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Constantia" pitchFamily="18" charset="0"/>
                <a:ea typeface="標楷體" pitchFamily="65" charset="-12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Constantia" pitchFamily="18" charset="0"/>
                <a:ea typeface="標楷體" pitchFamily="65" charset="-12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latin typeface="Constantia" pitchFamily="18" charset="0"/>
                <a:ea typeface="標楷體" pitchFamily="65" charset="-12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onstantia" pitchFamily="18" charset="0"/>
                <a:ea typeface="標楷體" pitchFamily="65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onstantia" pitchFamily="18" charset="0"/>
                <a:ea typeface="標楷體" pitchFamily="65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onstantia" pitchFamily="18" charset="0"/>
                <a:ea typeface="標楷體" pitchFamily="65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2"/>
                </a:solidFill>
                <a:latin typeface="Constantia" pitchFamily="18" charset="0"/>
                <a:ea typeface="標楷體" pitchFamily="65" charset="-120"/>
              </a:defRPr>
            </a:lvl9pPr>
          </a:lstStyle>
          <a:p>
            <a:pPr eaLnBrk="1" hangingPunct="1"/>
            <a:r>
              <a:rPr lang="en-US" altLang="zh-TW" sz="3200" dirty="0">
                <a:latin typeface="Calibri" panose="020F0502020204030204" pitchFamily="34" charset="0"/>
              </a:rPr>
              <a:t>3D-HTM </a:t>
            </a:r>
            <a:r>
              <a:rPr lang="en-US" altLang="zh-TW" sz="3200" dirty="0" smtClean="0">
                <a:latin typeface="Calibri" panose="020F0502020204030204" pitchFamily="34" charset="0"/>
              </a:rPr>
              <a:t>Coding – The Proposed</a:t>
            </a:r>
            <a:endParaRPr kumimoji="0" lang="en-US" altLang="zh-TW" sz="3200" dirty="0" smtClean="0">
              <a:latin typeface="Calibri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04056" y="2216089"/>
            <a:ext cx="1512000" cy="720080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400" dirty="0" smtClean="0">
                <a:solidFill>
                  <a:srgbClr val="002060"/>
                </a:solidFill>
                <a:latin typeface="Calibri" panose="020F0502020204030204" pitchFamily="34" charset="0"/>
                <a:cs typeface="Times New Roman" pitchFamily="18" charset="0"/>
              </a:rPr>
              <a:t>L0:View1</a:t>
            </a:r>
          </a:p>
        </p:txBody>
      </p:sp>
      <p:sp>
        <p:nvSpPr>
          <p:cNvPr id="43" name="矩形 42"/>
          <p:cNvSpPr/>
          <p:nvPr/>
        </p:nvSpPr>
        <p:spPr>
          <a:xfrm>
            <a:off x="504056" y="3157467"/>
            <a:ext cx="1512000" cy="72008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400" dirty="0" smtClean="0">
                <a:solidFill>
                  <a:srgbClr val="002060"/>
                </a:solidFill>
                <a:latin typeface="Calibri" panose="020F0502020204030204" pitchFamily="34" charset="0"/>
                <a:cs typeface="Times New Roman" pitchFamily="18" charset="0"/>
              </a:rPr>
              <a:t>L1:Depth1</a:t>
            </a:r>
          </a:p>
        </p:txBody>
      </p:sp>
      <p:sp>
        <p:nvSpPr>
          <p:cNvPr id="44" name="矩形 43"/>
          <p:cNvSpPr/>
          <p:nvPr/>
        </p:nvSpPr>
        <p:spPr>
          <a:xfrm>
            <a:off x="504056" y="4098845"/>
            <a:ext cx="1512000" cy="72008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400" dirty="0" smtClean="0">
                <a:solidFill>
                  <a:srgbClr val="002060"/>
                </a:solidFill>
                <a:latin typeface="Calibri" panose="020F0502020204030204" pitchFamily="34" charset="0"/>
                <a:cs typeface="Times New Roman" pitchFamily="18" charset="0"/>
              </a:rPr>
              <a:t>L2:View2</a:t>
            </a:r>
          </a:p>
        </p:txBody>
      </p:sp>
      <p:sp>
        <p:nvSpPr>
          <p:cNvPr id="45" name="矩形 44"/>
          <p:cNvSpPr/>
          <p:nvPr/>
        </p:nvSpPr>
        <p:spPr>
          <a:xfrm>
            <a:off x="504056" y="5040223"/>
            <a:ext cx="1512000" cy="72008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400" dirty="0" smtClean="0">
                <a:solidFill>
                  <a:srgbClr val="002060"/>
                </a:solidFill>
                <a:latin typeface="Calibri" panose="020F0502020204030204" pitchFamily="34" charset="0"/>
                <a:cs typeface="Times New Roman" pitchFamily="18" charset="0"/>
              </a:rPr>
              <a:t>L3:Depth2</a:t>
            </a:r>
          </a:p>
        </p:txBody>
      </p:sp>
      <p:sp>
        <p:nvSpPr>
          <p:cNvPr id="46" name="矩形 45"/>
          <p:cNvSpPr/>
          <p:nvPr/>
        </p:nvSpPr>
        <p:spPr>
          <a:xfrm>
            <a:off x="2700132" y="3645362"/>
            <a:ext cx="2160000" cy="720080"/>
          </a:xfrm>
          <a:prstGeom prst="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400" dirty="0" smtClean="0">
                <a:solidFill>
                  <a:srgbClr val="002060"/>
                </a:solidFill>
                <a:latin typeface="Calibri" panose="020F0502020204030204" pitchFamily="34" charset="0"/>
                <a:cs typeface="Times New Roman" pitchFamily="18" charset="0"/>
              </a:rPr>
              <a:t>2View-2Depth</a:t>
            </a:r>
          </a:p>
          <a:p>
            <a:pPr algn="ctr"/>
            <a:r>
              <a:rPr lang="en-US" altLang="zh-TW" sz="2400" dirty="0" smtClean="0">
                <a:solidFill>
                  <a:srgbClr val="002060"/>
                </a:solidFill>
                <a:latin typeface="Calibri" panose="020F0502020204030204" pitchFamily="34" charset="0"/>
                <a:cs typeface="Times New Roman" pitchFamily="18" charset="0"/>
              </a:rPr>
              <a:t>Coding</a:t>
            </a:r>
          </a:p>
        </p:txBody>
      </p:sp>
      <p:sp>
        <p:nvSpPr>
          <p:cNvPr id="47" name="矩形 46"/>
          <p:cNvSpPr/>
          <p:nvPr/>
        </p:nvSpPr>
        <p:spPr>
          <a:xfrm>
            <a:off x="5616456" y="2204864"/>
            <a:ext cx="3060000" cy="720080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400" dirty="0" smtClean="0">
                <a:solidFill>
                  <a:srgbClr val="002060"/>
                </a:solidFill>
                <a:latin typeface="Calibri" panose="020F0502020204030204" pitchFamily="34" charset="0"/>
                <a:cs typeface="Times New Roman" pitchFamily="18" charset="0"/>
              </a:rPr>
              <a:t>Reconstruction File(V1)</a:t>
            </a:r>
          </a:p>
        </p:txBody>
      </p:sp>
      <p:sp>
        <p:nvSpPr>
          <p:cNvPr id="48" name="矩形 47"/>
          <p:cNvSpPr/>
          <p:nvPr/>
        </p:nvSpPr>
        <p:spPr>
          <a:xfrm>
            <a:off x="5616456" y="3146242"/>
            <a:ext cx="3060000" cy="72008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400" dirty="0">
                <a:solidFill>
                  <a:srgbClr val="002060"/>
                </a:solidFill>
                <a:latin typeface="Calibri" panose="020F0502020204030204" pitchFamily="34" charset="0"/>
                <a:cs typeface="Times New Roman" pitchFamily="18" charset="0"/>
              </a:rPr>
              <a:t>Reconstruction </a:t>
            </a:r>
            <a:r>
              <a:rPr lang="en-US" altLang="zh-TW" sz="2400" dirty="0" smtClean="0">
                <a:solidFill>
                  <a:srgbClr val="002060"/>
                </a:solidFill>
                <a:latin typeface="Calibri" panose="020F0502020204030204" pitchFamily="34" charset="0"/>
                <a:cs typeface="Times New Roman" pitchFamily="18" charset="0"/>
              </a:rPr>
              <a:t>File(D1)</a:t>
            </a:r>
            <a:endParaRPr lang="en-US" altLang="zh-TW" sz="2400" dirty="0">
              <a:solidFill>
                <a:srgbClr val="002060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5616456" y="4087620"/>
            <a:ext cx="3060000" cy="72008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400" dirty="0">
                <a:solidFill>
                  <a:srgbClr val="002060"/>
                </a:solidFill>
                <a:latin typeface="Calibri" panose="020F0502020204030204" pitchFamily="34" charset="0"/>
                <a:cs typeface="Times New Roman" pitchFamily="18" charset="0"/>
              </a:rPr>
              <a:t>Reconstruction </a:t>
            </a:r>
            <a:r>
              <a:rPr lang="en-US" altLang="zh-TW" sz="2400" dirty="0" smtClean="0">
                <a:solidFill>
                  <a:srgbClr val="002060"/>
                </a:solidFill>
                <a:latin typeface="Calibri" panose="020F0502020204030204" pitchFamily="34" charset="0"/>
                <a:cs typeface="Times New Roman" pitchFamily="18" charset="0"/>
              </a:rPr>
              <a:t>File(V2)</a:t>
            </a:r>
            <a:endParaRPr lang="en-US" altLang="zh-TW" sz="2400" dirty="0">
              <a:solidFill>
                <a:srgbClr val="002060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5616456" y="5028998"/>
            <a:ext cx="3060000" cy="72008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400" dirty="0">
                <a:solidFill>
                  <a:srgbClr val="002060"/>
                </a:solidFill>
                <a:latin typeface="Calibri" panose="020F0502020204030204" pitchFamily="34" charset="0"/>
                <a:cs typeface="Times New Roman" pitchFamily="18" charset="0"/>
              </a:rPr>
              <a:t>Reconstruction </a:t>
            </a:r>
            <a:r>
              <a:rPr lang="en-US" altLang="zh-TW" sz="2400" dirty="0" smtClean="0">
                <a:solidFill>
                  <a:srgbClr val="002060"/>
                </a:solidFill>
                <a:latin typeface="Calibri" panose="020F0502020204030204" pitchFamily="34" charset="0"/>
                <a:cs typeface="Times New Roman" pitchFamily="18" charset="0"/>
              </a:rPr>
              <a:t>File(D2)</a:t>
            </a:r>
            <a:endParaRPr lang="en-US" altLang="zh-TW" sz="2400" dirty="0">
              <a:solidFill>
                <a:srgbClr val="002060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cxnSp>
        <p:nvCxnSpPr>
          <p:cNvPr id="51" name="直線單箭頭接點 50"/>
          <p:cNvCxnSpPr/>
          <p:nvPr/>
        </p:nvCxnSpPr>
        <p:spPr>
          <a:xfrm>
            <a:off x="2232080" y="4005402"/>
            <a:ext cx="288032" cy="0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直線單箭頭接點 51"/>
          <p:cNvCxnSpPr/>
          <p:nvPr/>
        </p:nvCxnSpPr>
        <p:spPr>
          <a:xfrm>
            <a:off x="5112400" y="4019601"/>
            <a:ext cx="288032" cy="0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矩形 52"/>
          <p:cNvSpPr/>
          <p:nvPr/>
        </p:nvSpPr>
        <p:spPr>
          <a:xfrm>
            <a:off x="2700132" y="4509120"/>
            <a:ext cx="216000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2"/>
                </a:solidFill>
                <a:latin typeface="Calibri" panose="020F0502020204030204" pitchFamily="34" charset="0"/>
                <a:cs typeface="Times New Roman" pitchFamily="18" charset="0"/>
              </a:rPr>
              <a:t>QP=25,30,35,40</a:t>
            </a:r>
            <a:endParaRPr lang="zh-TW" altLang="en-US" dirty="0">
              <a:solidFill>
                <a:schemeClr val="tx2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17" name="Picture 2"/>
          <p:cNvPicPr preferRelativeResize="0">
            <a:picLocks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800112" y="1625796"/>
            <a:ext cx="1440000" cy="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2161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60443025"/>
              </p:ext>
            </p:extLst>
          </p:nvPr>
        </p:nvGraphicFramePr>
        <p:xfrm>
          <a:off x="118390" y="2348878"/>
          <a:ext cx="4392488" cy="3312370"/>
        </p:xfrm>
        <a:graphic>
          <a:graphicData uri="http://schemas.openxmlformats.org/drawingml/2006/table">
            <a:tbl>
              <a:tblPr firstRow="1" bandRow="1"/>
              <a:tblGrid>
                <a:gridCol w="684543"/>
                <a:gridCol w="741589"/>
                <a:gridCol w="741589"/>
                <a:gridCol w="741589"/>
                <a:gridCol w="741589"/>
                <a:gridCol w="741589"/>
              </a:tblGrid>
              <a:tr h="662474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endParaRPr lang="zh-TW" altLang="en-US" sz="12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lang="en-US" altLang="zh-TW" sz="1200" dirty="0" smtClean="0"/>
                        <a:t>Bit rate</a:t>
                      </a:r>
                      <a:endParaRPr lang="zh-TW" altLang="en-US" sz="12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lang="en-US" altLang="zh-TW" sz="1200" dirty="0" smtClean="0"/>
                        <a:t>Color-Y</a:t>
                      </a:r>
                      <a:endParaRPr lang="zh-TW" altLang="en-US" sz="12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lang="en-US" altLang="zh-TW" sz="1200" dirty="0" smtClean="0"/>
                        <a:t>Color-U</a:t>
                      </a:r>
                      <a:endParaRPr lang="zh-TW" altLang="en-US" sz="12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200" dirty="0" smtClean="0"/>
                        <a:t>Color-V</a:t>
                      </a:r>
                      <a:endParaRPr lang="zh-TW" altLang="en-US" sz="1200" dirty="0" smtClean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lang="en-US" altLang="zh-TW" sz="1200" dirty="0" smtClean="0"/>
                        <a:t>Depth-Y</a:t>
                      </a:r>
                      <a:endParaRPr lang="zh-TW" altLang="en-US" sz="12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/>
                    </a:solidFill>
                  </a:tcPr>
                </a:tc>
              </a:tr>
              <a:tr h="662474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lang="en-US" altLang="zh-TW" sz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QP=25</a:t>
                      </a:r>
                      <a:endParaRPr lang="zh-TW" altLang="en-US" sz="12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4830.21</a:t>
                      </a:r>
                      <a:endParaRPr kumimoji="0" lang="zh-TW" altLang="en-US" sz="1100" kern="1200" dirty="0">
                        <a:solidFill>
                          <a:schemeClr val="dk1"/>
                        </a:solidFill>
                        <a:latin typeface="Franklin Gothic Book"/>
                        <a:ea typeface="新細明體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38.8049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46.6453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45.9617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47.2176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40000"/>
                      </a:srgbClr>
                    </a:solidFill>
                  </a:tcPr>
                </a:tc>
              </a:tr>
              <a:tr h="662474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lang="en-US" altLang="zh-TW" sz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QP=30</a:t>
                      </a:r>
                      <a:endParaRPr lang="zh-TW" altLang="en-US" sz="12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2101.56</a:t>
                      </a:r>
                      <a:endParaRPr kumimoji="0" lang="zh-TW" altLang="en-US" sz="1100" kern="1200" dirty="0">
                        <a:solidFill>
                          <a:schemeClr val="dk1"/>
                        </a:solidFill>
                        <a:latin typeface="Franklin Gothic Book"/>
                        <a:ea typeface="新細明體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35.9096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45.1563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44.5797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42.7450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20000"/>
                      </a:srgbClr>
                    </a:solidFill>
                  </a:tcPr>
                </a:tc>
              </a:tr>
              <a:tr h="662474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lang="en-US" altLang="zh-TW" sz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QP=35</a:t>
                      </a:r>
                      <a:endParaRPr lang="zh-TW" altLang="en-US" sz="12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966.34</a:t>
                      </a:r>
                      <a:endParaRPr kumimoji="0" lang="zh-TW" altLang="en-US" sz="1100" kern="1200" dirty="0">
                        <a:solidFill>
                          <a:schemeClr val="dk1"/>
                        </a:solidFill>
                        <a:latin typeface="Franklin Gothic Book"/>
                        <a:ea typeface="新細明體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33.3764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43.7695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43.3272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38.8035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40000"/>
                      </a:srgbClr>
                    </a:solidFill>
                  </a:tcPr>
                </a:tc>
              </a:tr>
              <a:tr h="662474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lang="en-US" altLang="zh-TW" sz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QP=40</a:t>
                      </a:r>
                      <a:endParaRPr lang="zh-TW" altLang="en-US" sz="12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451.36</a:t>
                      </a:r>
                      <a:endParaRPr kumimoji="0" lang="zh-TW" altLang="en-US" sz="1100" kern="1200" dirty="0">
                        <a:solidFill>
                          <a:schemeClr val="dk1"/>
                        </a:solidFill>
                        <a:latin typeface="Franklin Gothic Book"/>
                        <a:ea typeface="新細明體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31.0837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42.9965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42.5914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34.2831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23894358"/>
              </p:ext>
            </p:extLst>
          </p:nvPr>
        </p:nvGraphicFramePr>
        <p:xfrm>
          <a:off x="4633122" y="2348878"/>
          <a:ext cx="4392488" cy="3312370"/>
        </p:xfrm>
        <a:graphic>
          <a:graphicData uri="http://schemas.openxmlformats.org/drawingml/2006/table">
            <a:tbl>
              <a:tblPr firstRow="1" bandRow="1"/>
              <a:tblGrid>
                <a:gridCol w="684543"/>
                <a:gridCol w="741589"/>
                <a:gridCol w="741589"/>
                <a:gridCol w="741589"/>
                <a:gridCol w="741589"/>
                <a:gridCol w="741589"/>
              </a:tblGrid>
              <a:tr h="662474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endParaRPr lang="zh-TW" altLang="en-US" sz="12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200" dirty="0" smtClean="0"/>
                        <a:t>Bit rate</a:t>
                      </a:r>
                      <a:endParaRPr lang="zh-TW" altLang="en-US" sz="1200" dirty="0" smtClean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lang="en-US" altLang="zh-TW" sz="1200" dirty="0" smtClean="0"/>
                        <a:t>Color-Y</a:t>
                      </a:r>
                      <a:endParaRPr lang="zh-TW" altLang="en-US" sz="12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lang="en-US" altLang="zh-TW" sz="1200" dirty="0" smtClean="0"/>
                        <a:t>Color-U</a:t>
                      </a:r>
                      <a:endParaRPr lang="zh-TW" altLang="en-US" sz="12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200" dirty="0" smtClean="0"/>
                        <a:t>Color-V</a:t>
                      </a:r>
                      <a:endParaRPr lang="zh-TW" altLang="en-US" sz="1200" dirty="0" smtClean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lang="en-US" altLang="zh-TW" sz="1200" dirty="0" smtClean="0"/>
                        <a:t>Depth-Y</a:t>
                      </a:r>
                      <a:endParaRPr lang="zh-TW" altLang="en-US" sz="12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/>
                    </a:solidFill>
                  </a:tcPr>
                </a:tc>
              </a:tr>
              <a:tr h="662474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lang="en-US" altLang="zh-TW" sz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QP=25</a:t>
                      </a:r>
                      <a:endParaRPr lang="zh-TW" altLang="en-US" sz="12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3252.82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35.5606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46.0198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45.2839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45.6196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40000"/>
                      </a:srgbClr>
                    </a:solidFill>
                  </a:tcPr>
                </a:tc>
              </a:tr>
              <a:tr h="662474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lang="en-US" altLang="zh-TW" sz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QP=30</a:t>
                      </a:r>
                      <a:endParaRPr lang="zh-TW" altLang="en-US" sz="12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1495.71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33.9442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44.7482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44.1359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43.9752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20000"/>
                      </a:srgbClr>
                    </a:solidFill>
                  </a:tcPr>
                </a:tc>
              </a:tr>
              <a:tr h="662474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lang="en-US" altLang="zh-TW" sz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QP=35</a:t>
                      </a:r>
                      <a:endParaRPr lang="zh-TW" altLang="en-US" sz="12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712.43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32.1211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43.4700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43.0227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41.7326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40000"/>
                      </a:srgbClr>
                    </a:solidFill>
                  </a:tcPr>
                </a:tc>
              </a:tr>
              <a:tr h="662474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lang="en-US" altLang="zh-TW" sz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QP=40</a:t>
                      </a:r>
                      <a:endParaRPr lang="zh-TW" altLang="en-US" sz="12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350.06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30.2695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42.6933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42.2577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39.2644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0" name="文字方塊 9"/>
          <p:cNvSpPr txBox="1"/>
          <p:nvPr/>
        </p:nvSpPr>
        <p:spPr>
          <a:xfrm>
            <a:off x="799266" y="1876182"/>
            <a:ext cx="3172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TW" kern="0" dirty="0" smtClean="0">
                <a:solidFill>
                  <a:sysClr val="windowText" lastClr="000000"/>
                </a:solidFill>
              </a:rPr>
              <a:t>S03-Undo_Dancer  </a:t>
            </a:r>
            <a:r>
              <a:rPr kumimoji="0" lang="en-US" altLang="zh-TW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(Original)</a:t>
            </a:r>
            <a:endParaRPr kumimoji="0" lang="zh-TW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文字方塊 10"/>
          <p:cNvSpPr txBox="1"/>
          <p:nvPr/>
        </p:nvSpPr>
        <p:spPr>
          <a:xfrm>
            <a:off x="5167416" y="1876182"/>
            <a:ext cx="3365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zh-TW" kern="0" dirty="0" smtClean="0">
                <a:solidFill>
                  <a:sysClr val="windowText" lastClr="000000"/>
                </a:solidFill>
              </a:rPr>
              <a:t>S03-Undo_Dancer  </a:t>
            </a:r>
            <a:r>
              <a:rPr kumimoji="0" lang="en-US" altLang="zh-TW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(Proposed)</a:t>
            </a:r>
            <a:endParaRPr kumimoji="0" lang="zh-TW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標題 1"/>
          <p:cNvSpPr txBox="1">
            <a:spLocks/>
          </p:cNvSpPr>
          <p:nvPr/>
        </p:nvSpPr>
        <p:spPr bwMode="auto">
          <a:xfrm>
            <a:off x="684213" y="908521"/>
            <a:ext cx="777875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 algn="ctr">
              <a:defRPr/>
            </a:pPr>
            <a:r>
              <a:rPr kumimoji="0" lang="en-US" altLang="zh-TW" sz="3200" b="1" dirty="0" smtClean="0">
                <a:solidFill>
                  <a:schemeClr val="tx2"/>
                </a:solidFill>
                <a:latin typeface="Calibri" pitchFamily="34" charset="0"/>
                <a:ea typeface="+mj-ea"/>
              </a:rPr>
              <a:t>Results of S03-Undo_Dancer (view 5)</a:t>
            </a:r>
            <a:endParaRPr kumimoji="0" lang="zh-TW" altLang="en-US" sz="3200" b="1" dirty="0" smtClean="0">
              <a:solidFill>
                <a:schemeClr val="tx2"/>
              </a:solidFill>
              <a:latin typeface="Calibri" pitchFamily="34" charset="0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標題 1"/>
          <p:cNvSpPr txBox="1">
            <a:spLocks/>
          </p:cNvSpPr>
          <p:nvPr/>
        </p:nvSpPr>
        <p:spPr bwMode="auto">
          <a:xfrm>
            <a:off x="78331" y="836712"/>
            <a:ext cx="9073008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 algn="ctr">
              <a:defRPr/>
            </a:pPr>
            <a:r>
              <a:rPr kumimoji="0" lang="en-US" altLang="zh-TW" sz="3200" b="1" dirty="0" smtClean="0">
                <a:solidFill>
                  <a:schemeClr val="tx2"/>
                </a:solidFill>
                <a:latin typeface="Calibri" pitchFamily="34" charset="0"/>
                <a:ea typeface="+mj-ea"/>
              </a:rPr>
              <a:t>Average Results of S</a:t>
            </a:r>
            <a:r>
              <a:rPr kumimoji="0" lang="en-US" altLang="zh-TW" sz="3200" b="1" dirty="0" smtClean="0">
                <a:solidFill>
                  <a:schemeClr val="tx2"/>
                </a:solidFill>
                <a:latin typeface="Calibri" pitchFamily="34" charset="0"/>
              </a:rPr>
              <a:t>03-Undo_Dancer</a:t>
            </a:r>
            <a:r>
              <a:rPr kumimoji="0" lang="en-US" altLang="zh-TW" sz="3200" b="1" dirty="0" smtClean="0">
                <a:solidFill>
                  <a:schemeClr val="tx2"/>
                </a:solidFill>
                <a:latin typeface="Calibri" pitchFamily="34" charset="0"/>
                <a:ea typeface="+mj-ea"/>
              </a:rPr>
              <a:t> </a:t>
            </a:r>
            <a:r>
              <a:rPr kumimoji="0" lang="en-US" altLang="zh-TW" sz="3200" b="1" dirty="0" smtClean="0">
                <a:solidFill>
                  <a:schemeClr val="tx2"/>
                </a:solidFill>
                <a:latin typeface="Calibri" pitchFamily="34" charset="0"/>
              </a:rPr>
              <a:t>(view 5)</a:t>
            </a:r>
            <a:endParaRPr kumimoji="0" lang="zh-TW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+mn-cs"/>
            </a:endParaRPr>
          </a:p>
        </p:txBody>
      </p:sp>
      <p:pic>
        <p:nvPicPr>
          <p:cNvPr id="5" name="內容版面配置區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1423456"/>
            <a:ext cx="6984775" cy="522924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標題 1"/>
          <p:cNvSpPr txBox="1">
            <a:spLocks/>
          </p:cNvSpPr>
          <p:nvPr/>
        </p:nvSpPr>
        <p:spPr bwMode="auto">
          <a:xfrm>
            <a:off x="684213" y="908720"/>
            <a:ext cx="777875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 algn="ctr">
              <a:defRPr/>
            </a:pPr>
            <a:r>
              <a:rPr kumimoji="0" lang="en-US" altLang="zh-TW" sz="3200" b="1" dirty="0" smtClean="0">
                <a:solidFill>
                  <a:schemeClr val="tx2"/>
                </a:solidFill>
                <a:latin typeface="Calibri" pitchFamily="34" charset="0"/>
                <a:ea typeface="+mj-ea"/>
              </a:rPr>
              <a:t>Detail Results of S</a:t>
            </a:r>
            <a:r>
              <a:rPr kumimoji="0" lang="en-US" altLang="zh-TW" sz="3200" b="1" dirty="0" smtClean="0">
                <a:solidFill>
                  <a:schemeClr val="tx2"/>
                </a:solidFill>
                <a:latin typeface="Calibri" pitchFamily="34" charset="0"/>
              </a:rPr>
              <a:t>03-Undo_Dancer</a:t>
            </a:r>
            <a:r>
              <a:rPr kumimoji="0" lang="en-US" altLang="zh-TW" sz="3200" b="1" dirty="0" smtClean="0">
                <a:solidFill>
                  <a:schemeClr val="tx2"/>
                </a:solidFill>
                <a:latin typeface="Calibri" pitchFamily="34" charset="0"/>
                <a:ea typeface="+mj-ea"/>
              </a:rPr>
              <a:t> </a:t>
            </a:r>
            <a:r>
              <a:rPr kumimoji="0" lang="en-US" altLang="zh-TW" sz="3200" b="1" dirty="0" smtClean="0">
                <a:solidFill>
                  <a:schemeClr val="tx2"/>
                </a:solidFill>
                <a:latin typeface="Calibri" pitchFamily="34" charset="0"/>
              </a:rPr>
              <a:t>(view 5)</a:t>
            </a:r>
            <a:endParaRPr kumimoji="0" lang="zh-TW" altLang="en-US" sz="3200" b="1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7" name="Picture 2" descr="E:\3D-HTM_complite\DP\RD Curve+excel\S03_CY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500879"/>
            <a:ext cx="3485853" cy="2609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E:\3D-HTM_complite\DP\RD Curve+excel\S03_CU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07023" y="1501251"/>
            <a:ext cx="3485853" cy="2609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E:\3D-HTM_complite\DP\RD Curve+excel\S03_CV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0055" y="4059631"/>
            <a:ext cx="3485853" cy="2609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5" descr="E:\3D-HTM_complite\DP\RD Curve+excel\S03_DY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8231" y="4059631"/>
            <a:ext cx="3485853" cy="2609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矩形 10"/>
          <p:cNvSpPr/>
          <p:nvPr/>
        </p:nvSpPr>
        <p:spPr>
          <a:xfrm>
            <a:off x="7596336" y="1556792"/>
            <a:ext cx="9305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en-US" altLang="zh-TW" b="1" dirty="0" err="1" smtClean="0">
                <a:solidFill>
                  <a:schemeClr val="tx2"/>
                </a:solidFill>
                <a:latin typeface="Calibri" pitchFamily="34" charset="0"/>
              </a:rPr>
              <a:t>U_color</a:t>
            </a:r>
            <a:endParaRPr lang="zh-TW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7619178" y="4365104"/>
            <a:ext cx="9852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en-US" altLang="zh-TW" b="1" dirty="0" err="1" smtClean="0">
                <a:solidFill>
                  <a:schemeClr val="tx2"/>
                </a:solidFill>
                <a:latin typeface="Calibri" pitchFamily="34" charset="0"/>
              </a:rPr>
              <a:t>Y_depth</a:t>
            </a:r>
            <a:endParaRPr lang="zh-TW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395536" y="4293096"/>
            <a:ext cx="9160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en-US" altLang="zh-TW" b="1" dirty="0" err="1" smtClean="0">
                <a:solidFill>
                  <a:schemeClr val="tx2"/>
                </a:solidFill>
                <a:latin typeface="Calibri" pitchFamily="34" charset="0"/>
              </a:rPr>
              <a:t>V_color</a:t>
            </a:r>
            <a:endParaRPr lang="zh-TW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31585" y="1556792"/>
            <a:ext cx="9000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en-US" altLang="zh-TW" b="1" dirty="0" err="1" smtClean="0">
                <a:solidFill>
                  <a:schemeClr val="tx2"/>
                </a:solidFill>
                <a:latin typeface="Calibri" pitchFamily="34" charset="0"/>
              </a:rPr>
              <a:t>Y_color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60443025"/>
              </p:ext>
            </p:extLst>
          </p:nvPr>
        </p:nvGraphicFramePr>
        <p:xfrm>
          <a:off x="118390" y="2348878"/>
          <a:ext cx="4392488" cy="3312370"/>
        </p:xfrm>
        <a:graphic>
          <a:graphicData uri="http://schemas.openxmlformats.org/drawingml/2006/table">
            <a:tbl>
              <a:tblPr firstRow="1" bandRow="1"/>
              <a:tblGrid>
                <a:gridCol w="684543"/>
                <a:gridCol w="741589"/>
                <a:gridCol w="741589"/>
                <a:gridCol w="741589"/>
                <a:gridCol w="741589"/>
                <a:gridCol w="741589"/>
              </a:tblGrid>
              <a:tr h="662474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endParaRPr lang="zh-TW" altLang="en-US" sz="12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lang="en-US" altLang="zh-TW" sz="1200" dirty="0" smtClean="0"/>
                        <a:t>Bit rate</a:t>
                      </a:r>
                      <a:endParaRPr lang="zh-TW" altLang="en-US" sz="12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lang="en-US" altLang="zh-TW" sz="1200" dirty="0" smtClean="0"/>
                        <a:t>Color-Y</a:t>
                      </a:r>
                      <a:endParaRPr lang="zh-TW" altLang="en-US" sz="12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lang="en-US" altLang="zh-TW" sz="1200" dirty="0" smtClean="0"/>
                        <a:t>Color-U</a:t>
                      </a:r>
                      <a:endParaRPr lang="zh-TW" altLang="en-US" sz="12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200" dirty="0" smtClean="0"/>
                        <a:t>Color-V</a:t>
                      </a:r>
                      <a:endParaRPr lang="zh-TW" altLang="en-US" sz="1200" dirty="0" smtClean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lang="en-US" altLang="zh-TW" sz="1200" dirty="0" smtClean="0"/>
                        <a:t>Depth-Y</a:t>
                      </a:r>
                      <a:endParaRPr lang="zh-TW" altLang="en-US" sz="12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/>
                    </a:solidFill>
                  </a:tcPr>
                </a:tc>
              </a:tr>
              <a:tr h="662474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lang="en-US" altLang="zh-TW" sz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QP=25</a:t>
                      </a:r>
                      <a:endParaRPr lang="zh-TW" altLang="en-US" sz="12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lang="en-US" altLang="zh-TW" sz="1100" dirty="0" smtClean="0"/>
                        <a:t>4641.97</a:t>
                      </a:r>
                      <a:endParaRPr lang="zh-TW" altLang="en-US" sz="11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lang="en-US" altLang="zh-TW" sz="1100" dirty="0" smtClean="0"/>
                        <a:t>41.4850</a:t>
                      </a:r>
                      <a:endParaRPr lang="zh-TW" altLang="en-US" sz="11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lang="en-US" altLang="zh-TW" sz="1100" dirty="0" smtClean="0"/>
                        <a:t>46.6009</a:t>
                      </a:r>
                      <a:endParaRPr lang="zh-TW" altLang="en-US" sz="11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lang="en-US" altLang="zh-TW" sz="1100" dirty="0" smtClean="0"/>
                        <a:t>46.0425</a:t>
                      </a:r>
                      <a:endParaRPr lang="zh-TW" altLang="en-US" sz="11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lang="en-US" altLang="zh-TW" sz="1100" dirty="0" smtClean="0"/>
                        <a:t>38.7303</a:t>
                      </a:r>
                      <a:endParaRPr lang="zh-TW" altLang="en-US" sz="11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40000"/>
                      </a:srgbClr>
                    </a:solidFill>
                  </a:tcPr>
                </a:tc>
              </a:tr>
              <a:tr h="662474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lang="en-US" altLang="zh-TW" sz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QP=30</a:t>
                      </a:r>
                      <a:endParaRPr lang="zh-TW" altLang="en-US" sz="12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lang="en-US" altLang="zh-TW" sz="1100" dirty="0" smtClean="0"/>
                        <a:t>2262.18</a:t>
                      </a:r>
                      <a:endParaRPr lang="zh-TW" altLang="en-US" sz="11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lang="en-US" altLang="zh-TW" sz="1100" dirty="0" smtClean="0"/>
                        <a:t>38.4935</a:t>
                      </a:r>
                      <a:endParaRPr lang="zh-TW" altLang="en-US" sz="11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lang="en-US" altLang="zh-TW" sz="1100" dirty="0" smtClean="0"/>
                        <a:t>44.8939</a:t>
                      </a:r>
                      <a:endParaRPr lang="zh-TW" altLang="en-US" sz="11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lang="en-US" altLang="zh-TW" sz="1100" dirty="0" smtClean="0"/>
                        <a:t>44.1074</a:t>
                      </a:r>
                      <a:endParaRPr lang="zh-TW" altLang="en-US" sz="11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lang="en-US" altLang="zh-TW" sz="1100" dirty="0" smtClean="0"/>
                        <a:t>35.4585</a:t>
                      </a:r>
                      <a:endParaRPr lang="zh-TW" altLang="en-US" sz="11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20000"/>
                      </a:srgbClr>
                    </a:solidFill>
                  </a:tcPr>
                </a:tc>
              </a:tr>
              <a:tr h="662474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lang="en-US" altLang="zh-TW" sz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QP=35</a:t>
                      </a:r>
                      <a:endParaRPr lang="zh-TW" altLang="en-US" sz="12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lang="en-US" altLang="zh-TW" sz="1100" dirty="0" smtClean="0"/>
                        <a:t>1097.69</a:t>
                      </a:r>
                      <a:endParaRPr lang="zh-TW" altLang="en-US" sz="11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lang="en-US" altLang="zh-TW" sz="1100" dirty="0" smtClean="0"/>
                        <a:t>35.6694</a:t>
                      </a:r>
                      <a:endParaRPr lang="zh-TW" altLang="en-US" sz="11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lang="en-US" altLang="zh-TW" sz="1100" dirty="0" smtClean="0"/>
                        <a:t>43.2530</a:t>
                      </a:r>
                      <a:endParaRPr lang="zh-TW" altLang="en-US" sz="11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lang="en-US" altLang="zh-TW" sz="1100" dirty="0" smtClean="0"/>
                        <a:t>42.2338</a:t>
                      </a:r>
                      <a:endParaRPr lang="zh-TW" altLang="en-US" sz="11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lang="en-US" altLang="zh-TW" sz="1100" dirty="0" smtClean="0"/>
                        <a:t>32.7052</a:t>
                      </a:r>
                      <a:endParaRPr lang="zh-TW" altLang="en-US" sz="11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40000"/>
                      </a:srgbClr>
                    </a:solidFill>
                  </a:tcPr>
                </a:tc>
              </a:tr>
              <a:tr h="662474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lang="en-US" altLang="zh-TW" sz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QP=40</a:t>
                      </a:r>
                      <a:endParaRPr lang="zh-TW" altLang="en-US" sz="12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lang="en-US" altLang="zh-TW" sz="1100" dirty="0" smtClean="0"/>
                        <a:t>521.55</a:t>
                      </a:r>
                      <a:endParaRPr lang="zh-TW" altLang="en-US" sz="11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lang="en-US" altLang="zh-TW" sz="1100" dirty="0" smtClean="0"/>
                        <a:t>33.1929</a:t>
                      </a:r>
                      <a:endParaRPr lang="zh-TW" altLang="en-US" sz="11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lang="en-US" altLang="zh-TW" sz="1100" dirty="0" smtClean="0"/>
                        <a:t>42.2748</a:t>
                      </a:r>
                      <a:endParaRPr lang="zh-TW" altLang="en-US" sz="11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lang="en-US" altLang="zh-TW" sz="1100" dirty="0" smtClean="0"/>
                        <a:t>40.9736</a:t>
                      </a:r>
                      <a:endParaRPr lang="zh-TW" altLang="en-US" sz="11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lang="en-US" altLang="zh-TW" sz="1100" dirty="0" smtClean="0"/>
                        <a:t>30.0837</a:t>
                      </a:r>
                      <a:endParaRPr lang="zh-TW" altLang="en-US" sz="11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23894358"/>
              </p:ext>
            </p:extLst>
          </p:nvPr>
        </p:nvGraphicFramePr>
        <p:xfrm>
          <a:off x="4633122" y="2348878"/>
          <a:ext cx="4392488" cy="3312370"/>
        </p:xfrm>
        <a:graphic>
          <a:graphicData uri="http://schemas.openxmlformats.org/drawingml/2006/table">
            <a:tbl>
              <a:tblPr firstRow="1" bandRow="1"/>
              <a:tblGrid>
                <a:gridCol w="684543"/>
                <a:gridCol w="741589"/>
                <a:gridCol w="741589"/>
                <a:gridCol w="741589"/>
                <a:gridCol w="741589"/>
                <a:gridCol w="741589"/>
              </a:tblGrid>
              <a:tr h="662474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endParaRPr lang="zh-TW" altLang="en-US" sz="12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200" dirty="0" smtClean="0"/>
                        <a:t>Bit rate</a:t>
                      </a:r>
                      <a:endParaRPr lang="zh-TW" altLang="en-US" sz="1200" dirty="0" smtClean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lang="en-US" altLang="zh-TW" sz="1200" dirty="0" smtClean="0"/>
                        <a:t>Color-Y</a:t>
                      </a:r>
                      <a:endParaRPr lang="zh-TW" altLang="en-US" sz="12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lang="en-US" altLang="zh-TW" sz="1200" dirty="0" smtClean="0"/>
                        <a:t>Color-U</a:t>
                      </a:r>
                      <a:endParaRPr lang="zh-TW" altLang="en-US" sz="12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200" dirty="0" smtClean="0"/>
                        <a:t>Color-V</a:t>
                      </a:r>
                      <a:endParaRPr lang="zh-TW" altLang="en-US" sz="1200" dirty="0" smtClean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lang="en-US" altLang="zh-TW" sz="1200" dirty="0" smtClean="0"/>
                        <a:t>Depth-Y</a:t>
                      </a:r>
                      <a:endParaRPr lang="zh-TW" altLang="en-US" sz="1200" dirty="0"/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/>
                    </a:solidFill>
                  </a:tcPr>
                </a:tc>
              </a:tr>
              <a:tr h="662474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lang="en-US" altLang="zh-TW" sz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QP=25</a:t>
                      </a:r>
                      <a:endParaRPr lang="zh-TW" altLang="en-US" sz="12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4091.87</a:t>
                      </a:r>
                      <a:endParaRPr kumimoji="0" lang="zh-TW" altLang="en-US" sz="1100" kern="1200" dirty="0">
                        <a:solidFill>
                          <a:schemeClr val="dk1"/>
                        </a:solidFill>
                        <a:latin typeface="Franklin Gothic Book"/>
                        <a:ea typeface="新細明體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39.7049</a:t>
                      </a:r>
                      <a:endParaRPr kumimoji="0" lang="zh-TW" altLang="en-US" sz="1100" kern="1200" dirty="0">
                        <a:solidFill>
                          <a:schemeClr val="dk1"/>
                        </a:solidFill>
                        <a:latin typeface="Franklin Gothic Book"/>
                        <a:ea typeface="新細明體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45.1614</a:t>
                      </a:r>
                      <a:endParaRPr kumimoji="0" lang="zh-TW" altLang="en-US" sz="1100" kern="1200" dirty="0">
                        <a:solidFill>
                          <a:schemeClr val="dk1"/>
                        </a:solidFill>
                        <a:latin typeface="Franklin Gothic Book"/>
                        <a:ea typeface="新細明體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43.4926</a:t>
                      </a:r>
                      <a:endParaRPr kumimoji="0" lang="zh-TW" altLang="en-US" sz="1100" kern="1200" dirty="0">
                        <a:solidFill>
                          <a:schemeClr val="dk1"/>
                        </a:solidFill>
                        <a:latin typeface="Franklin Gothic Book"/>
                        <a:ea typeface="新細明體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37.6021</a:t>
                      </a:r>
                      <a:endParaRPr kumimoji="0" lang="zh-TW" altLang="en-US" sz="1100" kern="1200" dirty="0">
                        <a:solidFill>
                          <a:schemeClr val="dk1"/>
                        </a:solidFill>
                        <a:latin typeface="Franklin Gothic Book"/>
                        <a:ea typeface="新細明體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40000"/>
                      </a:srgbClr>
                    </a:solidFill>
                  </a:tcPr>
                </a:tc>
              </a:tr>
              <a:tr h="662474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lang="en-US" altLang="zh-TW" sz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QP=30</a:t>
                      </a:r>
                      <a:endParaRPr lang="zh-TW" altLang="en-US" sz="12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2024.76</a:t>
                      </a:r>
                      <a:endParaRPr kumimoji="0" lang="zh-TW" altLang="en-US" sz="1100" kern="1200" dirty="0">
                        <a:solidFill>
                          <a:schemeClr val="dk1"/>
                        </a:solidFill>
                        <a:latin typeface="Franklin Gothic Book"/>
                        <a:ea typeface="新細明體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37.2540</a:t>
                      </a:r>
                      <a:endParaRPr kumimoji="0" lang="zh-TW" altLang="en-US" sz="1100" kern="1200" dirty="0">
                        <a:solidFill>
                          <a:schemeClr val="dk1"/>
                        </a:solidFill>
                        <a:latin typeface="Franklin Gothic Book"/>
                        <a:ea typeface="新細明體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43.9595</a:t>
                      </a:r>
                      <a:endParaRPr kumimoji="0" lang="zh-TW" altLang="en-US" sz="1100" kern="1200" dirty="0">
                        <a:solidFill>
                          <a:schemeClr val="dk1"/>
                        </a:solidFill>
                        <a:latin typeface="Franklin Gothic Book"/>
                        <a:ea typeface="新細明體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42.4371</a:t>
                      </a:r>
                      <a:endParaRPr kumimoji="0" lang="zh-TW" altLang="en-US" sz="1100" kern="1200" dirty="0">
                        <a:solidFill>
                          <a:schemeClr val="dk1"/>
                        </a:solidFill>
                        <a:latin typeface="Franklin Gothic Book"/>
                        <a:ea typeface="新細明體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36.7446</a:t>
                      </a:r>
                      <a:endParaRPr kumimoji="0" lang="zh-TW" altLang="en-US" sz="1100" kern="1200" dirty="0">
                        <a:solidFill>
                          <a:schemeClr val="dk1"/>
                        </a:solidFill>
                        <a:latin typeface="Franklin Gothic Book"/>
                        <a:ea typeface="新細明體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20000"/>
                      </a:srgbClr>
                    </a:solidFill>
                  </a:tcPr>
                </a:tc>
              </a:tr>
              <a:tr h="662474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lang="en-US" altLang="zh-TW" sz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QP=35</a:t>
                      </a:r>
                      <a:endParaRPr lang="zh-TW" altLang="en-US" sz="12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989.69</a:t>
                      </a:r>
                      <a:endParaRPr kumimoji="0" lang="zh-TW" altLang="en-US" sz="1100" kern="1200" dirty="0">
                        <a:solidFill>
                          <a:schemeClr val="dk1"/>
                        </a:solidFill>
                        <a:latin typeface="Franklin Gothic Book"/>
                        <a:ea typeface="新細明體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34.7645</a:t>
                      </a:r>
                      <a:endParaRPr kumimoji="0" lang="zh-TW" altLang="en-US" sz="1100" kern="1200" dirty="0">
                        <a:solidFill>
                          <a:schemeClr val="dk1"/>
                        </a:solidFill>
                        <a:latin typeface="Franklin Gothic Book"/>
                        <a:ea typeface="新細明體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42.6299</a:t>
                      </a:r>
                      <a:endParaRPr kumimoji="0" lang="zh-TW" altLang="en-US" sz="1100" kern="1200" dirty="0">
                        <a:solidFill>
                          <a:schemeClr val="dk1"/>
                        </a:solidFill>
                        <a:latin typeface="Franklin Gothic Book"/>
                        <a:ea typeface="新細明體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41.1382</a:t>
                      </a:r>
                      <a:endParaRPr kumimoji="0" lang="zh-TW" altLang="en-US" sz="1100" kern="1200" dirty="0">
                        <a:solidFill>
                          <a:schemeClr val="dk1"/>
                        </a:solidFill>
                        <a:latin typeface="Franklin Gothic Book"/>
                        <a:ea typeface="新細明體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35.4800</a:t>
                      </a:r>
                      <a:endParaRPr kumimoji="0" lang="zh-TW" altLang="en-US" sz="1100" kern="1200" dirty="0">
                        <a:solidFill>
                          <a:schemeClr val="dk1"/>
                        </a:solidFill>
                        <a:latin typeface="Franklin Gothic Book"/>
                        <a:ea typeface="新細明體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40000"/>
                      </a:srgbClr>
                    </a:solidFill>
                  </a:tcPr>
                </a:tc>
              </a:tr>
              <a:tr h="662474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lang="en-US" altLang="zh-TW" sz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QP=40</a:t>
                      </a:r>
                      <a:endParaRPr lang="zh-TW" altLang="en-US" sz="1200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479.77</a:t>
                      </a:r>
                      <a:endParaRPr kumimoji="0" lang="zh-TW" altLang="en-US" sz="1100" kern="1200" dirty="0">
                        <a:solidFill>
                          <a:schemeClr val="dk1"/>
                        </a:solidFill>
                        <a:latin typeface="Franklin Gothic Book"/>
                        <a:ea typeface="新細明體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algn="ctr"/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32.4933</a:t>
                      </a:r>
                      <a:endParaRPr kumimoji="0" lang="zh-TW" altLang="en-US" sz="1100" kern="1200" dirty="0">
                        <a:solidFill>
                          <a:schemeClr val="dk1"/>
                        </a:solidFill>
                        <a:latin typeface="Franklin Gothic Book"/>
                        <a:ea typeface="新細明體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41.7216</a:t>
                      </a:r>
                      <a:endParaRPr kumimoji="0" lang="zh-TW" altLang="en-US" sz="1100" kern="1200" dirty="0" smtClean="0">
                        <a:solidFill>
                          <a:schemeClr val="dk1"/>
                        </a:solidFill>
                        <a:latin typeface="Franklin Gothic Book"/>
                        <a:ea typeface="新細明體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40.0851</a:t>
                      </a:r>
                      <a:endParaRPr kumimoji="0" lang="zh-TW" altLang="en-US" sz="1100" kern="1200" dirty="0" smtClean="0">
                        <a:solidFill>
                          <a:schemeClr val="dk1"/>
                        </a:solidFill>
                        <a:latin typeface="Franklin Gothic Book"/>
                        <a:ea typeface="新細明體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100" kern="1200" dirty="0" smtClean="0">
                          <a:solidFill>
                            <a:schemeClr val="dk1"/>
                          </a:solidFill>
                          <a:latin typeface="Franklin Gothic Book"/>
                          <a:ea typeface="新細明體"/>
                          <a:cs typeface="+mn-cs"/>
                        </a:rPr>
                        <a:t>33.8359</a:t>
                      </a:r>
                      <a:endParaRPr kumimoji="0" lang="zh-TW" altLang="en-US" sz="1100" kern="1200" dirty="0" smtClean="0">
                        <a:solidFill>
                          <a:schemeClr val="dk1"/>
                        </a:solidFill>
                        <a:latin typeface="Franklin Gothic Book"/>
                        <a:ea typeface="新細明體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B9B57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0" name="文字方塊 9"/>
          <p:cNvSpPr txBox="1"/>
          <p:nvPr/>
        </p:nvSpPr>
        <p:spPr>
          <a:xfrm>
            <a:off x="1283970" y="1876182"/>
            <a:ext cx="2351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S10-Shark  (Original)</a:t>
            </a:r>
            <a:endParaRPr kumimoji="0" lang="zh-TW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文字方塊 10"/>
          <p:cNvSpPr txBox="1"/>
          <p:nvPr/>
        </p:nvSpPr>
        <p:spPr>
          <a:xfrm>
            <a:off x="5652120" y="1876182"/>
            <a:ext cx="2544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TW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S10-Shark  (Proposed)</a:t>
            </a:r>
            <a:endParaRPr kumimoji="0" lang="zh-TW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標題 1"/>
          <p:cNvSpPr txBox="1">
            <a:spLocks/>
          </p:cNvSpPr>
          <p:nvPr/>
        </p:nvSpPr>
        <p:spPr bwMode="auto">
          <a:xfrm>
            <a:off x="684213" y="908521"/>
            <a:ext cx="777875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kumimoji="0" lang="en-US" altLang="zh-TW" sz="3200" b="1" dirty="0" smtClean="0">
                <a:solidFill>
                  <a:schemeClr val="tx2"/>
                </a:solidFill>
                <a:latin typeface="Calibri" pitchFamily="34" charset="0"/>
                <a:ea typeface="+mj-ea"/>
              </a:rPr>
              <a:t>Results of S10-Shark </a:t>
            </a:r>
            <a:r>
              <a:rPr kumimoji="0" lang="en-US" altLang="zh-TW" sz="3200" b="1" dirty="0" smtClean="0">
                <a:solidFill>
                  <a:schemeClr val="tx2"/>
                </a:solidFill>
                <a:latin typeface="Calibri" pitchFamily="34" charset="0"/>
              </a:rPr>
              <a:t>(view 5)</a:t>
            </a:r>
            <a:endParaRPr kumimoji="0" lang="zh-TW" altLang="en-US" sz="3200" b="1" dirty="0" smtClean="0">
              <a:solidFill>
                <a:schemeClr val="tx2"/>
              </a:solidFill>
              <a:latin typeface="Calibri" pitchFamily="34" charset="0"/>
            </a:endParaRPr>
          </a:p>
          <a:p>
            <a:pPr lvl="0" algn="ctr">
              <a:defRPr/>
            </a:pPr>
            <a:endParaRPr kumimoji="0" lang="zh-TW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內容版面配置區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8" y="1709281"/>
            <a:ext cx="6336704" cy="4744055"/>
          </a:xfrm>
        </p:spPr>
      </p:pic>
      <p:sp>
        <p:nvSpPr>
          <p:cNvPr id="13" name="標題 1"/>
          <p:cNvSpPr txBox="1">
            <a:spLocks/>
          </p:cNvSpPr>
          <p:nvPr/>
        </p:nvSpPr>
        <p:spPr bwMode="auto">
          <a:xfrm>
            <a:off x="684213" y="908521"/>
            <a:ext cx="777875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 algn="ctr">
              <a:defRPr/>
            </a:pPr>
            <a:r>
              <a:rPr kumimoji="0" lang="en-US" altLang="zh-TW" sz="3200" b="1" dirty="0" smtClean="0">
                <a:solidFill>
                  <a:schemeClr val="tx2"/>
                </a:solidFill>
                <a:latin typeface="Calibri" pitchFamily="34" charset="0"/>
                <a:ea typeface="+mj-ea"/>
              </a:rPr>
              <a:t>Average Results of S10-Shark </a:t>
            </a:r>
            <a:r>
              <a:rPr kumimoji="0" lang="en-US" altLang="zh-TW" sz="3200" b="1" dirty="0" smtClean="0">
                <a:solidFill>
                  <a:schemeClr val="tx2"/>
                </a:solidFill>
                <a:latin typeface="Calibri" pitchFamily="34" charset="0"/>
              </a:rPr>
              <a:t>(view 5)</a:t>
            </a:r>
            <a:endParaRPr kumimoji="0" lang="zh-TW" altLang="en-US" sz="3200" b="1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標題 1"/>
          <p:cNvSpPr txBox="1">
            <a:spLocks/>
          </p:cNvSpPr>
          <p:nvPr/>
        </p:nvSpPr>
        <p:spPr bwMode="auto">
          <a:xfrm>
            <a:off x="684213" y="764505"/>
            <a:ext cx="777875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algn="ctr">
              <a:defRPr/>
            </a:pPr>
            <a:r>
              <a:rPr kumimoji="0" lang="en-US" altLang="zh-TW" sz="3200" b="1" dirty="0" smtClean="0">
                <a:solidFill>
                  <a:schemeClr val="tx2"/>
                </a:solidFill>
                <a:latin typeface="Calibri" pitchFamily="34" charset="0"/>
                <a:ea typeface="+mj-ea"/>
              </a:rPr>
              <a:t>Detail Results of S10-Shark </a:t>
            </a:r>
            <a:r>
              <a:rPr kumimoji="0" lang="en-US" altLang="zh-TW" sz="3200" b="1" dirty="0" smtClean="0">
                <a:solidFill>
                  <a:schemeClr val="tx2"/>
                </a:solidFill>
                <a:latin typeface="Calibri" pitchFamily="34" charset="0"/>
              </a:rPr>
              <a:t>(view 5)</a:t>
            </a:r>
            <a:endParaRPr kumimoji="0" lang="zh-TW" altLang="en-US" sz="3200" b="1" dirty="0" smtClean="0">
              <a:solidFill>
                <a:schemeClr val="tx2"/>
              </a:solidFill>
              <a:latin typeface="Calibri" pitchFamily="34" charset="0"/>
            </a:endParaRPr>
          </a:p>
          <a:p>
            <a:pPr lvl="0" algn="ctr">
              <a:defRPr/>
            </a:pPr>
            <a:endParaRPr kumimoji="0" lang="zh-TW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+mn-cs"/>
            </a:endParaRPr>
          </a:p>
        </p:txBody>
      </p:sp>
      <p:pic>
        <p:nvPicPr>
          <p:cNvPr id="5" name="Picture 6" descr="E:\3D-HTM_complite\DP\RD Curve+excel\S10_CY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07355" y="1377304"/>
            <a:ext cx="3464645" cy="2593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 descr="E:\3D-HTM_complite\DP\RD Curve+excel\S10_CU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9723" y="1381224"/>
            <a:ext cx="3464645" cy="2593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E:\3D-HTM_complite\DP\RD Curve+excel\S10_CV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02047" y="3994992"/>
            <a:ext cx="3464645" cy="2593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9" descr="E:\3D-HTM_complite\DP\RD Curve+excel\S10_DY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1092" y="4003500"/>
            <a:ext cx="3464645" cy="2593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矩形 9"/>
          <p:cNvSpPr/>
          <p:nvPr/>
        </p:nvSpPr>
        <p:spPr>
          <a:xfrm>
            <a:off x="431585" y="1556792"/>
            <a:ext cx="9000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en-US" altLang="zh-TW" b="1" dirty="0" err="1" smtClean="0">
                <a:solidFill>
                  <a:schemeClr val="tx2"/>
                </a:solidFill>
                <a:latin typeface="Calibri" pitchFamily="34" charset="0"/>
              </a:rPr>
              <a:t>Y_color</a:t>
            </a:r>
            <a:endParaRPr lang="zh-TW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596336" y="1556792"/>
            <a:ext cx="9305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en-US" altLang="zh-TW" b="1" dirty="0" err="1" smtClean="0">
                <a:solidFill>
                  <a:schemeClr val="tx2"/>
                </a:solidFill>
                <a:latin typeface="Calibri" pitchFamily="34" charset="0"/>
              </a:rPr>
              <a:t>U_color</a:t>
            </a:r>
            <a:endParaRPr lang="zh-TW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395536" y="4293096"/>
            <a:ext cx="9160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en-US" altLang="zh-TW" b="1" dirty="0" err="1" smtClean="0">
                <a:solidFill>
                  <a:schemeClr val="tx2"/>
                </a:solidFill>
                <a:latin typeface="Calibri" pitchFamily="34" charset="0"/>
              </a:rPr>
              <a:t>V_color</a:t>
            </a:r>
            <a:endParaRPr lang="zh-TW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7619178" y="4365104"/>
            <a:ext cx="9852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en-US" altLang="zh-TW" b="1" dirty="0" err="1" smtClean="0">
                <a:solidFill>
                  <a:schemeClr val="tx2"/>
                </a:solidFill>
                <a:latin typeface="Calibri" pitchFamily="34" charset="0"/>
              </a:rPr>
              <a:t>Y_depth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836712"/>
            <a:ext cx="9144000" cy="576263"/>
          </a:xfrm>
        </p:spPr>
        <p:txBody>
          <a:bodyPr lIns="91431" tIns="45716" rIns="91431" bIns="45716"/>
          <a:lstStyle/>
          <a:p>
            <a:pPr eaLnBrk="1" hangingPunct="1"/>
            <a:r>
              <a:rPr lang="en-US" altLang="zh-TW" dirty="0" smtClean="0">
                <a:latin typeface="Calibri" pitchFamily="34" charset="0"/>
              </a:rPr>
              <a:t>Contents</a:t>
            </a:r>
          </a:p>
        </p:txBody>
      </p:sp>
      <p:sp>
        <p:nvSpPr>
          <p:cNvPr id="20483" name="Text Box 5"/>
          <p:cNvSpPr txBox="1">
            <a:spLocks noChangeArrowheads="1"/>
          </p:cNvSpPr>
          <p:nvPr/>
        </p:nvSpPr>
        <p:spPr bwMode="auto">
          <a:xfrm>
            <a:off x="862130" y="1556792"/>
            <a:ext cx="7776864" cy="2708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1" tIns="45716" rIns="91431" bIns="45716">
            <a:spAutoFit/>
          </a:bodyPr>
          <a:lstStyle/>
          <a:p>
            <a:pPr marL="355600" indent="-355600">
              <a:spcBef>
                <a:spcPts val="1200"/>
              </a:spcBef>
              <a:buClr>
                <a:srgbClr val="000066"/>
              </a:buClr>
              <a:buSzPct val="85000"/>
              <a:buFont typeface="Wingdings" pitchFamily="2" charset="2"/>
              <a:buChar char="n"/>
            </a:pPr>
            <a:r>
              <a:rPr lang="en-US" altLang="zh-TW" sz="2800" b="1" dirty="0" smtClean="0">
                <a:solidFill>
                  <a:schemeClr val="tx2"/>
                </a:solidFill>
                <a:latin typeface="Calibri" pitchFamily="34" charset="0"/>
              </a:rPr>
              <a:t>Introduction</a:t>
            </a:r>
          </a:p>
          <a:p>
            <a:pPr marL="355600" indent="-355600">
              <a:spcBef>
                <a:spcPts val="1200"/>
              </a:spcBef>
              <a:buClr>
                <a:srgbClr val="000066"/>
              </a:buClr>
              <a:buSzPct val="85000"/>
              <a:buFont typeface="Wingdings" pitchFamily="2" charset="2"/>
              <a:buChar char="n"/>
            </a:pPr>
            <a:r>
              <a:rPr lang="en-US" altLang="zh-TW" sz="2800" b="1" dirty="0" smtClean="0">
                <a:solidFill>
                  <a:schemeClr val="tx2"/>
                </a:solidFill>
                <a:latin typeface="Calibri" pitchFamily="34" charset="0"/>
              </a:rPr>
              <a:t>Proposed 2D Backward Compatible Centralized Color-Depth Packing (CCDP)</a:t>
            </a:r>
          </a:p>
          <a:p>
            <a:pPr marL="355600" indent="-355600">
              <a:spcBef>
                <a:spcPts val="1200"/>
              </a:spcBef>
              <a:buClr>
                <a:srgbClr val="000066"/>
              </a:buClr>
              <a:buSzPct val="85000"/>
              <a:buFont typeface="Wingdings" pitchFamily="2" charset="2"/>
              <a:buChar char="n"/>
            </a:pPr>
            <a:r>
              <a:rPr lang="en-US" altLang="zh-TW" sz="2800" b="1" dirty="0" smtClean="0">
                <a:solidFill>
                  <a:schemeClr val="tx2"/>
                </a:solidFill>
                <a:latin typeface="Calibri" pitchFamily="34" charset="0"/>
              </a:rPr>
              <a:t>Experimental Results</a:t>
            </a:r>
          </a:p>
          <a:p>
            <a:pPr marL="355600" indent="-355600">
              <a:spcBef>
                <a:spcPts val="1200"/>
              </a:spcBef>
              <a:buClr>
                <a:srgbClr val="000066"/>
              </a:buClr>
              <a:buSzPct val="85000"/>
              <a:buFont typeface="Wingdings" pitchFamily="2" charset="2"/>
              <a:buChar char="n"/>
            </a:pPr>
            <a:r>
              <a:rPr lang="en-US" altLang="zh-TW" sz="2800" b="1" dirty="0" smtClean="0">
                <a:solidFill>
                  <a:schemeClr val="tx2"/>
                </a:solidFill>
                <a:latin typeface="Calibri" pitchFamily="34" charset="0"/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xmlns="" val="287652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46176" y="2636912"/>
            <a:ext cx="7851648" cy="1121296"/>
          </a:xfrm>
        </p:spPr>
        <p:txBody>
          <a:bodyPr>
            <a:normAutofit fontScale="90000"/>
          </a:bodyPr>
          <a:lstStyle/>
          <a:p>
            <a:pPr marL="342900" indent="-342900"/>
            <a:r>
              <a:rPr lang="en-US" altLang="zh-TW" dirty="0" smtClean="0">
                <a:latin typeface="Calibri" pitchFamily="34" charset="0"/>
              </a:rPr>
              <a:t>Coding Performance Comparison </a:t>
            </a:r>
            <a:br>
              <a:rPr lang="en-US" altLang="zh-TW" dirty="0" smtClean="0">
                <a:latin typeface="Calibri" pitchFamily="34" charset="0"/>
              </a:rPr>
            </a:br>
            <a:r>
              <a:rPr lang="en-US" altLang="zh-TW" dirty="0" smtClean="0">
                <a:latin typeface="Calibri" pitchFamily="34" charset="0"/>
              </a:rPr>
              <a:t>(H.264/AVC JM 15.2 ) </a:t>
            </a:r>
          </a:p>
        </p:txBody>
      </p:sp>
    </p:spTree>
    <p:extLst>
      <p:ext uri="{BB962C8B-B14F-4D97-AF65-F5344CB8AC3E}">
        <p14:creationId xmlns:p14="http://schemas.microsoft.com/office/powerpoint/2010/main" xmlns="" val="289070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2" name="Picture 2" descr="K:\new_format\final_result\444_422_all\test1_smal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96751"/>
            <a:ext cx="7189296" cy="5382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K:\new_format\new_format_result\check_ori1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00165" y="1930964"/>
            <a:ext cx="2183804" cy="614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標題 1"/>
          <p:cNvSpPr>
            <a:spLocks noGrp="1"/>
          </p:cNvSpPr>
          <p:nvPr>
            <p:ph type="title"/>
          </p:nvPr>
        </p:nvSpPr>
        <p:spPr>
          <a:xfrm>
            <a:off x="457200" y="629816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TW" sz="3200" dirty="0">
                <a:latin typeface="Calibri" panose="020F0502020204030204" pitchFamily="34" charset="0"/>
              </a:rPr>
              <a:t>Comparison of Coding Performance</a:t>
            </a:r>
            <a:endParaRPr lang="zh-TW" altLang="en-US" sz="3200" dirty="0">
              <a:latin typeface="Calibri" panose="020F0502020204030204" pitchFamily="34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2699792" y="2545159"/>
            <a:ext cx="851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dirty="0" smtClean="0"/>
              <a:t>Original </a:t>
            </a:r>
            <a:endParaRPr lang="zh-TW" altLang="en-US" sz="1400" dirty="0"/>
          </a:p>
        </p:txBody>
      </p:sp>
    </p:spTree>
    <p:extLst>
      <p:ext uri="{BB962C8B-B14F-4D97-AF65-F5344CB8AC3E}">
        <p14:creationId xmlns:p14="http://schemas.microsoft.com/office/powerpoint/2010/main" xmlns="" val="78477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629816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TW" sz="3200" dirty="0">
                <a:latin typeface="Calibri" panose="020F0502020204030204" pitchFamily="34" charset="0"/>
              </a:rPr>
              <a:t>Comparison of Coding Performance</a:t>
            </a:r>
            <a:endParaRPr lang="zh-TW" altLang="en-US" sz="3200" dirty="0">
              <a:latin typeface="Calibri" panose="020F0502020204030204" pitchFamily="34" charset="0"/>
            </a:endParaRPr>
          </a:p>
        </p:txBody>
      </p:sp>
      <p:pic>
        <p:nvPicPr>
          <p:cNvPr id="113666" name="Picture 2" descr="K:\new_format\final_result\444_422_all\test2_smal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40767"/>
            <a:ext cx="7241609" cy="5259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K:\new_format\new_format_result\check_ori2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1" y="1965486"/>
            <a:ext cx="1917219" cy="539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文字方塊 6"/>
          <p:cNvSpPr txBox="1"/>
          <p:nvPr/>
        </p:nvSpPr>
        <p:spPr>
          <a:xfrm>
            <a:off x="2699792" y="2545159"/>
            <a:ext cx="851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dirty="0" smtClean="0"/>
              <a:t>Original </a:t>
            </a:r>
            <a:endParaRPr lang="zh-TW" altLang="en-US" sz="1400" dirty="0"/>
          </a:p>
        </p:txBody>
      </p:sp>
    </p:spTree>
    <p:extLst>
      <p:ext uri="{BB962C8B-B14F-4D97-AF65-F5344CB8AC3E}">
        <p14:creationId xmlns:p14="http://schemas.microsoft.com/office/powerpoint/2010/main" xmlns="" val="3935065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0" name="Picture 2" descr="K:\new_format\final_result\444_422_all\test4_smal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35596" y="1224477"/>
            <a:ext cx="7272808" cy="5444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7" descr="K:\new_format\new_format_result\check_ori4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76555" y="1970580"/>
            <a:ext cx="2097988" cy="590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標題 1"/>
          <p:cNvSpPr>
            <a:spLocks noGrp="1"/>
          </p:cNvSpPr>
          <p:nvPr>
            <p:ph type="title"/>
          </p:nvPr>
        </p:nvSpPr>
        <p:spPr>
          <a:xfrm>
            <a:off x="457200" y="629816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TW" sz="3200" dirty="0">
                <a:latin typeface="Calibri" panose="020F0502020204030204" pitchFamily="34" charset="0"/>
              </a:rPr>
              <a:t>Comparison of Coding Performance</a:t>
            </a:r>
            <a:endParaRPr lang="zh-TW" altLang="en-US" sz="3200" dirty="0">
              <a:latin typeface="Calibri" panose="020F0502020204030204" pitchFamily="34" charset="0"/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2699791" y="2551622"/>
            <a:ext cx="851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dirty="0" smtClean="0"/>
              <a:t>Original </a:t>
            </a:r>
            <a:endParaRPr lang="zh-TW" altLang="en-US" sz="1400" dirty="0"/>
          </a:p>
        </p:txBody>
      </p:sp>
    </p:spTree>
    <p:extLst>
      <p:ext uri="{BB962C8B-B14F-4D97-AF65-F5344CB8AC3E}">
        <p14:creationId xmlns:p14="http://schemas.microsoft.com/office/powerpoint/2010/main" xmlns="" val="292455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6498" name="直線單箭頭接點 118"/>
          <p:cNvCxnSpPr>
            <a:cxnSpLocks noChangeShapeType="1"/>
          </p:cNvCxnSpPr>
          <p:nvPr/>
        </p:nvCxnSpPr>
        <p:spPr bwMode="auto">
          <a:xfrm>
            <a:off x="7411715" y="4078436"/>
            <a:ext cx="287338" cy="0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06499" name="直線單箭頭接點 117"/>
          <p:cNvCxnSpPr>
            <a:cxnSpLocks noChangeShapeType="1"/>
          </p:cNvCxnSpPr>
          <p:nvPr/>
        </p:nvCxnSpPr>
        <p:spPr bwMode="auto">
          <a:xfrm>
            <a:off x="4258940" y="4143524"/>
            <a:ext cx="287338" cy="0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06500" name="直線單箭頭接點 107"/>
          <p:cNvCxnSpPr>
            <a:cxnSpLocks noChangeShapeType="1"/>
            <a:stCxn id="15" idx="3"/>
            <a:endCxn id="22" idx="1"/>
          </p:cNvCxnSpPr>
          <p:nvPr/>
        </p:nvCxnSpPr>
        <p:spPr bwMode="auto">
          <a:xfrm>
            <a:off x="2081237" y="4145905"/>
            <a:ext cx="1085503" cy="10319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0" name="矩形 19"/>
          <p:cNvSpPr/>
          <p:nvPr/>
        </p:nvSpPr>
        <p:spPr bwMode="auto">
          <a:xfrm>
            <a:off x="394965" y="5511949"/>
            <a:ext cx="8416925" cy="5492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15" name="矩形 14"/>
          <p:cNvSpPr/>
          <p:nvPr/>
        </p:nvSpPr>
        <p:spPr bwMode="auto">
          <a:xfrm>
            <a:off x="804887" y="3597424"/>
            <a:ext cx="1276350" cy="1096962"/>
          </a:xfrm>
          <a:prstGeom prst="rect">
            <a:avLst/>
          </a:prstGeom>
          <a:solidFill>
            <a:srgbClr val="FFFF00"/>
          </a:solidFill>
          <a:ln w="19050" cap="flat" cmpd="sng" algn="ctr">
            <a:solidFill>
              <a:srgbClr val="3333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22" name="矩形 21"/>
          <p:cNvSpPr/>
          <p:nvPr/>
        </p:nvSpPr>
        <p:spPr bwMode="auto">
          <a:xfrm>
            <a:off x="3166740" y="3606949"/>
            <a:ext cx="1204913" cy="10985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23" name="矩形 22"/>
          <p:cNvSpPr/>
          <p:nvPr/>
        </p:nvSpPr>
        <p:spPr bwMode="auto">
          <a:xfrm>
            <a:off x="4530403" y="3606949"/>
            <a:ext cx="1149350" cy="10985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24" name="矩形 23"/>
          <p:cNvSpPr/>
          <p:nvPr/>
        </p:nvSpPr>
        <p:spPr bwMode="auto">
          <a:xfrm>
            <a:off x="6317928" y="3606949"/>
            <a:ext cx="1204912" cy="10985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25" name="矩形 24"/>
          <p:cNvSpPr/>
          <p:nvPr/>
        </p:nvSpPr>
        <p:spPr bwMode="auto">
          <a:xfrm>
            <a:off x="7699053" y="3597424"/>
            <a:ext cx="1166812" cy="109696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106508" name="標題 1"/>
          <p:cNvSpPr>
            <a:spLocks noGrp="1"/>
          </p:cNvSpPr>
          <p:nvPr>
            <p:ph type="title"/>
          </p:nvPr>
        </p:nvSpPr>
        <p:spPr>
          <a:xfrm>
            <a:off x="684213" y="681186"/>
            <a:ext cx="7785100" cy="576263"/>
          </a:xfrm>
        </p:spPr>
        <p:txBody>
          <a:bodyPr>
            <a:normAutofit/>
          </a:bodyPr>
          <a:lstStyle/>
          <a:p>
            <a:pPr algn="ctr"/>
            <a:r>
              <a:rPr lang="en-US" altLang="zh-TW" sz="32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CCDP HEVC-based 3D Codec Structure</a:t>
            </a:r>
            <a:endParaRPr lang="zh-TW" altLang="en-US" sz="3200" b="1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6510" name="矩形 1"/>
          <p:cNvSpPr>
            <a:spLocks noChangeArrowheads="1"/>
          </p:cNvSpPr>
          <p:nvPr/>
        </p:nvSpPr>
        <p:spPr bwMode="auto">
          <a:xfrm>
            <a:off x="251520" y="1314127"/>
            <a:ext cx="248657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9pPr>
          </a:lstStyle>
          <a:p>
            <a:pPr algn="ctr" eaLnBrk="1" hangingPunct="1"/>
            <a:r>
              <a:rPr lang="en-US" altLang="zh-TW" sz="1600" b="1" i="1" dirty="0" smtClean="0"/>
              <a:t>CCDP-packed</a:t>
            </a:r>
          </a:p>
          <a:p>
            <a:pPr algn="ctr" eaLnBrk="1" hangingPunct="1"/>
            <a:r>
              <a:rPr lang="en-US" altLang="zh-TW" sz="1600" b="1" i="1" dirty="0" smtClean="0"/>
              <a:t>View </a:t>
            </a:r>
            <a:r>
              <a:rPr lang="en-US" altLang="zh-TW" sz="1600" b="1" i="1" dirty="0"/>
              <a:t>0 (independent) </a:t>
            </a:r>
            <a:endParaRPr lang="zh-TW" altLang="en-US" sz="1600" b="1" dirty="0"/>
          </a:p>
        </p:txBody>
      </p:sp>
      <p:sp>
        <p:nvSpPr>
          <p:cNvPr id="106511" name="矩形 2"/>
          <p:cNvSpPr>
            <a:spLocks noChangeArrowheads="1"/>
          </p:cNvSpPr>
          <p:nvPr/>
        </p:nvSpPr>
        <p:spPr bwMode="auto">
          <a:xfrm>
            <a:off x="3887465" y="1546374"/>
            <a:ext cx="9429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9pPr>
          </a:lstStyle>
          <a:p>
            <a:pPr algn="ctr" eaLnBrk="1" hangingPunct="1"/>
            <a:r>
              <a:rPr lang="en-US" altLang="zh-TW" sz="1600" b="1" i="1" dirty="0"/>
              <a:t>View 1 </a:t>
            </a:r>
            <a:endParaRPr lang="zh-TW" altLang="en-US" sz="1600" b="1" dirty="0"/>
          </a:p>
        </p:txBody>
      </p:sp>
      <p:sp>
        <p:nvSpPr>
          <p:cNvPr id="106512" name="矩形 3"/>
          <p:cNvSpPr>
            <a:spLocks noChangeArrowheads="1"/>
          </p:cNvSpPr>
          <p:nvPr/>
        </p:nvSpPr>
        <p:spPr bwMode="auto">
          <a:xfrm>
            <a:off x="7062465" y="1546374"/>
            <a:ext cx="11287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9pPr>
          </a:lstStyle>
          <a:p>
            <a:pPr algn="ctr" eaLnBrk="1" hangingPunct="1"/>
            <a:r>
              <a:rPr lang="en-US" altLang="zh-TW" sz="1600" b="1" i="1" dirty="0"/>
              <a:t>View N-1</a:t>
            </a:r>
          </a:p>
        </p:txBody>
      </p:sp>
      <p:sp>
        <p:nvSpPr>
          <p:cNvPr id="106513" name="矩形 4"/>
          <p:cNvSpPr>
            <a:spLocks noChangeArrowheads="1"/>
          </p:cNvSpPr>
          <p:nvPr/>
        </p:nvSpPr>
        <p:spPr bwMode="auto">
          <a:xfrm>
            <a:off x="4585965" y="6115199"/>
            <a:ext cx="11826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9pPr>
          </a:lstStyle>
          <a:p>
            <a:pPr algn="ctr" eaLnBrk="1" hangingPunct="1"/>
            <a:r>
              <a:rPr lang="en-US" altLang="zh-TW" sz="1600" b="1" i="1"/>
              <a:t>bitstream</a:t>
            </a:r>
          </a:p>
        </p:txBody>
      </p:sp>
      <p:sp>
        <p:nvSpPr>
          <p:cNvPr id="106514" name="矩形 12"/>
          <p:cNvSpPr>
            <a:spLocks noChangeArrowheads="1"/>
          </p:cNvSpPr>
          <p:nvPr/>
        </p:nvSpPr>
        <p:spPr bwMode="auto">
          <a:xfrm flipH="1" flipV="1">
            <a:off x="5776590" y="3965724"/>
            <a:ext cx="482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9pPr>
          </a:lstStyle>
          <a:p>
            <a:pPr algn="ctr" eaLnBrk="1" hangingPunct="1"/>
            <a:r>
              <a:rPr lang="en-US" altLang="zh-TW"/>
              <a:t>…</a:t>
            </a:r>
          </a:p>
        </p:txBody>
      </p:sp>
      <p:sp>
        <p:nvSpPr>
          <p:cNvPr id="106515" name="矩形 5"/>
          <p:cNvSpPr>
            <a:spLocks noChangeArrowheads="1"/>
          </p:cNvSpPr>
          <p:nvPr/>
        </p:nvSpPr>
        <p:spPr bwMode="auto">
          <a:xfrm>
            <a:off x="3943028" y="5599261"/>
            <a:ext cx="11668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9pPr>
          </a:lstStyle>
          <a:p>
            <a:pPr algn="ctr" eaLnBrk="1" hangingPunct="1"/>
            <a:r>
              <a:rPr lang="en-US" altLang="zh-TW" sz="1600"/>
              <a:t>Multiplexer</a:t>
            </a:r>
          </a:p>
        </p:txBody>
      </p:sp>
      <p:sp>
        <p:nvSpPr>
          <p:cNvPr id="106516" name="矩形 6"/>
          <p:cNvSpPr>
            <a:spLocks noChangeArrowheads="1"/>
          </p:cNvSpPr>
          <p:nvPr/>
        </p:nvSpPr>
        <p:spPr bwMode="auto">
          <a:xfrm>
            <a:off x="7627615" y="3756174"/>
            <a:ext cx="1312863" cy="88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en-US" altLang="zh-TW" sz="1600"/>
              <a:t>Depth map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altLang="zh-TW" sz="1600"/>
              <a:t>coder for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altLang="zh-TW" sz="1600"/>
              <a:t>dependent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altLang="zh-TW" sz="1600"/>
              <a:t>views</a:t>
            </a:r>
            <a:endParaRPr lang="zh-TW" altLang="en-US" sz="1600"/>
          </a:p>
        </p:txBody>
      </p:sp>
      <p:sp>
        <p:nvSpPr>
          <p:cNvPr id="106517" name="矩形 7"/>
          <p:cNvSpPr>
            <a:spLocks noChangeArrowheads="1"/>
          </p:cNvSpPr>
          <p:nvPr/>
        </p:nvSpPr>
        <p:spPr bwMode="auto">
          <a:xfrm>
            <a:off x="6259190" y="3738711"/>
            <a:ext cx="1331913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en-US" altLang="zh-TW" sz="1600"/>
              <a:t>Video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altLang="zh-TW" sz="1600"/>
              <a:t>coder for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altLang="zh-TW" sz="1600"/>
              <a:t>dependent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altLang="zh-TW" sz="1600"/>
              <a:t>views</a:t>
            </a:r>
          </a:p>
        </p:txBody>
      </p:sp>
      <p:sp>
        <p:nvSpPr>
          <p:cNvPr id="106518" name="矩形 8"/>
          <p:cNvSpPr>
            <a:spLocks noChangeArrowheads="1"/>
          </p:cNvSpPr>
          <p:nvPr/>
        </p:nvSpPr>
        <p:spPr bwMode="auto">
          <a:xfrm>
            <a:off x="4387528" y="3738711"/>
            <a:ext cx="1439862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en-US" altLang="zh-TW" sz="1600"/>
              <a:t>Depth map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altLang="zh-TW" sz="1600"/>
              <a:t>coder for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altLang="zh-TW" sz="1600"/>
              <a:t>dependent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altLang="zh-TW" sz="1600"/>
              <a:t>views</a:t>
            </a:r>
          </a:p>
        </p:txBody>
      </p:sp>
      <p:sp>
        <p:nvSpPr>
          <p:cNvPr id="106519" name="矩形 9"/>
          <p:cNvSpPr>
            <a:spLocks noChangeArrowheads="1"/>
          </p:cNvSpPr>
          <p:nvPr/>
        </p:nvSpPr>
        <p:spPr bwMode="auto">
          <a:xfrm>
            <a:off x="3068315" y="3738711"/>
            <a:ext cx="1462088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en-US" altLang="zh-TW" sz="1600" dirty="0"/>
              <a:t>Video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altLang="zh-TW" sz="1600" dirty="0"/>
              <a:t>coder for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altLang="zh-TW" sz="1600" dirty="0"/>
              <a:t>dependent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altLang="zh-TW" sz="1600" dirty="0"/>
              <a:t>views</a:t>
            </a:r>
          </a:p>
        </p:txBody>
      </p:sp>
      <p:sp>
        <p:nvSpPr>
          <p:cNvPr id="106521" name="矩形 11"/>
          <p:cNvSpPr>
            <a:spLocks noChangeArrowheads="1"/>
          </p:cNvSpPr>
          <p:nvPr/>
        </p:nvSpPr>
        <p:spPr bwMode="auto">
          <a:xfrm>
            <a:off x="785837" y="3814644"/>
            <a:ext cx="1368425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en-US" altLang="zh-TW" sz="1600" b="1" dirty="0" smtClean="0">
                <a:solidFill>
                  <a:srgbClr val="3333FF"/>
                </a:solidFill>
              </a:rPr>
              <a:t>Traditional</a:t>
            </a:r>
            <a:endParaRPr lang="en-US" altLang="zh-TW" sz="1600" b="1" dirty="0">
              <a:solidFill>
                <a:srgbClr val="3333FF"/>
              </a:solidFill>
            </a:endParaRPr>
          </a:p>
          <a:p>
            <a:pPr algn="ctr" eaLnBrk="1" hangingPunct="1">
              <a:lnSpc>
                <a:spcPct val="80000"/>
              </a:lnSpc>
            </a:pPr>
            <a:r>
              <a:rPr lang="en-US" altLang="zh-TW" sz="1600" b="1" dirty="0">
                <a:solidFill>
                  <a:srgbClr val="3333FF"/>
                </a:solidFill>
              </a:rPr>
              <a:t>video coder</a:t>
            </a:r>
          </a:p>
        </p:txBody>
      </p:sp>
      <p:sp>
        <p:nvSpPr>
          <p:cNvPr id="106522" name="矩形 13"/>
          <p:cNvSpPr>
            <a:spLocks noChangeArrowheads="1"/>
          </p:cNvSpPr>
          <p:nvPr/>
        </p:nvSpPr>
        <p:spPr bwMode="auto">
          <a:xfrm>
            <a:off x="5694040" y="2027386"/>
            <a:ext cx="4937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9pPr>
          </a:lstStyle>
          <a:p>
            <a:pPr algn="ctr" eaLnBrk="1" hangingPunct="1"/>
            <a:r>
              <a:rPr lang="en-US" altLang="zh-TW" b="1"/>
              <a:t>…</a:t>
            </a:r>
          </a:p>
        </p:txBody>
      </p:sp>
      <p:cxnSp>
        <p:nvCxnSpPr>
          <p:cNvPr id="106524" name="直線單箭頭接點 31"/>
          <p:cNvCxnSpPr>
            <a:cxnSpLocks noChangeShapeType="1"/>
          </p:cNvCxnSpPr>
          <p:nvPr/>
        </p:nvCxnSpPr>
        <p:spPr bwMode="auto">
          <a:xfrm>
            <a:off x="3800153" y="2773511"/>
            <a:ext cx="0" cy="8445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06525" name="直線單箭頭接點 32"/>
          <p:cNvCxnSpPr>
            <a:cxnSpLocks noChangeShapeType="1"/>
          </p:cNvCxnSpPr>
          <p:nvPr/>
        </p:nvCxnSpPr>
        <p:spPr bwMode="auto">
          <a:xfrm>
            <a:off x="5070153" y="2740174"/>
            <a:ext cx="0" cy="84613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06527" name="直線單箭頭接點 36"/>
          <p:cNvCxnSpPr>
            <a:cxnSpLocks noChangeShapeType="1"/>
          </p:cNvCxnSpPr>
          <p:nvPr/>
        </p:nvCxnSpPr>
        <p:spPr bwMode="auto">
          <a:xfrm>
            <a:off x="7176765" y="2751286"/>
            <a:ext cx="0" cy="8461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06528" name="直線單箭頭接點 37"/>
          <p:cNvCxnSpPr>
            <a:cxnSpLocks noChangeShapeType="1"/>
          </p:cNvCxnSpPr>
          <p:nvPr/>
        </p:nvCxnSpPr>
        <p:spPr bwMode="auto">
          <a:xfrm>
            <a:off x="8253090" y="2773511"/>
            <a:ext cx="0" cy="8445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06529" name="直線單箭頭接點 39"/>
          <p:cNvCxnSpPr>
            <a:cxnSpLocks noChangeShapeType="1"/>
          </p:cNvCxnSpPr>
          <p:nvPr/>
        </p:nvCxnSpPr>
        <p:spPr bwMode="auto">
          <a:xfrm>
            <a:off x="3450903" y="3041799"/>
            <a:ext cx="0" cy="563562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06530" name="直線單箭頭接點 41"/>
          <p:cNvCxnSpPr>
            <a:cxnSpLocks noChangeShapeType="1"/>
          </p:cNvCxnSpPr>
          <p:nvPr/>
        </p:nvCxnSpPr>
        <p:spPr bwMode="auto">
          <a:xfrm>
            <a:off x="6913240" y="3041799"/>
            <a:ext cx="0" cy="563562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06531" name="直線單箭頭接點 46"/>
          <p:cNvCxnSpPr>
            <a:cxnSpLocks noChangeShapeType="1"/>
          </p:cNvCxnSpPr>
          <p:nvPr/>
        </p:nvCxnSpPr>
        <p:spPr bwMode="auto">
          <a:xfrm>
            <a:off x="6668765" y="3324374"/>
            <a:ext cx="0" cy="293687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06532" name="直線接點 45"/>
          <p:cNvCxnSpPr>
            <a:cxnSpLocks noChangeShapeType="1"/>
          </p:cNvCxnSpPr>
          <p:nvPr/>
        </p:nvCxnSpPr>
        <p:spPr bwMode="auto">
          <a:xfrm>
            <a:off x="1722661" y="3041799"/>
            <a:ext cx="5190579" cy="0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06533" name="直線接點 48"/>
          <p:cNvCxnSpPr>
            <a:cxnSpLocks noChangeShapeType="1"/>
          </p:cNvCxnSpPr>
          <p:nvPr/>
        </p:nvCxnSpPr>
        <p:spPr bwMode="auto">
          <a:xfrm flipV="1">
            <a:off x="4122415" y="3313261"/>
            <a:ext cx="2568575" cy="11113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06534" name="直線接點 50"/>
          <p:cNvCxnSpPr>
            <a:cxnSpLocks noChangeShapeType="1"/>
          </p:cNvCxnSpPr>
          <p:nvPr/>
        </p:nvCxnSpPr>
        <p:spPr bwMode="auto">
          <a:xfrm flipV="1">
            <a:off x="4098603" y="3324374"/>
            <a:ext cx="0" cy="261937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06535" name="直線接點 52"/>
          <p:cNvCxnSpPr>
            <a:cxnSpLocks noChangeShapeType="1"/>
          </p:cNvCxnSpPr>
          <p:nvPr/>
        </p:nvCxnSpPr>
        <p:spPr bwMode="auto">
          <a:xfrm flipV="1">
            <a:off x="1722661" y="3041799"/>
            <a:ext cx="0" cy="544512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06536" name="直線單箭頭接點 27"/>
          <p:cNvCxnSpPr>
            <a:cxnSpLocks noChangeShapeType="1"/>
          </p:cNvCxnSpPr>
          <p:nvPr/>
        </p:nvCxnSpPr>
        <p:spPr bwMode="auto">
          <a:xfrm>
            <a:off x="6957690" y="4692799"/>
            <a:ext cx="0" cy="83661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06537" name="直線單箭頭接點 28"/>
          <p:cNvCxnSpPr>
            <a:cxnSpLocks noChangeShapeType="1"/>
          </p:cNvCxnSpPr>
          <p:nvPr/>
        </p:nvCxnSpPr>
        <p:spPr bwMode="auto">
          <a:xfrm>
            <a:off x="5070153" y="4699149"/>
            <a:ext cx="0" cy="8382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06538" name="直線單箭頭接點 29"/>
          <p:cNvCxnSpPr>
            <a:cxnSpLocks noChangeShapeType="1"/>
          </p:cNvCxnSpPr>
          <p:nvPr/>
        </p:nvCxnSpPr>
        <p:spPr bwMode="auto">
          <a:xfrm>
            <a:off x="1425600" y="4699149"/>
            <a:ext cx="0" cy="838200"/>
          </a:xfrm>
          <a:prstGeom prst="straightConnector1">
            <a:avLst/>
          </a:prstGeom>
          <a:noFill/>
          <a:ln w="19050" algn="ctr">
            <a:solidFill>
              <a:srgbClr val="3333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06539" name="直線單箭頭接點 30"/>
          <p:cNvCxnSpPr>
            <a:cxnSpLocks noChangeShapeType="1"/>
          </p:cNvCxnSpPr>
          <p:nvPr/>
        </p:nvCxnSpPr>
        <p:spPr bwMode="auto">
          <a:xfrm>
            <a:off x="3769990" y="4688036"/>
            <a:ext cx="0" cy="8382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06541" name="直線單箭頭接點 35"/>
          <p:cNvCxnSpPr>
            <a:cxnSpLocks noChangeShapeType="1"/>
          </p:cNvCxnSpPr>
          <p:nvPr/>
        </p:nvCxnSpPr>
        <p:spPr bwMode="auto">
          <a:xfrm>
            <a:off x="8292778" y="4692799"/>
            <a:ext cx="0" cy="83661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06542" name="直線單箭頭接點 42"/>
          <p:cNvCxnSpPr>
            <a:cxnSpLocks noChangeShapeType="1"/>
          </p:cNvCxnSpPr>
          <p:nvPr/>
        </p:nvCxnSpPr>
        <p:spPr bwMode="auto">
          <a:xfrm flipV="1">
            <a:off x="3450903" y="4699149"/>
            <a:ext cx="0" cy="569912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prstDash val="dash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06543" name="直線單箭頭接點 43"/>
          <p:cNvCxnSpPr>
            <a:cxnSpLocks noChangeShapeType="1"/>
          </p:cNvCxnSpPr>
          <p:nvPr/>
        </p:nvCxnSpPr>
        <p:spPr bwMode="auto">
          <a:xfrm flipV="1">
            <a:off x="6754490" y="4688036"/>
            <a:ext cx="0" cy="581025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prstDash val="dash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06544" name="直線單箭頭接點 44"/>
          <p:cNvCxnSpPr>
            <a:cxnSpLocks noChangeShapeType="1"/>
          </p:cNvCxnSpPr>
          <p:nvPr/>
        </p:nvCxnSpPr>
        <p:spPr bwMode="auto">
          <a:xfrm flipV="1">
            <a:off x="6546528" y="4673749"/>
            <a:ext cx="0" cy="320675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prstDash val="dash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06545" name="直線接點 54"/>
          <p:cNvCxnSpPr>
            <a:cxnSpLocks noChangeShapeType="1"/>
          </p:cNvCxnSpPr>
          <p:nvPr/>
        </p:nvCxnSpPr>
        <p:spPr bwMode="auto">
          <a:xfrm>
            <a:off x="1722661" y="4688036"/>
            <a:ext cx="0" cy="581025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06546" name="直線接點 56"/>
          <p:cNvCxnSpPr>
            <a:cxnSpLocks noChangeShapeType="1"/>
          </p:cNvCxnSpPr>
          <p:nvPr/>
        </p:nvCxnSpPr>
        <p:spPr bwMode="auto">
          <a:xfrm>
            <a:off x="1722661" y="5269061"/>
            <a:ext cx="6395492" cy="0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06547" name="直線接點 58"/>
          <p:cNvCxnSpPr>
            <a:cxnSpLocks noChangeShapeType="1"/>
          </p:cNvCxnSpPr>
          <p:nvPr/>
        </p:nvCxnSpPr>
        <p:spPr bwMode="auto">
          <a:xfrm>
            <a:off x="5346378" y="4994424"/>
            <a:ext cx="2568575" cy="0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06548" name="直線接點 60"/>
          <p:cNvCxnSpPr>
            <a:cxnSpLocks noChangeShapeType="1"/>
          </p:cNvCxnSpPr>
          <p:nvPr/>
        </p:nvCxnSpPr>
        <p:spPr bwMode="auto">
          <a:xfrm>
            <a:off x="5346378" y="4727724"/>
            <a:ext cx="0" cy="280987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06549" name="直線單箭頭接點 64"/>
          <p:cNvCxnSpPr>
            <a:cxnSpLocks noChangeShapeType="1"/>
          </p:cNvCxnSpPr>
          <p:nvPr/>
        </p:nvCxnSpPr>
        <p:spPr bwMode="auto">
          <a:xfrm flipV="1">
            <a:off x="4819328" y="4694386"/>
            <a:ext cx="0" cy="574675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06550" name="直線單箭頭接點 65"/>
          <p:cNvCxnSpPr>
            <a:cxnSpLocks noChangeShapeType="1"/>
          </p:cNvCxnSpPr>
          <p:nvPr/>
        </p:nvCxnSpPr>
        <p:spPr bwMode="auto">
          <a:xfrm flipV="1">
            <a:off x="8108628" y="4699149"/>
            <a:ext cx="0" cy="569912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06551" name="直線單箭頭接點 66"/>
          <p:cNvCxnSpPr>
            <a:cxnSpLocks noChangeShapeType="1"/>
          </p:cNvCxnSpPr>
          <p:nvPr/>
        </p:nvCxnSpPr>
        <p:spPr bwMode="auto">
          <a:xfrm flipV="1">
            <a:off x="7914953" y="4727724"/>
            <a:ext cx="0" cy="280987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06552" name="直線單箭頭接點 68"/>
          <p:cNvCxnSpPr>
            <a:cxnSpLocks noChangeShapeType="1"/>
            <a:stCxn id="20" idx="2"/>
          </p:cNvCxnSpPr>
          <p:nvPr/>
        </p:nvCxnSpPr>
        <p:spPr bwMode="auto">
          <a:xfrm flipH="1">
            <a:off x="4603428" y="6061224"/>
            <a:ext cx="0" cy="3587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7" name="文字方塊 6"/>
          <p:cNvSpPr txBox="1"/>
          <p:nvPr/>
        </p:nvSpPr>
        <p:spPr>
          <a:xfrm>
            <a:off x="1733887" y="4985693"/>
            <a:ext cx="6976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 smtClean="0">
                <a:solidFill>
                  <a:srgbClr val="3333FF"/>
                </a:solidFill>
              </a:rPr>
              <a:t>depth</a:t>
            </a:r>
            <a:endParaRPr lang="zh-TW" altLang="en-US" sz="1600" dirty="0">
              <a:solidFill>
                <a:srgbClr val="3333FF"/>
              </a:solidFill>
            </a:endParaRPr>
          </a:p>
        </p:txBody>
      </p:sp>
      <p:sp>
        <p:nvSpPr>
          <p:cNvPr id="76" name="文字方塊 75"/>
          <p:cNvSpPr txBox="1"/>
          <p:nvPr/>
        </p:nvSpPr>
        <p:spPr>
          <a:xfrm>
            <a:off x="1733887" y="2993965"/>
            <a:ext cx="673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 smtClean="0">
                <a:solidFill>
                  <a:srgbClr val="3333FF"/>
                </a:solidFill>
              </a:rPr>
              <a:t>video</a:t>
            </a:r>
            <a:endParaRPr lang="zh-TW" altLang="en-US" sz="1600" dirty="0">
              <a:solidFill>
                <a:srgbClr val="3333FF"/>
              </a:solidFill>
            </a:endParaRPr>
          </a:p>
        </p:txBody>
      </p:sp>
      <p:pic>
        <p:nvPicPr>
          <p:cNvPr id="69" name="圖片 6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9992" y="1880684"/>
            <a:ext cx="1152128" cy="900244"/>
          </a:xfrm>
          <a:prstGeom prst="rect">
            <a:avLst/>
          </a:prstGeom>
        </p:spPr>
      </p:pic>
      <p:pic>
        <p:nvPicPr>
          <p:cNvPr id="70" name="圖片 69"/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75856" y="1880684"/>
            <a:ext cx="1152128" cy="900000"/>
          </a:xfrm>
          <a:prstGeom prst="rect">
            <a:avLst/>
          </a:prstGeom>
        </p:spPr>
      </p:pic>
      <p:pic>
        <p:nvPicPr>
          <p:cNvPr id="71" name="Picture 2"/>
          <p:cNvPicPr preferRelativeResize="0">
            <a:picLocks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827584" y="1871719"/>
            <a:ext cx="1152000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3" name="直線單箭頭接點 29"/>
          <p:cNvCxnSpPr>
            <a:cxnSpLocks noChangeShapeType="1"/>
          </p:cNvCxnSpPr>
          <p:nvPr/>
        </p:nvCxnSpPr>
        <p:spPr bwMode="auto">
          <a:xfrm>
            <a:off x="1421578" y="2761999"/>
            <a:ext cx="0" cy="838200"/>
          </a:xfrm>
          <a:prstGeom prst="straightConnector1">
            <a:avLst/>
          </a:prstGeom>
          <a:noFill/>
          <a:ln w="19050" algn="ctr">
            <a:solidFill>
              <a:srgbClr val="3333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pic>
        <p:nvPicPr>
          <p:cNvPr id="74" name="Picture 4" descr="D:\Upload\宜安\Shark_1920x1088_30_05_1.png"/>
          <p:cNvPicPr>
            <a:picLocks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16216" y="1844824"/>
            <a:ext cx="1152000" cy="900000"/>
          </a:xfrm>
          <a:prstGeom prst="rect">
            <a:avLst/>
          </a:prstGeom>
          <a:noFill/>
        </p:spPr>
      </p:pic>
      <p:pic>
        <p:nvPicPr>
          <p:cNvPr id="2050" name="Picture 2" descr="D:\Upload\宜安\depth_Shark_1920x1088_30_05_1.png"/>
          <p:cNvPicPr>
            <a:picLocks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740480" y="1844824"/>
            <a:ext cx="1152000" cy="900000"/>
          </a:xfrm>
          <a:prstGeom prst="rect">
            <a:avLst/>
          </a:prstGeom>
          <a:noFill/>
        </p:spPr>
      </p:pic>
      <p:sp>
        <p:nvSpPr>
          <p:cNvPr id="59" name="矩形 11"/>
          <p:cNvSpPr>
            <a:spLocks noChangeArrowheads="1"/>
          </p:cNvSpPr>
          <p:nvPr/>
        </p:nvSpPr>
        <p:spPr bwMode="auto">
          <a:xfrm>
            <a:off x="785836" y="3756174"/>
            <a:ext cx="13684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en-US" altLang="zh-TW" sz="2000" b="1" dirty="0" smtClean="0">
                <a:solidFill>
                  <a:srgbClr val="3333FF"/>
                </a:solidFill>
              </a:rPr>
              <a:t>HEVC</a:t>
            </a:r>
            <a:endParaRPr lang="en-US" altLang="zh-TW" sz="2000" b="1" dirty="0">
              <a:solidFill>
                <a:srgbClr val="3333FF"/>
              </a:solidFill>
            </a:endParaRPr>
          </a:p>
          <a:p>
            <a:pPr algn="ctr" eaLnBrk="1" hangingPunct="1">
              <a:lnSpc>
                <a:spcPct val="80000"/>
              </a:lnSpc>
            </a:pPr>
            <a:r>
              <a:rPr lang="en-US" altLang="zh-TW" sz="2000" b="1" dirty="0">
                <a:solidFill>
                  <a:srgbClr val="3333FF"/>
                </a:solidFill>
              </a:rPr>
              <a:t>video coder</a:t>
            </a:r>
          </a:p>
        </p:txBody>
      </p:sp>
      <p:cxnSp>
        <p:nvCxnSpPr>
          <p:cNvPr id="3" name="直線接點 2"/>
          <p:cNvCxnSpPr>
            <a:stCxn id="106510" idx="3"/>
            <a:endCxn id="5" idx="0"/>
          </p:cNvCxnSpPr>
          <p:nvPr/>
        </p:nvCxnSpPr>
        <p:spPr>
          <a:xfrm>
            <a:off x="2738098" y="1606515"/>
            <a:ext cx="32698" cy="4523655"/>
          </a:xfrm>
          <a:prstGeom prst="line">
            <a:avLst/>
          </a:prstGeom>
          <a:ln w="19050"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字方塊 4"/>
          <p:cNvSpPr txBox="1"/>
          <p:nvPr/>
        </p:nvSpPr>
        <p:spPr>
          <a:xfrm>
            <a:off x="1928257" y="6130170"/>
            <a:ext cx="1685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dirty="0" smtClean="0"/>
              <a:t>Contribution </a:t>
            </a:r>
          </a:p>
          <a:p>
            <a:pPr algn="ctr"/>
            <a:r>
              <a:rPr lang="en-US" altLang="zh-TW" dirty="0" smtClean="0"/>
              <a:t>up to this point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xmlns="" val="2844185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65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21" grpId="0"/>
      <p:bldP spid="5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 bwMode="auto">
          <a:xfrm>
            <a:off x="804887" y="3597424"/>
            <a:ext cx="1276350" cy="1096962"/>
          </a:xfrm>
          <a:prstGeom prst="rect">
            <a:avLst/>
          </a:prstGeom>
          <a:solidFill>
            <a:srgbClr val="FFFF00"/>
          </a:solidFill>
          <a:ln w="19050" cap="flat" cmpd="sng" algn="ctr">
            <a:solidFill>
              <a:srgbClr val="3333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59" name="矩形 11"/>
          <p:cNvSpPr>
            <a:spLocks noChangeArrowheads="1"/>
          </p:cNvSpPr>
          <p:nvPr/>
        </p:nvSpPr>
        <p:spPr bwMode="auto">
          <a:xfrm>
            <a:off x="785836" y="3756174"/>
            <a:ext cx="13684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en-US" altLang="zh-TW" sz="2000" b="1" dirty="0" smtClean="0">
                <a:solidFill>
                  <a:srgbClr val="3333FF"/>
                </a:solidFill>
              </a:rPr>
              <a:t>HEVC</a:t>
            </a:r>
            <a:endParaRPr lang="en-US" altLang="zh-TW" sz="2000" b="1" dirty="0">
              <a:solidFill>
                <a:srgbClr val="3333FF"/>
              </a:solidFill>
            </a:endParaRPr>
          </a:p>
          <a:p>
            <a:pPr algn="ctr" eaLnBrk="1" hangingPunct="1">
              <a:lnSpc>
                <a:spcPct val="80000"/>
              </a:lnSpc>
            </a:pPr>
            <a:r>
              <a:rPr lang="en-US" altLang="zh-TW" sz="2000" b="1" dirty="0">
                <a:solidFill>
                  <a:srgbClr val="3333FF"/>
                </a:solidFill>
              </a:rPr>
              <a:t>video coder</a:t>
            </a:r>
          </a:p>
        </p:txBody>
      </p:sp>
      <p:cxnSp>
        <p:nvCxnSpPr>
          <p:cNvPr id="106500" name="直線單箭頭接點 107"/>
          <p:cNvCxnSpPr>
            <a:cxnSpLocks noChangeShapeType="1"/>
            <a:stCxn id="15" idx="3"/>
            <a:endCxn id="22" idx="1"/>
          </p:cNvCxnSpPr>
          <p:nvPr/>
        </p:nvCxnSpPr>
        <p:spPr bwMode="auto">
          <a:xfrm>
            <a:off x="2081237" y="4145905"/>
            <a:ext cx="1687289" cy="10319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0" name="矩形 19"/>
          <p:cNvSpPr/>
          <p:nvPr/>
        </p:nvSpPr>
        <p:spPr bwMode="auto">
          <a:xfrm>
            <a:off x="394965" y="5511949"/>
            <a:ext cx="8416925" cy="5492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106508" name="標題 1"/>
          <p:cNvSpPr>
            <a:spLocks noGrp="1"/>
          </p:cNvSpPr>
          <p:nvPr>
            <p:ph type="title"/>
          </p:nvPr>
        </p:nvSpPr>
        <p:spPr>
          <a:xfrm>
            <a:off x="684213" y="681186"/>
            <a:ext cx="7785100" cy="576263"/>
          </a:xfrm>
        </p:spPr>
        <p:txBody>
          <a:bodyPr>
            <a:normAutofit/>
          </a:bodyPr>
          <a:lstStyle/>
          <a:p>
            <a:pPr algn="ctr"/>
            <a:r>
              <a:rPr lang="en-US" altLang="zh-TW" sz="32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CCDP HEVC-based 3D Codec Structure???</a:t>
            </a:r>
            <a:endParaRPr lang="zh-TW" altLang="en-US" sz="3200" b="1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6510" name="矩形 1"/>
          <p:cNvSpPr>
            <a:spLocks noChangeArrowheads="1"/>
          </p:cNvSpPr>
          <p:nvPr/>
        </p:nvSpPr>
        <p:spPr bwMode="auto">
          <a:xfrm>
            <a:off x="251520" y="1314127"/>
            <a:ext cx="248657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9pPr>
          </a:lstStyle>
          <a:p>
            <a:pPr algn="ctr" eaLnBrk="1" hangingPunct="1"/>
            <a:r>
              <a:rPr lang="en-US" altLang="zh-TW" sz="1600" b="1" i="1" dirty="0" smtClean="0"/>
              <a:t>CCDP-packed</a:t>
            </a:r>
          </a:p>
          <a:p>
            <a:pPr algn="ctr" eaLnBrk="1" hangingPunct="1"/>
            <a:r>
              <a:rPr lang="en-US" altLang="zh-TW" sz="1600" b="1" i="1" dirty="0" smtClean="0"/>
              <a:t>View </a:t>
            </a:r>
            <a:r>
              <a:rPr lang="en-US" altLang="zh-TW" sz="1600" b="1" i="1" dirty="0"/>
              <a:t>0 (independent) </a:t>
            </a:r>
            <a:endParaRPr lang="zh-TW" altLang="en-US" sz="1600" b="1" dirty="0"/>
          </a:p>
        </p:txBody>
      </p:sp>
      <p:sp>
        <p:nvSpPr>
          <p:cNvPr id="106513" name="矩形 4"/>
          <p:cNvSpPr>
            <a:spLocks noChangeArrowheads="1"/>
          </p:cNvSpPr>
          <p:nvPr/>
        </p:nvSpPr>
        <p:spPr bwMode="auto">
          <a:xfrm>
            <a:off x="4585965" y="6115199"/>
            <a:ext cx="11826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9pPr>
          </a:lstStyle>
          <a:p>
            <a:pPr algn="ctr" eaLnBrk="1" hangingPunct="1"/>
            <a:r>
              <a:rPr lang="en-US" altLang="zh-TW" sz="1600" b="1" i="1"/>
              <a:t>bitstream</a:t>
            </a:r>
          </a:p>
        </p:txBody>
      </p:sp>
      <p:sp>
        <p:nvSpPr>
          <p:cNvPr id="106515" name="矩形 5"/>
          <p:cNvSpPr>
            <a:spLocks noChangeArrowheads="1"/>
          </p:cNvSpPr>
          <p:nvPr/>
        </p:nvSpPr>
        <p:spPr bwMode="auto">
          <a:xfrm>
            <a:off x="3943028" y="5599261"/>
            <a:ext cx="11668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9pPr>
          </a:lstStyle>
          <a:p>
            <a:pPr algn="ctr" eaLnBrk="1" hangingPunct="1"/>
            <a:r>
              <a:rPr lang="en-US" altLang="zh-TW" sz="1600"/>
              <a:t>Multiplexer</a:t>
            </a:r>
          </a:p>
        </p:txBody>
      </p:sp>
      <p:cxnSp>
        <p:nvCxnSpPr>
          <p:cNvPr id="106532" name="直線接點 45"/>
          <p:cNvCxnSpPr>
            <a:cxnSpLocks noChangeShapeType="1"/>
          </p:cNvCxnSpPr>
          <p:nvPr/>
        </p:nvCxnSpPr>
        <p:spPr bwMode="auto">
          <a:xfrm>
            <a:off x="1722661" y="3041799"/>
            <a:ext cx="5657651" cy="0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06535" name="直線接點 52"/>
          <p:cNvCxnSpPr>
            <a:cxnSpLocks noChangeShapeType="1"/>
          </p:cNvCxnSpPr>
          <p:nvPr/>
        </p:nvCxnSpPr>
        <p:spPr bwMode="auto">
          <a:xfrm flipV="1">
            <a:off x="1722661" y="3041799"/>
            <a:ext cx="0" cy="544512"/>
          </a:xfrm>
          <a:prstGeom prst="lin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06538" name="直線單箭頭接點 29"/>
          <p:cNvCxnSpPr>
            <a:cxnSpLocks noChangeShapeType="1"/>
          </p:cNvCxnSpPr>
          <p:nvPr/>
        </p:nvCxnSpPr>
        <p:spPr bwMode="auto">
          <a:xfrm>
            <a:off x="1425600" y="4699149"/>
            <a:ext cx="0" cy="838200"/>
          </a:xfrm>
          <a:prstGeom prst="straightConnector1">
            <a:avLst/>
          </a:prstGeom>
          <a:noFill/>
          <a:ln w="19050" algn="ctr">
            <a:solidFill>
              <a:srgbClr val="3333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06552" name="直線單箭頭接點 68"/>
          <p:cNvCxnSpPr>
            <a:cxnSpLocks noChangeShapeType="1"/>
            <a:stCxn id="20" idx="2"/>
          </p:cNvCxnSpPr>
          <p:nvPr/>
        </p:nvCxnSpPr>
        <p:spPr bwMode="auto">
          <a:xfrm flipH="1">
            <a:off x="4603428" y="6061224"/>
            <a:ext cx="0" cy="3587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76" name="文字方塊 75"/>
          <p:cNvSpPr txBox="1"/>
          <p:nvPr/>
        </p:nvSpPr>
        <p:spPr>
          <a:xfrm>
            <a:off x="1733887" y="2993965"/>
            <a:ext cx="6735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dirty="0" smtClean="0">
                <a:solidFill>
                  <a:srgbClr val="3333FF"/>
                </a:solidFill>
              </a:rPr>
              <a:t>video</a:t>
            </a:r>
            <a:endParaRPr lang="zh-TW" altLang="en-US" sz="1600" dirty="0">
              <a:solidFill>
                <a:srgbClr val="3333FF"/>
              </a:solidFill>
            </a:endParaRPr>
          </a:p>
        </p:txBody>
      </p:sp>
      <p:pic>
        <p:nvPicPr>
          <p:cNvPr id="71" name="Picture 2"/>
          <p:cNvPicPr preferRelativeResize="0">
            <a:picLocks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827584" y="1871719"/>
            <a:ext cx="1152000" cy="9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3" name="直線單箭頭接點 29"/>
          <p:cNvCxnSpPr>
            <a:cxnSpLocks noChangeShapeType="1"/>
          </p:cNvCxnSpPr>
          <p:nvPr/>
        </p:nvCxnSpPr>
        <p:spPr bwMode="auto">
          <a:xfrm>
            <a:off x="1421578" y="2761999"/>
            <a:ext cx="0" cy="838200"/>
          </a:xfrm>
          <a:prstGeom prst="straightConnector1">
            <a:avLst/>
          </a:prstGeom>
          <a:noFill/>
          <a:ln w="19050" algn="ctr">
            <a:solidFill>
              <a:srgbClr val="3333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" name="直線接點 2"/>
          <p:cNvCxnSpPr>
            <a:stCxn id="106510" idx="3"/>
            <a:endCxn id="5" idx="0"/>
          </p:cNvCxnSpPr>
          <p:nvPr/>
        </p:nvCxnSpPr>
        <p:spPr>
          <a:xfrm>
            <a:off x="2738098" y="1606515"/>
            <a:ext cx="32698" cy="4523655"/>
          </a:xfrm>
          <a:prstGeom prst="line">
            <a:avLst/>
          </a:prstGeom>
          <a:ln w="19050"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字方塊 4"/>
          <p:cNvSpPr txBox="1"/>
          <p:nvPr/>
        </p:nvSpPr>
        <p:spPr>
          <a:xfrm>
            <a:off x="1928257" y="6130170"/>
            <a:ext cx="1685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dirty="0" smtClean="0"/>
              <a:t>Contribution </a:t>
            </a:r>
          </a:p>
          <a:p>
            <a:pPr algn="ctr"/>
            <a:r>
              <a:rPr lang="en-US" altLang="zh-TW" dirty="0" smtClean="0"/>
              <a:t>up to this point</a:t>
            </a:r>
            <a:endParaRPr lang="zh-TW" altLang="en-US" dirty="0"/>
          </a:p>
        </p:txBody>
      </p:sp>
      <p:grpSp>
        <p:nvGrpSpPr>
          <p:cNvPr id="2" name="群組 1"/>
          <p:cNvGrpSpPr/>
          <p:nvPr/>
        </p:nvGrpSpPr>
        <p:grpSpPr>
          <a:xfrm>
            <a:off x="3670101" y="1399327"/>
            <a:ext cx="4828074" cy="4112622"/>
            <a:chOff x="3670101" y="1399327"/>
            <a:chExt cx="4828074" cy="4112622"/>
          </a:xfrm>
        </p:grpSpPr>
        <p:cxnSp>
          <p:nvCxnSpPr>
            <p:cNvPr id="106498" name="直線單箭頭接點 118"/>
            <p:cNvCxnSpPr>
              <a:cxnSpLocks noChangeShapeType="1"/>
            </p:cNvCxnSpPr>
            <p:nvPr/>
          </p:nvCxnSpPr>
          <p:spPr bwMode="auto">
            <a:xfrm>
              <a:off x="8101086" y="4078436"/>
              <a:ext cx="287338" cy="0"/>
            </a:xfrm>
            <a:prstGeom prst="straightConnector1">
              <a:avLst/>
            </a:prstGeom>
            <a:noFill/>
            <a:ln w="9525" algn="ctr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06499" name="直線單箭頭接點 117"/>
            <p:cNvCxnSpPr>
              <a:cxnSpLocks noChangeShapeType="1"/>
            </p:cNvCxnSpPr>
            <p:nvPr/>
          </p:nvCxnSpPr>
          <p:spPr bwMode="auto">
            <a:xfrm>
              <a:off x="4860726" y="4143524"/>
              <a:ext cx="287338" cy="0"/>
            </a:xfrm>
            <a:prstGeom prst="straightConnector1">
              <a:avLst/>
            </a:prstGeom>
            <a:noFill/>
            <a:ln w="9525" algn="ctr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22" name="矩形 21"/>
            <p:cNvSpPr/>
            <p:nvPr/>
          </p:nvSpPr>
          <p:spPr bwMode="auto">
            <a:xfrm>
              <a:off x="3768526" y="3606949"/>
              <a:ext cx="1204913" cy="1098550"/>
            </a:xfrm>
            <a:prstGeom prst="rect">
              <a:avLst/>
            </a:prstGeom>
            <a:solidFill>
              <a:srgbClr val="FFFF6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zh-TW" altLang="en-US"/>
            </a:p>
          </p:txBody>
        </p:sp>
        <p:sp>
          <p:nvSpPr>
            <p:cNvPr id="24" name="矩形 23"/>
            <p:cNvSpPr/>
            <p:nvPr/>
          </p:nvSpPr>
          <p:spPr bwMode="auto">
            <a:xfrm>
              <a:off x="7007299" y="3606949"/>
              <a:ext cx="1204912" cy="1098550"/>
            </a:xfrm>
            <a:prstGeom prst="rect">
              <a:avLst/>
            </a:prstGeom>
            <a:solidFill>
              <a:srgbClr val="FFFF66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defRPr/>
              </a:pPr>
              <a:endParaRPr lang="zh-TW" altLang="en-US"/>
            </a:p>
          </p:txBody>
        </p:sp>
        <p:sp>
          <p:nvSpPr>
            <p:cNvPr id="106514" name="矩形 12"/>
            <p:cNvSpPr>
              <a:spLocks noChangeArrowheads="1"/>
            </p:cNvSpPr>
            <p:nvPr/>
          </p:nvSpPr>
          <p:spPr bwMode="auto">
            <a:xfrm flipH="1" flipV="1">
              <a:off x="6465961" y="3965724"/>
              <a:ext cx="482600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新細明體" pitchFamily="18" charset="-120"/>
                </a:defRPr>
              </a:lvl9pPr>
            </a:lstStyle>
            <a:p>
              <a:pPr algn="ctr" eaLnBrk="1" hangingPunct="1"/>
              <a:r>
                <a:rPr lang="en-US" altLang="zh-TW"/>
                <a:t>…</a:t>
              </a:r>
            </a:p>
          </p:txBody>
        </p:sp>
        <p:sp>
          <p:nvSpPr>
            <p:cNvPr id="106517" name="矩形 7"/>
            <p:cNvSpPr>
              <a:spLocks noChangeArrowheads="1"/>
            </p:cNvSpPr>
            <p:nvPr/>
          </p:nvSpPr>
          <p:spPr bwMode="auto">
            <a:xfrm>
              <a:off x="6948561" y="3738711"/>
              <a:ext cx="1331913" cy="879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新細明體" pitchFamily="18" charset="-120"/>
                </a:defRPr>
              </a:lvl9pPr>
            </a:lstStyle>
            <a:p>
              <a:pPr algn="ctr" eaLnBrk="1" hangingPunct="1">
                <a:lnSpc>
                  <a:spcPct val="80000"/>
                </a:lnSpc>
              </a:pPr>
              <a:r>
                <a:rPr lang="en-US" altLang="zh-TW" sz="1600" dirty="0" smtClean="0"/>
                <a:t>CCDP Video</a:t>
              </a:r>
              <a:endParaRPr lang="en-US" altLang="zh-TW" sz="1600" dirty="0"/>
            </a:p>
            <a:p>
              <a:pPr algn="ctr" eaLnBrk="1" hangingPunct="1">
                <a:lnSpc>
                  <a:spcPct val="80000"/>
                </a:lnSpc>
              </a:pPr>
              <a:r>
                <a:rPr lang="en-US" altLang="zh-TW" sz="1600" dirty="0"/>
                <a:t>coder for</a:t>
              </a:r>
            </a:p>
            <a:p>
              <a:pPr algn="ctr" eaLnBrk="1" hangingPunct="1">
                <a:lnSpc>
                  <a:spcPct val="80000"/>
                </a:lnSpc>
              </a:pPr>
              <a:r>
                <a:rPr lang="en-US" altLang="zh-TW" sz="1600" dirty="0"/>
                <a:t>dependent</a:t>
              </a:r>
            </a:p>
            <a:p>
              <a:pPr algn="ctr" eaLnBrk="1" hangingPunct="1">
                <a:lnSpc>
                  <a:spcPct val="80000"/>
                </a:lnSpc>
              </a:pPr>
              <a:r>
                <a:rPr lang="en-US" altLang="zh-TW" sz="1600" dirty="0"/>
                <a:t>views</a:t>
              </a:r>
            </a:p>
          </p:txBody>
        </p:sp>
        <p:sp>
          <p:nvSpPr>
            <p:cNvPr id="106519" name="矩形 9"/>
            <p:cNvSpPr>
              <a:spLocks noChangeArrowheads="1"/>
            </p:cNvSpPr>
            <p:nvPr/>
          </p:nvSpPr>
          <p:spPr bwMode="auto">
            <a:xfrm>
              <a:off x="3670101" y="3738711"/>
              <a:ext cx="1462088" cy="879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新細明體" pitchFamily="18" charset="-120"/>
                </a:defRPr>
              </a:lvl9pPr>
            </a:lstStyle>
            <a:p>
              <a:pPr algn="ctr" eaLnBrk="1" hangingPunct="1">
                <a:lnSpc>
                  <a:spcPct val="80000"/>
                </a:lnSpc>
              </a:pPr>
              <a:r>
                <a:rPr lang="en-US" altLang="zh-TW" sz="1600" dirty="0" smtClean="0"/>
                <a:t>CCDP Video</a:t>
              </a:r>
              <a:endParaRPr lang="en-US" altLang="zh-TW" sz="1600" dirty="0"/>
            </a:p>
            <a:p>
              <a:pPr algn="ctr" eaLnBrk="1" hangingPunct="1">
                <a:lnSpc>
                  <a:spcPct val="80000"/>
                </a:lnSpc>
              </a:pPr>
              <a:r>
                <a:rPr lang="en-US" altLang="zh-TW" sz="1600" dirty="0"/>
                <a:t>coder for</a:t>
              </a:r>
            </a:p>
            <a:p>
              <a:pPr algn="ctr" eaLnBrk="1" hangingPunct="1">
                <a:lnSpc>
                  <a:spcPct val="80000"/>
                </a:lnSpc>
              </a:pPr>
              <a:r>
                <a:rPr lang="en-US" altLang="zh-TW" sz="1600" dirty="0"/>
                <a:t>dependent</a:t>
              </a:r>
            </a:p>
            <a:p>
              <a:pPr algn="ctr" eaLnBrk="1" hangingPunct="1">
                <a:lnSpc>
                  <a:spcPct val="80000"/>
                </a:lnSpc>
              </a:pPr>
              <a:r>
                <a:rPr lang="en-US" altLang="zh-TW" sz="1600" dirty="0"/>
                <a:t>views</a:t>
              </a:r>
            </a:p>
          </p:txBody>
        </p:sp>
        <p:cxnSp>
          <p:nvCxnSpPr>
            <p:cNvPr id="106525" name="直線單箭頭接點 32"/>
            <p:cNvCxnSpPr>
              <a:cxnSpLocks noChangeShapeType="1"/>
            </p:cNvCxnSpPr>
            <p:nvPr/>
          </p:nvCxnSpPr>
          <p:spPr bwMode="auto">
            <a:xfrm>
              <a:off x="4478594" y="2731958"/>
              <a:ext cx="0" cy="846137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06527" name="直線單箭頭接點 36"/>
            <p:cNvCxnSpPr>
              <a:cxnSpLocks noChangeShapeType="1"/>
            </p:cNvCxnSpPr>
            <p:nvPr/>
          </p:nvCxnSpPr>
          <p:spPr bwMode="auto">
            <a:xfrm>
              <a:off x="7609755" y="2740173"/>
              <a:ext cx="0" cy="846138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06529" name="直線單箭頭接點 39"/>
            <p:cNvCxnSpPr>
              <a:cxnSpLocks noChangeShapeType="1"/>
            </p:cNvCxnSpPr>
            <p:nvPr/>
          </p:nvCxnSpPr>
          <p:spPr bwMode="auto">
            <a:xfrm>
              <a:off x="4081911" y="3054499"/>
              <a:ext cx="0" cy="563562"/>
            </a:xfrm>
            <a:prstGeom prst="straightConnector1">
              <a:avLst/>
            </a:prstGeom>
            <a:noFill/>
            <a:ln w="9525" algn="ctr">
              <a:solidFill>
                <a:srgbClr val="FF0000"/>
              </a:solidFill>
              <a:round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06530" name="直線單箭頭接點 41"/>
            <p:cNvCxnSpPr>
              <a:cxnSpLocks noChangeShapeType="1"/>
            </p:cNvCxnSpPr>
            <p:nvPr/>
          </p:nvCxnSpPr>
          <p:spPr bwMode="auto">
            <a:xfrm>
              <a:off x="7380312" y="3054499"/>
              <a:ext cx="0" cy="563562"/>
            </a:xfrm>
            <a:prstGeom prst="straightConnector1">
              <a:avLst/>
            </a:prstGeom>
            <a:noFill/>
            <a:ln w="9525" algn="ctr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06539" name="直線單箭頭接點 30"/>
            <p:cNvCxnSpPr>
              <a:cxnSpLocks noChangeShapeType="1"/>
            </p:cNvCxnSpPr>
            <p:nvPr/>
          </p:nvCxnSpPr>
          <p:spPr bwMode="auto">
            <a:xfrm>
              <a:off x="4402609" y="4673749"/>
              <a:ext cx="0" cy="83820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06541" name="直線單箭頭接點 35"/>
            <p:cNvCxnSpPr>
              <a:cxnSpLocks noChangeShapeType="1"/>
            </p:cNvCxnSpPr>
            <p:nvPr/>
          </p:nvCxnSpPr>
          <p:spPr bwMode="auto">
            <a:xfrm>
              <a:off x="7620517" y="4673749"/>
              <a:ext cx="0" cy="836612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62" name="矩形 1"/>
            <p:cNvSpPr>
              <a:spLocks noChangeArrowheads="1"/>
            </p:cNvSpPr>
            <p:nvPr/>
          </p:nvSpPr>
          <p:spPr bwMode="auto">
            <a:xfrm>
              <a:off x="3707401" y="1399327"/>
              <a:ext cx="1572866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新細明體" pitchFamily="18" charset="-120"/>
                </a:defRPr>
              </a:lvl9pPr>
            </a:lstStyle>
            <a:p>
              <a:pPr algn="ctr" eaLnBrk="1" hangingPunct="1"/>
              <a:r>
                <a:rPr lang="en-US" altLang="zh-TW" sz="1600" b="1" i="1" dirty="0" smtClean="0"/>
                <a:t>CCDP-packed</a:t>
              </a:r>
            </a:p>
            <a:p>
              <a:pPr algn="ctr" eaLnBrk="1" hangingPunct="1"/>
              <a:r>
                <a:rPr lang="en-US" altLang="zh-TW" sz="1600" b="1" i="1" dirty="0" smtClean="0"/>
                <a:t>View 1  </a:t>
              </a:r>
              <a:endParaRPr lang="zh-TW" altLang="en-US" sz="1600" b="1" dirty="0"/>
            </a:p>
          </p:txBody>
        </p:sp>
        <p:pic>
          <p:nvPicPr>
            <p:cNvPr id="63" name="Picture 2"/>
            <p:cNvPicPr preferRelativeResize="0">
              <a:picLocks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 bwMode="auto">
            <a:xfrm>
              <a:off x="3826609" y="1956919"/>
              <a:ext cx="1152000" cy="90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" name="矩形 1"/>
            <p:cNvSpPr>
              <a:spLocks noChangeArrowheads="1"/>
            </p:cNvSpPr>
            <p:nvPr/>
          </p:nvSpPr>
          <p:spPr bwMode="auto">
            <a:xfrm>
              <a:off x="6925309" y="1399327"/>
              <a:ext cx="1572866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新細明體" pitchFamily="18" charset="-120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新細明體" pitchFamily="18" charset="-120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新細明體" pitchFamily="18" charset="-120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新細明體" pitchFamily="18" charset="-120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ahoma" pitchFamily="34" charset="0"/>
                  <a:ea typeface="新細明體" pitchFamily="18" charset="-12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新細明體" pitchFamily="18" charset="-12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新細明體" pitchFamily="18" charset="-12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新細明體" pitchFamily="18" charset="-12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Tahoma" pitchFamily="34" charset="0"/>
                  <a:ea typeface="新細明體" pitchFamily="18" charset="-120"/>
                </a:defRPr>
              </a:lvl9pPr>
            </a:lstStyle>
            <a:p>
              <a:pPr algn="ctr" eaLnBrk="1" hangingPunct="1"/>
              <a:r>
                <a:rPr lang="en-US" altLang="zh-TW" sz="1600" b="1" i="1" dirty="0" smtClean="0"/>
                <a:t>CCDP-packed</a:t>
              </a:r>
            </a:p>
            <a:p>
              <a:pPr algn="ctr" eaLnBrk="1" hangingPunct="1"/>
              <a:r>
                <a:rPr lang="en-US" altLang="zh-TW" sz="1600" b="1" i="1" dirty="0" smtClean="0"/>
                <a:t>View (N-1) </a:t>
              </a:r>
              <a:endParaRPr lang="zh-TW" altLang="en-US" sz="1600" b="1" dirty="0"/>
            </a:p>
          </p:txBody>
        </p:sp>
        <p:pic>
          <p:nvPicPr>
            <p:cNvPr id="65" name="Picture 2"/>
            <p:cNvPicPr preferRelativeResize="0">
              <a:picLocks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 bwMode="auto">
            <a:xfrm>
              <a:off x="7044517" y="1956919"/>
              <a:ext cx="1152000" cy="90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文字方塊 8"/>
          <p:cNvSpPr txBox="1"/>
          <p:nvPr/>
        </p:nvSpPr>
        <p:spPr>
          <a:xfrm>
            <a:off x="4944262" y="3982224"/>
            <a:ext cx="210025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TW" sz="4000" b="1" dirty="0" smtClean="0">
                <a:solidFill>
                  <a:srgbClr val="FF0000"/>
                </a:solidFill>
              </a:rPr>
              <a:t>?</a:t>
            </a:r>
          </a:p>
          <a:p>
            <a:pPr algn="ctr"/>
            <a:r>
              <a:rPr lang="en-US" altLang="zh-TW" sz="2400" b="1" dirty="0" smtClean="0">
                <a:solidFill>
                  <a:srgbClr val="FF0000"/>
                </a:solidFill>
              </a:rPr>
              <a:t>Need Further</a:t>
            </a:r>
          </a:p>
          <a:p>
            <a:pPr algn="ctr"/>
            <a:r>
              <a:rPr lang="en-US" altLang="zh-TW" sz="2400" b="1" dirty="0" smtClean="0">
                <a:solidFill>
                  <a:srgbClr val="FF0000"/>
                </a:solidFill>
              </a:rPr>
              <a:t>Investigation</a:t>
            </a:r>
            <a:endParaRPr lang="zh-TW" alt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2207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4857" y="692497"/>
            <a:ext cx="7775575" cy="576263"/>
          </a:xfrm>
        </p:spPr>
        <p:txBody>
          <a:bodyPr/>
          <a:lstStyle/>
          <a:p>
            <a:r>
              <a:rPr lang="en-US" altLang="zh-TW" sz="3200" b="1" i="0" dirty="0" smtClean="0">
                <a:effectLst/>
                <a:latin typeface="Calibri" pitchFamily="34" charset="0"/>
              </a:rPr>
              <a:t>Conclusions</a:t>
            </a:r>
            <a:endParaRPr lang="en-US" altLang="zh-TW" sz="3200" b="1" i="0" dirty="0">
              <a:effectLst/>
              <a:latin typeface="Calibri" pitchFamily="34" charset="0"/>
            </a:endParaRPr>
          </a:p>
        </p:txBody>
      </p:sp>
      <p:sp>
        <p:nvSpPr>
          <p:cNvPr id="1167364" name="Text Box 4"/>
          <p:cNvSpPr txBox="1">
            <a:spLocks noChangeArrowheads="1"/>
          </p:cNvSpPr>
          <p:nvPr/>
        </p:nvSpPr>
        <p:spPr bwMode="auto">
          <a:xfrm>
            <a:off x="503237" y="1628800"/>
            <a:ext cx="8029203" cy="4093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65113" indent="-265113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zh-TW" sz="2400" dirty="0" smtClean="0"/>
              <a:t>In this </a:t>
            </a:r>
            <a:r>
              <a:rPr lang="en-US" altLang="zh-TW" sz="2400" dirty="0"/>
              <a:t>c</a:t>
            </a:r>
            <a:r>
              <a:rPr lang="en-US" altLang="zh-TW" sz="2400" dirty="0" smtClean="0"/>
              <a:t>ontribution, the 2D Backward Compatible CCDP is proposed to solve the bandwidth for transmitting 3D videos via the existing infrastructure. </a:t>
            </a:r>
          </a:p>
          <a:p>
            <a:pPr marL="265113" indent="-265113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zh-TW" sz="2400" dirty="0" smtClean="0"/>
              <a:t>With much better visual quality, the proposed packing format can be directly displayed without extra pre-processing for the existing 2DTVs.</a:t>
            </a:r>
          </a:p>
          <a:p>
            <a:pPr marL="265113" indent="-265113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zh-TW" sz="2400" dirty="0" smtClean="0"/>
              <a:t>Experimental results reveal that </a:t>
            </a:r>
            <a:r>
              <a:rPr lang="en-CA" altLang="zh-TW" sz="2400" dirty="0" smtClean="0"/>
              <a:t>the proposed packing format achieves comparable coding performance to the current 3D-HTM architectures and outperforms the direct video-plus-depth format while encoding by H.264. </a:t>
            </a:r>
            <a:endParaRPr lang="en-US" altLang="zh-TW" sz="2400" dirty="0"/>
          </a:p>
        </p:txBody>
      </p:sp>
    </p:spTree>
    <p:extLst>
      <p:ext uri="{BB962C8B-B14F-4D97-AF65-F5344CB8AC3E}">
        <p14:creationId xmlns:p14="http://schemas.microsoft.com/office/powerpoint/2010/main" xmlns="" val="235517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59632" y="2564904"/>
            <a:ext cx="674736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4400" dirty="0">
                <a:solidFill>
                  <a:schemeClr val="accent1"/>
                </a:solidFill>
                <a:latin typeface="Calibri" panose="020F0502020204030204" pitchFamily="34" charset="0"/>
              </a:rPr>
              <a:t>Thank you for your </a:t>
            </a:r>
            <a:r>
              <a:rPr lang="en-US" altLang="zh-TW" sz="440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attention</a:t>
            </a:r>
          </a:p>
          <a:p>
            <a:pPr algn="ctr"/>
            <a:r>
              <a:rPr lang="en-US" altLang="zh-TW" sz="4400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Q&amp;A</a:t>
            </a:r>
            <a:endParaRPr lang="zh-TW" altLang="en-US" sz="4400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304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46176" y="2636912"/>
            <a:ext cx="7851648" cy="1121296"/>
          </a:xfrm>
        </p:spPr>
        <p:txBody>
          <a:bodyPr>
            <a:normAutofit/>
          </a:bodyPr>
          <a:lstStyle/>
          <a:p>
            <a:r>
              <a:rPr lang="en-US" altLang="zh-TW" b="1" i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Introduction</a:t>
            </a:r>
            <a:endParaRPr lang="zh-TW" altLang="en-US" sz="32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070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4857" y="692497"/>
            <a:ext cx="7775575" cy="576263"/>
          </a:xfrm>
        </p:spPr>
        <p:txBody>
          <a:bodyPr/>
          <a:lstStyle/>
          <a:p>
            <a:r>
              <a:rPr lang="en-US" altLang="zh-TW" sz="3200" b="1" i="0" dirty="0">
                <a:effectLst/>
                <a:latin typeface="Calibri" pitchFamily="34" charset="0"/>
              </a:rPr>
              <a:t>2D+Depth Format</a:t>
            </a:r>
          </a:p>
        </p:txBody>
      </p:sp>
      <p:pic>
        <p:nvPicPr>
          <p:cNvPr id="1167363" name="Picture 3" descr=" 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750" y="3860800"/>
            <a:ext cx="8137525" cy="2278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67364" name="Text Box 4"/>
          <p:cNvSpPr txBox="1">
            <a:spLocks noChangeArrowheads="1"/>
          </p:cNvSpPr>
          <p:nvPr/>
        </p:nvSpPr>
        <p:spPr bwMode="auto">
          <a:xfrm>
            <a:off x="611188" y="1362199"/>
            <a:ext cx="8137525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TW" sz="2400" dirty="0"/>
              <a:t>In order to generate a 3D image, the display requires a regular 2D representation of the image and a depth-map. This depth-map indicates the distance between each pixel and the viewer. The 2D image and the depth-map are used to create images on the screen, and these images are then merged by the viewer’s brain into a 3D sensation. </a:t>
            </a:r>
          </a:p>
        </p:txBody>
      </p:sp>
    </p:spTree>
    <p:extLst>
      <p:ext uri="{BB962C8B-B14F-4D97-AF65-F5344CB8AC3E}">
        <p14:creationId xmlns:p14="http://schemas.microsoft.com/office/powerpoint/2010/main" xmlns="" val="235517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1"/>
          <p:cNvSpPr>
            <a:spLocks noGrp="1"/>
          </p:cNvSpPr>
          <p:nvPr>
            <p:ph type="title"/>
          </p:nvPr>
        </p:nvSpPr>
        <p:spPr>
          <a:xfrm>
            <a:off x="755576" y="764704"/>
            <a:ext cx="8229600" cy="64807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altLang="zh-TW" sz="3200" dirty="0" smtClean="0">
                <a:latin typeface="Calibri" pitchFamily="34" charset="0"/>
              </a:rPr>
              <a:t>2D+Depth</a:t>
            </a:r>
            <a:r>
              <a:rPr lang="en-US" altLang="zh-TW" sz="3200" b="1" i="0" kern="1200" dirty="0" smtClean="0">
                <a:effectLst/>
                <a:latin typeface="Calibri" pitchFamily="34" charset="0"/>
                <a:cs typeface="+mn-cs"/>
              </a:rPr>
              <a:t> Packing and Frame Compatible Packing</a:t>
            </a:r>
            <a:endParaRPr lang="zh-TW" altLang="en-US" sz="3200" b="1" i="0" kern="1200" dirty="0" smtClean="0">
              <a:effectLst/>
              <a:latin typeface="Calibri" pitchFamily="34" charset="0"/>
              <a:cs typeface="+mn-cs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539552" y="2155118"/>
            <a:ext cx="7745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Color</a:t>
            </a:r>
          </a:p>
          <a:p>
            <a:r>
              <a:rPr lang="en-US" altLang="zh-TW" dirty="0" smtClean="0"/>
              <a:t>frame</a:t>
            </a:r>
            <a:endParaRPr lang="zh-TW" altLang="en-US" dirty="0"/>
          </a:p>
        </p:txBody>
      </p:sp>
      <p:sp>
        <p:nvSpPr>
          <p:cNvPr id="28" name="文字方塊 27"/>
          <p:cNvSpPr txBox="1"/>
          <p:nvPr/>
        </p:nvSpPr>
        <p:spPr>
          <a:xfrm>
            <a:off x="7812360" y="2206605"/>
            <a:ext cx="8002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Depth</a:t>
            </a:r>
          </a:p>
          <a:p>
            <a:r>
              <a:rPr lang="en-US" altLang="zh-TW" dirty="0" smtClean="0"/>
              <a:t>frame</a:t>
            </a:r>
            <a:endParaRPr lang="zh-TW" altLang="en-US" dirty="0"/>
          </a:p>
        </p:txBody>
      </p:sp>
      <p:sp>
        <p:nvSpPr>
          <p:cNvPr id="29" name="文字方塊 28"/>
          <p:cNvSpPr txBox="1"/>
          <p:nvPr/>
        </p:nvSpPr>
        <p:spPr>
          <a:xfrm>
            <a:off x="324266" y="3604374"/>
            <a:ext cx="52558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Side-by-Side (Not frame compatible packing)</a:t>
            </a:r>
            <a:endParaRPr lang="zh-TW" altLang="en-US" dirty="0"/>
          </a:p>
        </p:txBody>
      </p:sp>
      <p:sp>
        <p:nvSpPr>
          <p:cNvPr id="10" name="文字方塊 9"/>
          <p:cNvSpPr txBox="1"/>
          <p:nvPr/>
        </p:nvSpPr>
        <p:spPr>
          <a:xfrm>
            <a:off x="1297308" y="6021288"/>
            <a:ext cx="65870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400" b="1" dirty="0" smtClean="0"/>
              <a:t>Why 2D+Depth Frame Compatible Packing?</a:t>
            </a:r>
            <a:endParaRPr lang="zh-TW" altLang="en-US" sz="2400" b="1" dirty="0"/>
          </a:p>
        </p:txBody>
      </p:sp>
      <p:pic>
        <p:nvPicPr>
          <p:cNvPr id="15" name="圖片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8" y="1556792"/>
            <a:ext cx="3024336" cy="1944215"/>
          </a:xfrm>
          <a:prstGeom prst="rect">
            <a:avLst/>
          </a:prstGeom>
        </p:spPr>
      </p:pic>
      <p:pic>
        <p:nvPicPr>
          <p:cNvPr id="20" name="圖片 1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1556792"/>
            <a:ext cx="3024336" cy="1944215"/>
          </a:xfrm>
          <a:prstGeom prst="rect">
            <a:avLst/>
          </a:prstGeom>
        </p:spPr>
      </p:pic>
      <p:grpSp>
        <p:nvGrpSpPr>
          <p:cNvPr id="21" name="群組 20"/>
          <p:cNvGrpSpPr/>
          <p:nvPr/>
        </p:nvGrpSpPr>
        <p:grpSpPr>
          <a:xfrm>
            <a:off x="1655168" y="4005064"/>
            <a:ext cx="5923417" cy="1944216"/>
            <a:chOff x="3677436" y="3615160"/>
            <a:chExt cx="1615232" cy="468000"/>
          </a:xfrm>
        </p:grpSpPr>
        <p:pic>
          <p:nvPicPr>
            <p:cNvPr id="22" name="圖片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677436" y="3615160"/>
              <a:ext cx="819854" cy="468000"/>
            </a:xfrm>
            <a:prstGeom prst="rect">
              <a:avLst/>
            </a:prstGeom>
          </p:spPr>
        </p:pic>
        <p:pic>
          <p:nvPicPr>
            <p:cNvPr id="23" name="圖片 2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472814" y="3615160"/>
              <a:ext cx="819854" cy="46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364229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標題 1"/>
          <p:cNvSpPr>
            <a:spLocks noGrp="1"/>
          </p:cNvSpPr>
          <p:nvPr>
            <p:ph type="title"/>
          </p:nvPr>
        </p:nvSpPr>
        <p:spPr>
          <a:xfrm>
            <a:off x="684213" y="764505"/>
            <a:ext cx="7778750" cy="576263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altLang="zh-TW" sz="3200" kern="1200" dirty="0" smtClean="0">
                <a:latin typeface="Calibri" pitchFamily="34" charset="0"/>
                <a:cs typeface="+mn-cs"/>
              </a:rPr>
              <a:t>Why </a:t>
            </a:r>
            <a:r>
              <a:rPr lang="en-US" altLang="zh-TW" sz="3200" dirty="0" smtClean="0">
                <a:latin typeface="Calibri" pitchFamily="34" charset="0"/>
              </a:rPr>
              <a:t>2D+Depth</a:t>
            </a:r>
            <a:r>
              <a:rPr lang="en-US" altLang="zh-TW" sz="3200" kern="1200" dirty="0" smtClean="0">
                <a:latin typeface="Calibri" pitchFamily="34" charset="0"/>
                <a:cs typeface="+mn-cs"/>
              </a:rPr>
              <a:t> Frame </a:t>
            </a:r>
            <a:r>
              <a:rPr lang="en-US" altLang="zh-TW" sz="3200" dirty="0" smtClean="0">
                <a:latin typeface="Calibri" pitchFamily="34" charset="0"/>
                <a:cs typeface="+mn-cs"/>
              </a:rPr>
              <a:t>Compatible </a:t>
            </a:r>
            <a:r>
              <a:rPr lang="en-US" altLang="zh-TW" sz="3200" kern="1200" dirty="0" smtClean="0">
                <a:latin typeface="Calibri" pitchFamily="34" charset="0"/>
                <a:cs typeface="+mn-cs"/>
              </a:rPr>
              <a:t>Packing?</a:t>
            </a:r>
            <a:endParaRPr lang="zh-TW" altLang="en-US" sz="3200" kern="1200" dirty="0" smtClean="0">
              <a:latin typeface="Calibri" pitchFamily="34" charset="0"/>
              <a:cs typeface="+mn-cs"/>
            </a:endParaRPr>
          </a:p>
        </p:txBody>
      </p:sp>
      <p:sp>
        <p:nvSpPr>
          <p:cNvPr id="7171" name="內容版面配置區 2"/>
          <p:cNvSpPr>
            <a:spLocks noGrp="1"/>
          </p:cNvSpPr>
          <p:nvPr>
            <p:ph idx="1"/>
          </p:nvPr>
        </p:nvSpPr>
        <p:spPr>
          <a:xfrm>
            <a:off x="395288" y="2132509"/>
            <a:ext cx="8370887" cy="2160587"/>
          </a:xfrm>
        </p:spPr>
        <p:txBody>
          <a:bodyPr/>
          <a:lstStyle/>
          <a:p>
            <a:pPr eaLnBrk="1" hangingPunct="1">
              <a:spcBef>
                <a:spcPts val="1200"/>
              </a:spcBef>
              <a:buClrTx/>
              <a:buFont typeface="Wingdings" pitchFamily="2" charset="2"/>
              <a:buChar char="n"/>
              <a:defRPr/>
            </a:pPr>
            <a:r>
              <a:rPr lang="en-US" altLang="zh-TW" sz="2400" dirty="0" smtClean="0">
                <a:latin typeface="Calibri" pitchFamily="34" charset="0"/>
              </a:rPr>
              <a:t>To deliver 3D contents, one simple and direct way is to combine both color and depth view frames into single frame by </a:t>
            </a:r>
            <a:r>
              <a:rPr lang="en-US" altLang="zh-TW" sz="2400" b="1" dirty="0" smtClean="0">
                <a:solidFill>
                  <a:srgbClr val="0070C0"/>
                </a:solidFill>
                <a:latin typeface="Calibri" pitchFamily="34" charset="0"/>
              </a:rPr>
              <a:t>a color-depth packing mechanism </a:t>
            </a:r>
            <a:r>
              <a:rPr lang="en-US" altLang="zh-TW" sz="2400" dirty="0" smtClean="0">
                <a:latin typeface="Calibri" pitchFamily="34" charset="0"/>
              </a:rPr>
              <a:t>such that the traditional coding and transmission system can transmit them as the normal 2D videos. </a:t>
            </a:r>
          </a:p>
        </p:txBody>
      </p:sp>
      <p:sp>
        <p:nvSpPr>
          <p:cNvPr id="78853" name="文字方塊 1"/>
          <p:cNvSpPr txBox="1">
            <a:spLocks noChangeArrowheads="1"/>
          </p:cNvSpPr>
          <p:nvPr/>
        </p:nvSpPr>
        <p:spPr bwMode="auto">
          <a:xfrm>
            <a:off x="1115616" y="1557834"/>
            <a:ext cx="59613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en-US" altLang="zh-TW" b="1" dirty="0">
                <a:latin typeface="Calibri" pitchFamily="34" charset="0"/>
              </a:rPr>
              <a:t>Simplest </a:t>
            </a:r>
            <a:r>
              <a:rPr lang="en-US" altLang="zh-TW" b="1" dirty="0" smtClean="0">
                <a:latin typeface="Calibri" pitchFamily="34" charset="0"/>
              </a:rPr>
              <a:t>3D </a:t>
            </a:r>
            <a:r>
              <a:rPr lang="en-US" altLang="zh-TW" b="1" dirty="0">
                <a:latin typeface="Calibri" pitchFamily="34" charset="0"/>
              </a:rPr>
              <a:t>- Deliverable in 2D DTV Systems: </a:t>
            </a:r>
            <a:endParaRPr lang="zh-TW" altLang="en-US" b="1" dirty="0">
              <a:latin typeface="Calibri" pitchFamily="34" charset="0"/>
            </a:endParaRPr>
          </a:p>
        </p:txBody>
      </p:sp>
      <p:sp>
        <p:nvSpPr>
          <p:cNvPr id="262" name="矩形 261"/>
          <p:cNvSpPr/>
          <p:nvPr/>
        </p:nvSpPr>
        <p:spPr bwMode="auto">
          <a:xfrm>
            <a:off x="2714625" y="3984625"/>
            <a:ext cx="3754438" cy="2025650"/>
          </a:xfrm>
          <a:prstGeom prst="rect">
            <a:avLst/>
          </a:prstGeom>
          <a:solidFill>
            <a:schemeClr val="tx1">
              <a:lumMod val="25000"/>
              <a:lumOff val="75000"/>
            </a:schemeClr>
          </a:solidFill>
          <a:ln w="9525" cap="flat" cmpd="sng" algn="ctr">
            <a:solidFill>
              <a:schemeClr val="tx1"/>
            </a:solidFill>
            <a:prstDash val="dashDot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zh-TW" altLang="en-US">
              <a:latin typeface="Calibri" pitchFamily="34" charset="0"/>
            </a:endParaRPr>
          </a:p>
        </p:txBody>
      </p:sp>
      <p:sp>
        <p:nvSpPr>
          <p:cNvPr id="263" name="矩形 2"/>
          <p:cNvSpPr>
            <a:spLocks noChangeArrowheads="1"/>
          </p:cNvSpPr>
          <p:nvPr/>
        </p:nvSpPr>
        <p:spPr bwMode="auto">
          <a:xfrm>
            <a:off x="2921000" y="4357688"/>
            <a:ext cx="1360488" cy="1016000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zh-TW" altLang="en-US" sz="2000">
              <a:latin typeface="Calibri" pitchFamily="34" charset="0"/>
            </a:endParaRPr>
          </a:p>
        </p:txBody>
      </p:sp>
      <p:sp>
        <p:nvSpPr>
          <p:cNvPr id="264" name="文字方塊 3"/>
          <p:cNvSpPr txBox="1">
            <a:spLocks noChangeArrowheads="1"/>
          </p:cNvSpPr>
          <p:nvPr/>
        </p:nvSpPr>
        <p:spPr bwMode="auto">
          <a:xfrm>
            <a:off x="3043676" y="4527550"/>
            <a:ext cx="118974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9pPr>
          </a:lstStyle>
          <a:p>
            <a:pPr algn="ctr" eaLnBrk="1" hangingPunct="1"/>
            <a:r>
              <a:rPr lang="en-US" altLang="zh-TW" sz="2000">
                <a:latin typeface="Calibri" pitchFamily="34" charset="0"/>
              </a:rPr>
              <a:t>2D Video </a:t>
            </a:r>
          </a:p>
          <a:p>
            <a:pPr algn="ctr" eaLnBrk="1" hangingPunct="1"/>
            <a:r>
              <a:rPr lang="en-US" altLang="zh-TW" sz="2000">
                <a:latin typeface="Calibri" pitchFamily="34" charset="0"/>
              </a:rPr>
              <a:t>Encoder</a:t>
            </a:r>
            <a:endParaRPr lang="zh-TW" altLang="en-US" sz="2000">
              <a:latin typeface="Calibri" pitchFamily="34" charset="0"/>
            </a:endParaRPr>
          </a:p>
        </p:txBody>
      </p:sp>
      <p:sp>
        <p:nvSpPr>
          <p:cNvPr id="265" name="矩形 6"/>
          <p:cNvSpPr>
            <a:spLocks noChangeArrowheads="1"/>
          </p:cNvSpPr>
          <p:nvPr/>
        </p:nvSpPr>
        <p:spPr bwMode="auto">
          <a:xfrm>
            <a:off x="4859338" y="4357688"/>
            <a:ext cx="1358900" cy="1016000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zh-TW" altLang="en-US" sz="2000">
              <a:latin typeface="Calibri" pitchFamily="34" charset="0"/>
            </a:endParaRPr>
          </a:p>
        </p:txBody>
      </p:sp>
      <p:sp>
        <p:nvSpPr>
          <p:cNvPr id="266" name="文字方塊 7"/>
          <p:cNvSpPr txBox="1">
            <a:spLocks noChangeArrowheads="1"/>
          </p:cNvSpPr>
          <p:nvPr/>
        </p:nvSpPr>
        <p:spPr bwMode="auto">
          <a:xfrm>
            <a:off x="4989951" y="4508500"/>
            <a:ext cx="118974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9pPr>
          </a:lstStyle>
          <a:p>
            <a:pPr algn="ctr" eaLnBrk="1" hangingPunct="1"/>
            <a:r>
              <a:rPr lang="en-US" altLang="zh-TW" sz="2000">
                <a:latin typeface="Calibri" pitchFamily="34" charset="0"/>
              </a:rPr>
              <a:t>2D Video </a:t>
            </a:r>
          </a:p>
          <a:p>
            <a:pPr algn="ctr" eaLnBrk="1" hangingPunct="1"/>
            <a:r>
              <a:rPr lang="en-US" altLang="zh-TW" sz="2000">
                <a:latin typeface="Calibri" pitchFamily="34" charset="0"/>
              </a:rPr>
              <a:t>Decoder</a:t>
            </a:r>
            <a:endParaRPr lang="zh-TW" altLang="en-US" sz="2000">
              <a:latin typeface="Calibri" pitchFamily="34" charset="0"/>
            </a:endParaRPr>
          </a:p>
        </p:txBody>
      </p:sp>
      <p:sp>
        <p:nvSpPr>
          <p:cNvPr id="267" name="向右箭號 4"/>
          <p:cNvSpPr>
            <a:spLocks noChangeArrowheads="1"/>
          </p:cNvSpPr>
          <p:nvPr/>
        </p:nvSpPr>
        <p:spPr bwMode="auto">
          <a:xfrm>
            <a:off x="4284663" y="4797425"/>
            <a:ext cx="609600" cy="287338"/>
          </a:xfrm>
          <a:prstGeom prst="rightArrow">
            <a:avLst>
              <a:gd name="adj1" fmla="val 50000"/>
              <a:gd name="adj2" fmla="val 50092"/>
            </a:avLst>
          </a:prstGeom>
          <a:solidFill>
            <a:srgbClr val="CC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zh-TW" altLang="en-US" sz="2000">
              <a:latin typeface="Calibri" pitchFamily="34" charset="0"/>
            </a:endParaRPr>
          </a:p>
        </p:txBody>
      </p:sp>
      <p:sp>
        <p:nvSpPr>
          <p:cNvPr id="270" name="矩形 269"/>
          <p:cNvSpPr/>
          <p:nvPr/>
        </p:nvSpPr>
        <p:spPr bwMode="auto">
          <a:xfrm>
            <a:off x="1258888" y="4221088"/>
            <a:ext cx="1247775" cy="129614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zh-TW" altLang="en-US" sz="2000">
              <a:latin typeface="Calibri" pitchFamily="34" charset="0"/>
            </a:endParaRPr>
          </a:p>
        </p:txBody>
      </p:sp>
      <p:sp>
        <p:nvSpPr>
          <p:cNvPr id="271" name="文字方塊 12"/>
          <p:cNvSpPr txBox="1">
            <a:spLocks noChangeArrowheads="1"/>
          </p:cNvSpPr>
          <p:nvPr/>
        </p:nvSpPr>
        <p:spPr bwMode="auto">
          <a:xfrm>
            <a:off x="1219420" y="4311419"/>
            <a:ext cx="1326710" cy="108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en-US" altLang="zh-TW" sz="1800" b="1" dirty="0" smtClean="0">
                <a:latin typeface="Calibri" pitchFamily="34" charset="0"/>
              </a:rPr>
              <a:t>Color-depth</a:t>
            </a:r>
            <a:endParaRPr lang="en-US" altLang="zh-TW" sz="1800" b="1" dirty="0">
              <a:latin typeface="Calibri" pitchFamily="34" charset="0"/>
            </a:endParaRPr>
          </a:p>
          <a:p>
            <a:pPr algn="ctr" eaLnBrk="1" hangingPunct="1">
              <a:lnSpc>
                <a:spcPct val="90000"/>
              </a:lnSpc>
            </a:pPr>
            <a:r>
              <a:rPr lang="en-US" altLang="zh-TW" sz="1800" b="1" dirty="0" smtClean="0">
                <a:latin typeface="Calibri" pitchFamily="34" charset="0"/>
              </a:rPr>
              <a:t>Frame</a:t>
            </a:r>
          </a:p>
          <a:p>
            <a:pPr algn="ctr" eaLnBrk="1" hangingPunct="1">
              <a:lnSpc>
                <a:spcPct val="90000"/>
              </a:lnSpc>
            </a:pPr>
            <a:r>
              <a:rPr lang="en-US" altLang="zh-TW" sz="1800" b="1" dirty="0" smtClean="0">
                <a:latin typeface="Calibri" pitchFamily="34" charset="0"/>
              </a:rPr>
              <a:t>Compatible</a:t>
            </a:r>
          </a:p>
          <a:p>
            <a:pPr algn="ctr" eaLnBrk="1" hangingPunct="1">
              <a:lnSpc>
                <a:spcPct val="90000"/>
              </a:lnSpc>
            </a:pPr>
            <a:r>
              <a:rPr lang="en-US" altLang="zh-TW" sz="1800" b="1" dirty="0" smtClean="0">
                <a:latin typeface="Calibri" pitchFamily="34" charset="0"/>
              </a:rPr>
              <a:t>Packing</a:t>
            </a:r>
            <a:endParaRPr lang="zh-TW" altLang="en-US" sz="1800" b="1" dirty="0">
              <a:latin typeface="Calibri" pitchFamily="34" charset="0"/>
            </a:endParaRPr>
          </a:p>
        </p:txBody>
      </p:sp>
      <p:cxnSp>
        <p:nvCxnSpPr>
          <p:cNvPr id="272" name="直線單箭頭接點 8"/>
          <p:cNvCxnSpPr>
            <a:cxnSpLocks noChangeShapeType="1"/>
          </p:cNvCxnSpPr>
          <p:nvPr/>
        </p:nvCxnSpPr>
        <p:spPr bwMode="auto">
          <a:xfrm>
            <a:off x="503238" y="4772025"/>
            <a:ext cx="754062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73" name="直線單箭頭接點 16"/>
          <p:cNvCxnSpPr>
            <a:cxnSpLocks noChangeShapeType="1"/>
          </p:cNvCxnSpPr>
          <p:nvPr/>
        </p:nvCxnSpPr>
        <p:spPr bwMode="auto">
          <a:xfrm>
            <a:off x="503982" y="5084763"/>
            <a:ext cx="75565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74" name="文字方塊 14"/>
          <p:cNvSpPr txBox="1">
            <a:spLocks noChangeArrowheads="1"/>
          </p:cNvSpPr>
          <p:nvPr/>
        </p:nvSpPr>
        <p:spPr bwMode="auto">
          <a:xfrm>
            <a:off x="307141" y="3814763"/>
            <a:ext cx="106529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9pPr>
          </a:lstStyle>
          <a:p>
            <a:pPr algn="ctr" eaLnBrk="1" hangingPunct="1"/>
            <a:r>
              <a:rPr lang="en-US" altLang="zh-TW" sz="1600" dirty="0" smtClean="0">
                <a:latin typeface="Calibri" pitchFamily="34" charset="0"/>
              </a:rPr>
              <a:t>Color view</a:t>
            </a:r>
            <a:endParaRPr lang="zh-TW" altLang="en-US" sz="1600" dirty="0">
              <a:latin typeface="Calibri" pitchFamily="34" charset="0"/>
            </a:endParaRPr>
          </a:p>
        </p:txBody>
      </p:sp>
      <p:sp>
        <p:nvSpPr>
          <p:cNvPr id="275" name="文字方塊 18"/>
          <p:cNvSpPr txBox="1">
            <a:spLocks noChangeArrowheads="1"/>
          </p:cNvSpPr>
          <p:nvPr/>
        </p:nvSpPr>
        <p:spPr bwMode="auto">
          <a:xfrm>
            <a:off x="274722" y="5670550"/>
            <a:ext cx="113172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9pPr>
          </a:lstStyle>
          <a:p>
            <a:pPr algn="ctr" eaLnBrk="1" hangingPunct="1"/>
            <a:r>
              <a:rPr lang="en-US" altLang="zh-TW" sz="1600" dirty="0" smtClean="0">
                <a:latin typeface="Calibri" pitchFamily="34" charset="0"/>
              </a:rPr>
              <a:t>Depth view</a:t>
            </a:r>
            <a:endParaRPr lang="zh-TW" altLang="en-US" sz="1600" dirty="0">
              <a:latin typeface="Calibri" pitchFamily="34" charset="0"/>
            </a:endParaRPr>
          </a:p>
        </p:txBody>
      </p:sp>
      <p:cxnSp>
        <p:nvCxnSpPr>
          <p:cNvPr id="276" name="直線單箭頭接點 17"/>
          <p:cNvCxnSpPr>
            <a:cxnSpLocks noChangeShapeType="1"/>
            <a:stCxn id="270" idx="3"/>
            <a:endCxn id="263" idx="1"/>
          </p:cNvCxnSpPr>
          <p:nvPr/>
        </p:nvCxnSpPr>
        <p:spPr bwMode="auto">
          <a:xfrm flipV="1">
            <a:off x="2506663" y="4865688"/>
            <a:ext cx="414337" cy="347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79" name="直線單箭頭接點 28"/>
          <p:cNvCxnSpPr>
            <a:cxnSpLocks noChangeShapeType="1"/>
          </p:cNvCxnSpPr>
          <p:nvPr/>
        </p:nvCxnSpPr>
        <p:spPr bwMode="auto">
          <a:xfrm>
            <a:off x="7956408" y="4745038"/>
            <a:ext cx="2880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80" name="直線單箭頭接點 29"/>
          <p:cNvCxnSpPr>
            <a:cxnSpLocks noChangeShapeType="1"/>
          </p:cNvCxnSpPr>
          <p:nvPr/>
        </p:nvCxnSpPr>
        <p:spPr bwMode="auto">
          <a:xfrm>
            <a:off x="7956408" y="5085184"/>
            <a:ext cx="288000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81" name="文字方塊 30"/>
          <p:cNvSpPr txBox="1">
            <a:spLocks noChangeArrowheads="1"/>
          </p:cNvSpPr>
          <p:nvPr/>
        </p:nvSpPr>
        <p:spPr bwMode="auto">
          <a:xfrm>
            <a:off x="8172400" y="3861096"/>
            <a:ext cx="7703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9pPr>
          </a:lstStyle>
          <a:p>
            <a:pPr algn="ctr" eaLnBrk="1" hangingPunct="1"/>
            <a:r>
              <a:rPr lang="en-US" altLang="zh-TW" sz="1600" i="1" dirty="0" smtClean="0">
                <a:latin typeface="Calibri" pitchFamily="34" charset="0"/>
              </a:rPr>
              <a:t> view 0</a:t>
            </a:r>
            <a:endParaRPr lang="zh-TW" altLang="en-US" sz="1600" i="1" dirty="0">
              <a:latin typeface="Calibri" pitchFamily="34" charset="0"/>
            </a:endParaRPr>
          </a:p>
        </p:txBody>
      </p:sp>
      <p:sp>
        <p:nvSpPr>
          <p:cNvPr id="282" name="文字方塊 31"/>
          <p:cNvSpPr txBox="1">
            <a:spLocks noChangeArrowheads="1"/>
          </p:cNvSpPr>
          <p:nvPr/>
        </p:nvSpPr>
        <p:spPr bwMode="auto">
          <a:xfrm>
            <a:off x="8116403" y="5661248"/>
            <a:ext cx="9194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9pPr>
          </a:lstStyle>
          <a:p>
            <a:pPr algn="ctr" eaLnBrk="1" hangingPunct="1"/>
            <a:r>
              <a:rPr lang="en-US" altLang="zh-TW" sz="1600" i="1" dirty="0" smtClean="0">
                <a:latin typeface="Calibri" pitchFamily="34" charset="0"/>
              </a:rPr>
              <a:t>view N-1</a:t>
            </a:r>
            <a:endParaRPr lang="zh-TW" altLang="en-US" sz="1600" i="1" dirty="0">
              <a:latin typeface="Calibri" pitchFamily="34" charset="0"/>
            </a:endParaRPr>
          </a:p>
        </p:txBody>
      </p:sp>
      <p:sp>
        <p:nvSpPr>
          <p:cNvPr id="283" name="矩形 282"/>
          <p:cNvSpPr/>
          <p:nvPr/>
        </p:nvSpPr>
        <p:spPr bwMode="auto">
          <a:xfrm>
            <a:off x="6708775" y="4373563"/>
            <a:ext cx="1247775" cy="10001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zh-TW" altLang="en-US" sz="2000">
              <a:latin typeface="Calibri" pitchFamily="34" charset="0"/>
            </a:endParaRPr>
          </a:p>
        </p:txBody>
      </p:sp>
      <p:sp>
        <p:nvSpPr>
          <p:cNvPr id="284" name="文字方塊 37"/>
          <p:cNvSpPr txBox="1">
            <a:spLocks noChangeArrowheads="1"/>
          </p:cNvSpPr>
          <p:nvPr/>
        </p:nvSpPr>
        <p:spPr bwMode="auto">
          <a:xfrm>
            <a:off x="6830282" y="4535488"/>
            <a:ext cx="94602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9pPr>
          </a:lstStyle>
          <a:p>
            <a:pPr algn="ctr" eaLnBrk="1" hangingPunct="1"/>
            <a:r>
              <a:rPr lang="en-US" altLang="zh-TW" sz="2000" b="1" dirty="0" smtClean="0">
                <a:latin typeface="Calibri" pitchFamily="34" charset="0"/>
              </a:rPr>
              <a:t>DIBR</a:t>
            </a:r>
          </a:p>
          <a:p>
            <a:pPr algn="ctr" eaLnBrk="1" hangingPunct="1"/>
            <a:r>
              <a:rPr lang="en-US" altLang="zh-TW" sz="2000" b="1" dirty="0" smtClean="0">
                <a:latin typeface="Calibri" pitchFamily="34" charset="0"/>
              </a:rPr>
              <a:t>System</a:t>
            </a:r>
          </a:p>
        </p:txBody>
      </p:sp>
      <p:cxnSp>
        <p:nvCxnSpPr>
          <p:cNvPr id="285" name="直線單箭頭接點 38"/>
          <p:cNvCxnSpPr>
            <a:cxnSpLocks noChangeShapeType="1"/>
            <a:stCxn id="266" idx="3"/>
            <a:endCxn id="283" idx="1"/>
          </p:cNvCxnSpPr>
          <p:nvPr/>
        </p:nvCxnSpPr>
        <p:spPr bwMode="auto">
          <a:xfrm>
            <a:off x="6179699" y="4862443"/>
            <a:ext cx="529076" cy="1118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86" name="文字方塊 7174"/>
          <p:cNvSpPr txBox="1">
            <a:spLocks noChangeArrowheads="1"/>
          </p:cNvSpPr>
          <p:nvPr/>
        </p:nvSpPr>
        <p:spPr bwMode="auto">
          <a:xfrm>
            <a:off x="3086849" y="5461000"/>
            <a:ext cx="301633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defRPr>
            </a:lvl9pPr>
          </a:lstStyle>
          <a:p>
            <a:pPr algn="ctr" eaLnBrk="1" hangingPunct="1"/>
            <a:r>
              <a:rPr lang="en-US" altLang="zh-TW" sz="1800">
                <a:latin typeface="Calibri" pitchFamily="34" charset="0"/>
              </a:rPr>
              <a:t>MPEG-2, WMV, H.264/AVC, ….</a:t>
            </a:r>
            <a:endParaRPr lang="zh-TW" altLang="en-US" sz="1800">
              <a:latin typeface="Calibri" pitchFamily="34" charset="0"/>
            </a:endParaRPr>
          </a:p>
        </p:txBody>
      </p:sp>
      <p:sp>
        <p:nvSpPr>
          <p:cNvPr id="287" name="矩形 7176"/>
          <p:cNvSpPr>
            <a:spLocks noChangeArrowheads="1"/>
          </p:cNvSpPr>
          <p:nvPr/>
        </p:nvSpPr>
        <p:spPr bwMode="auto">
          <a:xfrm>
            <a:off x="3712117" y="5984875"/>
            <a:ext cx="171976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TW" b="1">
                <a:latin typeface="Calibri" pitchFamily="34" charset="0"/>
              </a:rPr>
              <a:t>2D DTV Systems</a:t>
            </a:r>
            <a:endParaRPr lang="zh-TW" altLang="en-US">
              <a:latin typeface="Calibri" pitchFamily="34" charset="0"/>
            </a:endParaRPr>
          </a:p>
        </p:txBody>
      </p:sp>
      <p:pic>
        <p:nvPicPr>
          <p:cNvPr id="288" name="圖片 287"/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216" y="4221088"/>
            <a:ext cx="608400" cy="432000"/>
          </a:xfrm>
          <a:prstGeom prst="rect">
            <a:avLst/>
          </a:prstGeom>
        </p:spPr>
      </p:pic>
      <p:pic>
        <p:nvPicPr>
          <p:cNvPr id="289" name="圖片 288"/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216" y="5201112"/>
            <a:ext cx="608400" cy="432000"/>
          </a:xfrm>
          <a:prstGeom prst="rect">
            <a:avLst/>
          </a:prstGeom>
        </p:spPr>
      </p:pic>
      <p:pic>
        <p:nvPicPr>
          <p:cNvPr id="1028" name="Picture 4" descr="D:\Upload\宜安\Shark_1920x1088_30_05_1.png"/>
          <p:cNvPicPr>
            <a:picLocks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299417" y="5229200"/>
            <a:ext cx="608400" cy="432000"/>
          </a:xfrm>
          <a:prstGeom prst="rect">
            <a:avLst/>
          </a:prstGeom>
          <a:noFill/>
        </p:spPr>
      </p:pic>
      <p:pic>
        <p:nvPicPr>
          <p:cNvPr id="1029" name="Picture 5" descr="D:\Upload\宜安\Shark_1920x1088_30_01_1.png"/>
          <p:cNvPicPr>
            <a:picLocks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294668" y="4149128"/>
            <a:ext cx="608400" cy="432000"/>
          </a:xfrm>
          <a:prstGeom prst="rect">
            <a:avLst/>
          </a:prstGeom>
          <a:noFill/>
        </p:spPr>
      </p:pic>
      <p:grpSp>
        <p:nvGrpSpPr>
          <p:cNvPr id="38" name="群組 37"/>
          <p:cNvGrpSpPr/>
          <p:nvPr/>
        </p:nvGrpSpPr>
        <p:grpSpPr>
          <a:xfrm>
            <a:off x="8316416" y="4437112"/>
            <a:ext cx="595035" cy="889575"/>
            <a:chOff x="8244408" y="4509120"/>
            <a:chExt cx="595035" cy="889575"/>
          </a:xfrm>
        </p:grpSpPr>
        <p:sp>
          <p:nvSpPr>
            <p:cNvPr id="35" name="矩形 34"/>
            <p:cNvSpPr/>
            <p:nvPr/>
          </p:nvSpPr>
          <p:spPr>
            <a:xfrm>
              <a:off x="8244408" y="4509120"/>
              <a:ext cx="5950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3200" dirty="0" smtClean="0"/>
                <a:t>．</a:t>
              </a:r>
              <a:endParaRPr lang="zh-TW" altLang="en-US" sz="3200" dirty="0"/>
            </a:p>
          </p:txBody>
        </p:sp>
        <p:sp>
          <p:nvSpPr>
            <p:cNvPr id="36" name="矩形 35"/>
            <p:cNvSpPr/>
            <p:nvPr/>
          </p:nvSpPr>
          <p:spPr>
            <a:xfrm>
              <a:off x="8244408" y="4661520"/>
              <a:ext cx="5950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3200" dirty="0" smtClean="0"/>
                <a:t>．</a:t>
              </a:r>
              <a:endParaRPr lang="zh-TW" altLang="en-US" sz="3200" dirty="0"/>
            </a:p>
          </p:txBody>
        </p:sp>
        <p:sp>
          <p:nvSpPr>
            <p:cNvPr id="37" name="矩形 36"/>
            <p:cNvSpPr/>
            <p:nvPr/>
          </p:nvSpPr>
          <p:spPr>
            <a:xfrm>
              <a:off x="8244408" y="4813920"/>
              <a:ext cx="595035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TW" altLang="en-US" sz="3200" dirty="0" smtClean="0"/>
                <a:t>．</a:t>
              </a:r>
              <a:endParaRPr lang="zh-TW" altLang="en-US" sz="32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809653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3568" y="2132856"/>
            <a:ext cx="7992888" cy="2160240"/>
          </a:xfrm>
        </p:spPr>
        <p:txBody>
          <a:bodyPr>
            <a:normAutofit fontScale="90000"/>
          </a:bodyPr>
          <a:lstStyle/>
          <a:p>
            <a:pPr marL="355600" indent="-355600">
              <a:spcBef>
                <a:spcPts val="1200"/>
              </a:spcBef>
            </a:pPr>
            <a:r>
              <a:rPr lang="en-US" altLang="zh-TW" dirty="0" smtClean="0">
                <a:latin typeface="Calibri" pitchFamily="34" charset="0"/>
              </a:rPr>
              <a:t>Proposed 2D Backwards Compatible </a:t>
            </a:r>
            <a:br>
              <a:rPr lang="en-US" altLang="zh-TW" dirty="0" smtClean="0">
                <a:latin typeface="Calibri" pitchFamily="34" charset="0"/>
              </a:rPr>
            </a:br>
            <a:r>
              <a:rPr lang="en-US" altLang="zh-TW" dirty="0" smtClean="0">
                <a:latin typeface="Calibri" pitchFamily="34" charset="0"/>
              </a:rPr>
              <a:t>Centralized Color-Depth Packing (CCDP)</a:t>
            </a:r>
          </a:p>
        </p:txBody>
      </p:sp>
    </p:spTree>
    <p:extLst>
      <p:ext uri="{BB962C8B-B14F-4D97-AF65-F5344CB8AC3E}">
        <p14:creationId xmlns:p14="http://schemas.microsoft.com/office/powerpoint/2010/main" xmlns="" val="289070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標題 1"/>
          <p:cNvSpPr>
            <a:spLocks noGrp="1"/>
          </p:cNvSpPr>
          <p:nvPr>
            <p:ph type="title"/>
          </p:nvPr>
        </p:nvSpPr>
        <p:spPr>
          <a:xfrm>
            <a:off x="684213" y="620489"/>
            <a:ext cx="7778750" cy="57626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altLang="zh-TW" sz="3200" kern="1200" dirty="0" smtClean="0">
                <a:latin typeface="Calibri" pitchFamily="34" charset="0"/>
                <a:cs typeface="+mn-cs"/>
              </a:rPr>
              <a:t>Flowchart of the Proposed Packing Mechanism</a:t>
            </a:r>
            <a:endParaRPr lang="zh-TW" altLang="en-US" sz="3200" kern="1200" dirty="0" smtClean="0">
              <a:latin typeface="Calibri" pitchFamily="34" charset="0"/>
              <a:cs typeface="+mn-cs"/>
            </a:endParaRPr>
          </a:p>
        </p:txBody>
      </p:sp>
      <p:sp>
        <p:nvSpPr>
          <p:cNvPr id="48" name="矩形 47"/>
          <p:cNvSpPr/>
          <p:nvPr/>
        </p:nvSpPr>
        <p:spPr bwMode="auto">
          <a:xfrm>
            <a:off x="4623688" y="2911484"/>
            <a:ext cx="2448000" cy="523220"/>
          </a:xfrm>
          <a:prstGeom prst="rect">
            <a:avLst/>
          </a:prstGeom>
          <a:gradFill>
            <a:gsLst>
              <a:gs pos="97917">
                <a:schemeClr val="bg1"/>
              </a:gs>
              <a:gs pos="0">
                <a:srgbClr val="8BAE6C"/>
              </a:gs>
            </a:gsLst>
            <a:lin ang="16200000" scaled="1"/>
          </a:gradFill>
          <a:ln w="22225"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zh-TW" sz="1400" b="1" dirty="0" smtClean="0">
              <a:solidFill>
                <a:schemeClr val="tx1"/>
              </a:solidFill>
              <a:latin typeface="Tahoma" pitchFamily="34" charset="0"/>
              <a:ea typeface="新細明體" pitchFamily="18" charset="-12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zh-TW" sz="1400" b="1" dirty="0" smtClean="0">
              <a:solidFill>
                <a:schemeClr val="tx1"/>
              </a:solidFill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49" name="文字方塊 48"/>
          <p:cNvSpPr txBox="1"/>
          <p:nvPr/>
        </p:nvSpPr>
        <p:spPr>
          <a:xfrm>
            <a:off x="4644008" y="2922914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P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ixel </a:t>
            </a:r>
            <a:r>
              <a:rPr lang="en-US" altLang="zh-TW" sz="1400" b="1" dirty="0">
                <a:latin typeface="Arial" pitchFamily="34" charset="0"/>
                <a:cs typeface="Arial" pitchFamily="34" charset="0"/>
              </a:rPr>
              <a:t>R</a:t>
            </a:r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earrangement</a:t>
            </a:r>
          </a:p>
          <a:p>
            <a:pPr algn="ctr"/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 to YUV Channels</a:t>
            </a:r>
            <a:endParaRPr lang="en-US" altLang="zh-TW" sz="14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8" name="群組 77"/>
          <p:cNvGrpSpPr/>
          <p:nvPr/>
        </p:nvGrpSpPr>
        <p:grpSpPr>
          <a:xfrm>
            <a:off x="4623296" y="4329280"/>
            <a:ext cx="2448000" cy="523220"/>
            <a:chOff x="5199360" y="3933056"/>
            <a:chExt cx="2468984" cy="523220"/>
          </a:xfrm>
        </p:grpSpPr>
        <p:sp>
          <p:nvSpPr>
            <p:cNvPr id="51" name="矩形 50"/>
            <p:cNvSpPr/>
            <p:nvPr/>
          </p:nvSpPr>
          <p:spPr bwMode="auto">
            <a:xfrm>
              <a:off x="5199360" y="3933056"/>
              <a:ext cx="2468984" cy="523220"/>
            </a:xfrm>
            <a:prstGeom prst="rect">
              <a:avLst/>
            </a:prstGeom>
            <a:gradFill>
              <a:gsLst>
                <a:gs pos="97917">
                  <a:schemeClr val="bg1"/>
                </a:gs>
                <a:gs pos="0">
                  <a:srgbClr val="8BAE6C"/>
                </a:gs>
              </a:gsLst>
              <a:lin ang="16200000" scaled="1"/>
            </a:gradFill>
            <a:ln w="22225"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altLang="zh-TW" sz="1400" b="1" dirty="0" smtClean="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altLang="zh-TW" sz="1400" b="1" dirty="0" smtClean="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52" name="文字方塊 51"/>
            <p:cNvSpPr txBox="1"/>
            <p:nvPr/>
          </p:nvSpPr>
          <p:spPr>
            <a:xfrm>
              <a:off x="5364088" y="3933056"/>
              <a:ext cx="21602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400" b="1" dirty="0" smtClean="0">
                  <a:latin typeface="Arial" pitchFamily="34" charset="0"/>
                  <a:cs typeface="Arial" pitchFamily="34" charset="0"/>
                </a:rPr>
                <a:t>Vertical Splitting</a:t>
              </a:r>
            </a:p>
            <a:p>
              <a:pPr algn="ctr"/>
              <a:r>
                <a:rPr lang="en-US" altLang="zh-TW" sz="1400" b="1" dirty="0" smtClean="0">
                  <a:latin typeface="Arial" pitchFamily="34" charset="0"/>
                  <a:cs typeface="Arial" pitchFamily="34" charset="0"/>
                </a:rPr>
                <a:t>and Flipping </a:t>
              </a:r>
              <a:endParaRPr lang="en-US" altLang="zh-TW" sz="1400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5" name="矩形 54"/>
          <p:cNvSpPr/>
          <p:nvPr/>
        </p:nvSpPr>
        <p:spPr bwMode="auto">
          <a:xfrm>
            <a:off x="4623296" y="2191404"/>
            <a:ext cx="2448000" cy="523220"/>
          </a:xfrm>
          <a:prstGeom prst="rect">
            <a:avLst/>
          </a:prstGeom>
          <a:gradFill>
            <a:gsLst>
              <a:gs pos="97917">
                <a:schemeClr val="bg1"/>
              </a:gs>
              <a:gs pos="0">
                <a:srgbClr val="8BAE6C"/>
              </a:gs>
            </a:gsLst>
            <a:lin ang="16200000" scaled="1"/>
          </a:gradFill>
          <a:ln w="22225"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zh-TW" sz="1400" b="1" dirty="0" smtClean="0">
              <a:solidFill>
                <a:schemeClr val="tx1"/>
              </a:solidFill>
              <a:latin typeface="Tahoma" pitchFamily="34" charset="0"/>
              <a:ea typeface="新細明體" pitchFamily="18" charset="-12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zh-TW" sz="1400" b="1" dirty="0" smtClean="0">
              <a:solidFill>
                <a:schemeClr val="tx1"/>
              </a:solidFill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56" name="文字方塊 55"/>
          <p:cNvSpPr txBox="1"/>
          <p:nvPr/>
        </p:nvSpPr>
        <p:spPr>
          <a:xfrm>
            <a:off x="4716016" y="2201102"/>
            <a:ext cx="2303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Downscaling in</a:t>
            </a:r>
          </a:p>
          <a:p>
            <a:pPr algn="ctr"/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Vertical Direction</a:t>
            </a:r>
            <a:endParaRPr lang="en-US" altLang="zh-TW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矩形 59"/>
          <p:cNvSpPr/>
          <p:nvPr/>
        </p:nvSpPr>
        <p:spPr bwMode="auto">
          <a:xfrm>
            <a:off x="1886992" y="2195728"/>
            <a:ext cx="2468984" cy="523220"/>
          </a:xfrm>
          <a:prstGeom prst="rect">
            <a:avLst/>
          </a:prstGeom>
          <a:gradFill>
            <a:gsLst>
              <a:gs pos="97917">
                <a:schemeClr val="bg1"/>
              </a:gs>
              <a:gs pos="0">
                <a:srgbClr val="8BAE6C"/>
              </a:gs>
            </a:gsLst>
            <a:lin ang="16200000" scaled="1"/>
          </a:gradFill>
          <a:ln w="22225"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zh-TW" sz="1400" b="1" dirty="0" smtClean="0">
              <a:solidFill>
                <a:schemeClr val="tx1"/>
              </a:solidFill>
              <a:latin typeface="Tahoma" pitchFamily="34" charset="0"/>
              <a:ea typeface="新細明體" pitchFamily="18" charset="-12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zh-TW" sz="1400" b="1" dirty="0" smtClean="0">
              <a:solidFill>
                <a:schemeClr val="tx1"/>
              </a:solidFill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61" name="文字方塊 60"/>
          <p:cNvSpPr txBox="1"/>
          <p:nvPr/>
        </p:nvSpPr>
        <p:spPr>
          <a:xfrm>
            <a:off x="1959000" y="2169040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Downscaling in </a:t>
            </a:r>
          </a:p>
          <a:p>
            <a:pPr algn="ctr"/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Vertical Direction</a:t>
            </a:r>
            <a:endParaRPr lang="en-US" altLang="zh-TW" sz="1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6" name="肘形接點 65"/>
          <p:cNvCxnSpPr>
            <a:stCxn id="60" idx="2"/>
            <a:endCxn id="80" idx="1"/>
          </p:cNvCxnSpPr>
          <p:nvPr/>
        </p:nvCxnSpPr>
        <p:spPr bwMode="auto">
          <a:xfrm rot="16200000" flipH="1">
            <a:off x="2576379" y="3264053"/>
            <a:ext cx="2592022" cy="1501812"/>
          </a:xfrm>
          <a:prstGeom prst="bentConnector2">
            <a:avLst/>
          </a:prstGeom>
          <a:solidFill>
            <a:schemeClr val="accent1"/>
          </a:solidFill>
          <a:ln w="25400" cap="flat" cmpd="sng" algn="ctr">
            <a:solidFill>
              <a:srgbClr val="657F4D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69" name="群組 5"/>
          <p:cNvGrpSpPr/>
          <p:nvPr/>
        </p:nvGrpSpPr>
        <p:grpSpPr>
          <a:xfrm>
            <a:off x="4622680" y="3609200"/>
            <a:ext cx="2448000" cy="523220"/>
            <a:chOff x="5198744" y="4150680"/>
            <a:chExt cx="2469600" cy="523220"/>
          </a:xfrm>
        </p:grpSpPr>
        <p:sp>
          <p:nvSpPr>
            <p:cNvPr id="75" name="矩形 74"/>
            <p:cNvSpPr/>
            <p:nvPr/>
          </p:nvSpPr>
          <p:spPr bwMode="auto">
            <a:xfrm>
              <a:off x="5199360" y="4150680"/>
              <a:ext cx="2468984" cy="523220"/>
            </a:xfrm>
            <a:prstGeom prst="rect">
              <a:avLst/>
            </a:prstGeom>
            <a:gradFill>
              <a:gsLst>
                <a:gs pos="97917">
                  <a:schemeClr val="bg1"/>
                </a:gs>
                <a:gs pos="0">
                  <a:srgbClr val="8BAE6C"/>
                </a:gs>
              </a:gsLst>
              <a:lin ang="16200000" scaled="1"/>
            </a:gradFill>
            <a:ln w="22225"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altLang="zh-TW" sz="1400" b="1" dirty="0" smtClean="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endParaRP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altLang="zh-TW" sz="1400" b="1" dirty="0" smtClean="0">
                <a:solidFill>
                  <a:schemeClr val="tx1"/>
                </a:solidFill>
                <a:latin typeface="Tahoma" pitchFamily="34" charset="0"/>
                <a:ea typeface="新細明體" pitchFamily="18" charset="-120"/>
              </a:endParaRPr>
            </a:p>
          </p:txBody>
        </p:sp>
        <p:sp>
          <p:nvSpPr>
            <p:cNvPr id="76" name="文字方塊 75"/>
            <p:cNvSpPr txBox="1"/>
            <p:nvPr/>
          </p:nvSpPr>
          <p:spPr>
            <a:xfrm>
              <a:off x="5198744" y="4262465"/>
              <a:ext cx="24482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sz="1400" b="1" dirty="0" smtClean="0">
                  <a:latin typeface="Arial" pitchFamily="34" charset="0"/>
                  <a:cs typeface="Arial" pitchFamily="34" charset="0"/>
                </a:rPr>
                <a:t>RGB to YUV</a:t>
              </a:r>
              <a:endParaRPr lang="en-US" altLang="zh-TW" sz="1400" b="1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70" name="Picture 2"/>
          <p:cNvPicPr preferRelativeResize="0">
            <a:picLocks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148064" y="5755290"/>
            <a:ext cx="1440000" cy="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" name="圖片 7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8064" y="1193979"/>
            <a:ext cx="1440160" cy="810000"/>
          </a:xfrm>
          <a:prstGeom prst="rect">
            <a:avLst/>
          </a:prstGeom>
        </p:spPr>
      </p:pic>
      <p:pic>
        <p:nvPicPr>
          <p:cNvPr id="73" name="圖片 7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91048" y="1232936"/>
            <a:ext cx="1440160" cy="810000"/>
          </a:xfrm>
          <a:prstGeom prst="rect">
            <a:avLst/>
          </a:prstGeom>
        </p:spPr>
      </p:pic>
      <p:sp>
        <p:nvSpPr>
          <p:cNvPr id="80" name="矩形 79"/>
          <p:cNvSpPr/>
          <p:nvPr/>
        </p:nvSpPr>
        <p:spPr bwMode="auto">
          <a:xfrm>
            <a:off x="4623296" y="5049360"/>
            <a:ext cx="2448000" cy="523220"/>
          </a:xfrm>
          <a:prstGeom prst="rect">
            <a:avLst/>
          </a:prstGeom>
          <a:gradFill>
            <a:gsLst>
              <a:gs pos="97917">
                <a:schemeClr val="bg1"/>
              </a:gs>
              <a:gs pos="0">
                <a:srgbClr val="8BAE6C"/>
              </a:gs>
            </a:gsLst>
            <a:lin ang="16200000" scaled="1"/>
          </a:gradFill>
          <a:ln w="22225"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zh-TW" sz="1400" b="1" dirty="0" smtClean="0">
              <a:solidFill>
                <a:schemeClr val="tx1"/>
              </a:solidFill>
              <a:latin typeface="Tahoma" pitchFamily="34" charset="0"/>
              <a:ea typeface="新細明體" pitchFamily="18" charset="-12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zh-TW" sz="1400" b="1" dirty="0" smtClean="0">
              <a:solidFill>
                <a:schemeClr val="tx1"/>
              </a:solidFill>
              <a:latin typeface="Tahoma" pitchFamily="34" charset="0"/>
              <a:ea typeface="新細明體" pitchFamily="18" charset="-120"/>
            </a:endParaRPr>
          </a:p>
        </p:txBody>
      </p:sp>
      <p:sp>
        <p:nvSpPr>
          <p:cNvPr id="81" name="文字方塊 80"/>
          <p:cNvSpPr txBox="1"/>
          <p:nvPr/>
        </p:nvSpPr>
        <p:spPr>
          <a:xfrm>
            <a:off x="4788024" y="5157192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1400" b="1" dirty="0" smtClean="0">
                <a:latin typeface="Arial" pitchFamily="34" charset="0"/>
                <a:cs typeface="Arial" pitchFamily="34" charset="0"/>
              </a:rPr>
              <a:t>Combination</a:t>
            </a:r>
            <a:endParaRPr lang="en-US" altLang="zh-TW" sz="1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6" name="直線單箭頭接點 85"/>
          <p:cNvCxnSpPr/>
          <p:nvPr/>
        </p:nvCxnSpPr>
        <p:spPr bwMode="auto">
          <a:xfrm>
            <a:off x="5868144" y="1997084"/>
            <a:ext cx="392" cy="19686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657F4D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7" name="直線單箭頭接點 86"/>
          <p:cNvCxnSpPr/>
          <p:nvPr/>
        </p:nvCxnSpPr>
        <p:spPr bwMode="auto">
          <a:xfrm>
            <a:off x="3111128" y="1991973"/>
            <a:ext cx="392" cy="19686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657F4D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8" name="直線單箭頭接點 87"/>
          <p:cNvCxnSpPr/>
          <p:nvPr/>
        </p:nvCxnSpPr>
        <p:spPr bwMode="auto">
          <a:xfrm>
            <a:off x="5868144" y="2731217"/>
            <a:ext cx="392" cy="19686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657F4D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9" name="直線單箭頭接點 88"/>
          <p:cNvCxnSpPr/>
          <p:nvPr/>
        </p:nvCxnSpPr>
        <p:spPr bwMode="auto">
          <a:xfrm>
            <a:off x="5868144" y="3437244"/>
            <a:ext cx="392" cy="19686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657F4D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0" name="直線單箭頭接點 89"/>
          <p:cNvCxnSpPr/>
          <p:nvPr/>
        </p:nvCxnSpPr>
        <p:spPr bwMode="auto">
          <a:xfrm>
            <a:off x="5868144" y="4132420"/>
            <a:ext cx="392" cy="19686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657F4D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1" name="直線單箭頭接點 90"/>
          <p:cNvCxnSpPr/>
          <p:nvPr/>
        </p:nvCxnSpPr>
        <p:spPr bwMode="auto">
          <a:xfrm>
            <a:off x="5868144" y="4852500"/>
            <a:ext cx="392" cy="19686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657F4D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2" name="直線單箭頭接點 91"/>
          <p:cNvCxnSpPr/>
          <p:nvPr/>
        </p:nvCxnSpPr>
        <p:spPr bwMode="auto">
          <a:xfrm>
            <a:off x="5868144" y="5572580"/>
            <a:ext cx="392" cy="19686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657F4D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93" name="圖片 92"/>
          <p:cNvPicPr preferRelativeResize="0">
            <a:picLocks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64448" y="3771128"/>
            <a:ext cx="1440000" cy="216024"/>
          </a:xfrm>
          <a:prstGeom prst="rect">
            <a:avLst/>
          </a:prstGeom>
        </p:spPr>
      </p:pic>
      <p:pic>
        <p:nvPicPr>
          <p:cNvPr id="94" name="圖片 93"/>
          <p:cNvPicPr>
            <a:picLocks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164288" y="4670002"/>
            <a:ext cx="1440000" cy="108000"/>
          </a:xfrm>
          <a:prstGeom prst="rect">
            <a:avLst/>
          </a:prstGeom>
        </p:spPr>
      </p:pic>
      <p:pic>
        <p:nvPicPr>
          <p:cNvPr id="95" name="圖片 94"/>
          <p:cNvPicPr>
            <a:picLocks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flipV="1">
            <a:off x="7164288" y="4419200"/>
            <a:ext cx="1440000" cy="108000"/>
          </a:xfrm>
          <a:prstGeom prst="rect">
            <a:avLst/>
          </a:prstGeom>
        </p:spPr>
      </p:pic>
      <p:pic>
        <p:nvPicPr>
          <p:cNvPr id="96" name="圖片 95"/>
          <p:cNvPicPr>
            <a:picLocks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64288" y="2172528"/>
            <a:ext cx="1440000" cy="608400"/>
          </a:xfrm>
          <a:prstGeom prst="rect">
            <a:avLst/>
          </a:prstGeom>
        </p:spPr>
      </p:pic>
      <p:pic>
        <p:nvPicPr>
          <p:cNvPr id="97" name="圖片 96"/>
          <p:cNvPicPr>
            <a:picLocks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1458" y="2172528"/>
            <a:ext cx="1440160" cy="60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群組 41"/>
          <p:cNvGrpSpPr/>
          <p:nvPr/>
        </p:nvGrpSpPr>
        <p:grpSpPr>
          <a:xfrm>
            <a:off x="431032" y="1405642"/>
            <a:ext cx="8712968" cy="4852813"/>
            <a:chOff x="323528" y="1178832"/>
            <a:chExt cx="8712968" cy="4852813"/>
          </a:xfrm>
        </p:grpSpPr>
        <p:sp>
          <p:nvSpPr>
            <p:cNvPr id="13" name="文字方塊 5"/>
            <p:cNvSpPr txBox="1"/>
            <p:nvPr/>
          </p:nvSpPr>
          <p:spPr>
            <a:xfrm>
              <a:off x="5446127" y="1489130"/>
              <a:ext cx="105990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TW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新細明體" pitchFamily="18" charset="-120"/>
                  <a:cs typeface="Arial" pitchFamily="34" charset="0"/>
                </a:rPr>
                <a:t>RGB2YUV</a:t>
              </a:r>
              <a:endParaRPr kumimoji="1" lang="en-US" altLang="zh-TW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新細明體" pitchFamily="18" charset="-120"/>
                <a:cs typeface="Arial" pitchFamily="34" charset="0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TW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新細明體" pitchFamily="18" charset="-120"/>
                  <a:cs typeface="Arial" pitchFamily="34" charset="0"/>
                </a:rPr>
                <a:t>(</a:t>
              </a:r>
              <a:r>
                <a:rPr kumimoji="1" lang="en-US" altLang="zh-TW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新細明體" pitchFamily="18" charset="-120"/>
                  <a:cs typeface="Arial" pitchFamily="34" charset="0"/>
                </a:rPr>
                <a:t>444,422)</a:t>
              </a:r>
              <a:endParaRPr kumimoji="1" lang="en-US" altLang="zh-TW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新細明體" pitchFamily="18" charset="-120"/>
                <a:cs typeface="Arial" pitchFamily="34" charset="0"/>
              </a:endParaRPr>
            </a:p>
          </p:txBody>
        </p:sp>
        <p:sp>
          <p:nvSpPr>
            <p:cNvPr id="14" name="矩形 13"/>
            <p:cNvSpPr/>
            <p:nvPr/>
          </p:nvSpPr>
          <p:spPr bwMode="auto">
            <a:xfrm>
              <a:off x="4283968" y="1682888"/>
              <a:ext cx="1368000" cy="738000"/>
            </a:xfrm>
            <a:prstGeom prst="rect">
              <a:avLst/>
            </a:prstGeom>
            <a:gradFill>
              <a:gsLst>
                <a:gs pos="97917">
                  <a:srgbClr val="F1F7E9"/>
                </a:gs>
                <a:gs pos="0">
                  <a:srgbClr val="8BAE6C"/>
                </a:gs>
              </a:gsLst>
              <a:lin ang="16200000" scaled="1"/>
            </a:gradFill>
            <a:ln w="22225" cap="flat" cmpd="sng" algn="ctr">
              <a:solidFill>
                <a:srgbClr val="8BAE6C">
                  <a:shade val="50000"/>
                </a:srgbClr>
              </a:solidFill>
              <a:prstDash val="solid"/>
              <a:headEnd type="none" w="med" len="med"/>
              <a:tailEnd type="triangle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zh-TW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Tahoma" pitchFamily="34" charset="0"/>
                <a:ea typeface="新細明體" pitchFamily="18" charset="-120"/>
                <a:cs typeface="+mn-cs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zh-TW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Tahoma" pitchFamily="34" charset="0"/>
                <a:ea typeface="新細明體" pitchFamily="18" charset="-120"/>
                <a:cs typeface="+mn-cs"/>
              </a:endParaRPr>
            </a:p>
          </p:txBody>
        </p:sp>
        <p:sp>
          <p:nvSpPr>
            <p:cNvPr id="15" name="矩形 14"/>
            <p:cNvSpPr/>
            <p:nvPr/>
          </p:nvSpPr>
          <p:spPr bwMode="auto">
            <a:xfrm>
              <a:off x="6923881" y="3411080"/>
              <a:ext cx="1368000" cy="738000"/>
            </a:xfrm>
            <a:prstGeom prst="rect">
              <a:avLst/>
            </a:prstGeom>
            <a:gradFill>
              <a:gsLst>
                <a:gs pos="97917">
                  <a:srgbClr val="F1F7E9"/>
                </a:gs>
                <a:gs pos="0">
                  <a:srgbClr val="8BAE6C"/>
                </a:gs>
              </a:gsLst>
              <a:lin ang="16200000" scaled="1"/>
            </a:gradFill>
            <a:ln w="22225" cap="flat" cmpd="sng" algn="ctr">
              <a:solidFill>
                <a:srgbClr val="8BAE6C">
                  <a:shade val="50000"/>
                </a:srgbClr>
              </a:solidFill>
              <a:prstDash val="solid"/>
              <a:headEnd type="none" w="med" len="med"/>
              <a:tailEnd type="triangle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zh-TW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Tahoma" pitchFamily="34" charset="0"/>
                <a:ea typeface="新細明體" pitchFamily="18" charset="-120"/>
                <a:cs typeface="+mn-cs"/>
              </a:endParaRP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zh-TW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Tahoma" pitchFamily="34" charset="0"/>
                <a:ea typeface="新細明體" pitchFamily="18" charset="-120"/>
                <a:cs typeface="+mn-cs"/>
              </a:endParaRPr>
            </a:p>
          </p:txBody>
        </p:sp>
        <p:grpSp>
          <p:nvGrpSpPr>
            <p:cNvPr id="16" name="群組 47"/>
            <p:cNvGrpSpPr/>
            <p:nvPr/>
          </p:nvGrpSpPr>
          <p:grpSpPr>
            <a:xfrm>
              <a:off x="2267744" y="1651520"/>
              <a:ext cx="1656183" cy="751448"/>
              <a:chOff x="3203849" y="1381408"/>
              <a:chExt cx="1656183" cy="751448"/>
            </a:xfrm>
          </p:grpSpPr>
          <p:sp>
            <p:nvSpPr>
              <p:cNvPr id="43" name="矩形 42"/>
              <p:cNvSpPr/>
              <p:nvPr/>
            </p:nvSpPr>
            <p:spPr bwMode="auto">
              <a:xfrm>
                <a:off x="3348016" y="1381408"/>
                <a:ext cx="1368000" cy="738000"/>
              </a:xfrm>
              <a:prstGeom prst="rect">
                <a:avLst/>
              </a:prstGeom>
              <a:gradFill>
                <a:gsLst>
                  <a:gs pos="97917">
                    <a:srgbClr val="FFFFFF"/>
                  </a:gs>
                  <a:gs pos="0">
                    <a:srgbClr val="B381D9"/>
                  </a:gs>
                </a:gsLst>
                <a:lin ang="16200000" scaled="1"/>
              </a:gradFill>
              <a:ln w="22225" cap="flat" cmpd="sng" algn="ctr">
                <a:solidFill>
                  <a:srgbClr val="8A3CC4"/>
                </a:solidFill>
                <a:prstDash val="solid"/>
                <a:headEnd type="none" w="med" len="med"/>
                <a:tailEnd type="triangle" w="med" len="me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en-US" altLang="zh-TW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3300"/>
                  </a:solidFill>
                  <a:effectLst/>
                  <a:uLnTx/>
                  <a:uFillTx/>
                  <a:latin typeface="Tahoma" pitchFamily="34" charset="0"/>
                  <a:ea typeface="新細明體" pitchFamily="18" charset="-120"/>
                  <a:cs typeface="+mn-cs"/>
                </a:endParaRPr>
              </a:p>
            </p:txBody>
          </p:sp>
          <p:sp>
            <p:nvSpPr>
              <p:cNvPr id="44" name="文字方塊 43"/>
              <p:cNvSpPr txBox="1"/>
              <p:nvPr/>
            </p:nvSpPr>
            <p:spPr>
              <a:xfrm>
                <a:off x="3203849" y="1394192"/>
                <a:ext cx="1656183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zh-TW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新細明體" pitchFamily="18" charset="-120"/>
                    <a:cs typeface="Arial" pitchFamily="34" charset="0"/>
                  </a:rPr>
                  <a:t>2D Backwards Packing</a:t>
                </a:r>
              </a:p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zh-TW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新細明體" pitchFamily="18" charset="-120"/>
                    <a:cs typeface="Arial" pitchFamily="34" charset="0"/>
                  </a:rPr>
                  <a:t>Mechanism</a:t>
                </a:r>
                <a:endParaRPr kumimoji="1" lang="zh-TW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新細明體" pitchFamily="18" charset="-120"/>
                  <a:cs typeface="Arial" pitchFamily="34" charset="0"/>
                </a:endParaRPr>
              </a:p>
            </p:txBody>
          </p:sp>
        </p:grpSp>
        <p:sp>
          <p:nvSpPr>
            <p:cNvPr id="17" name="文字方塊 16"/>
            <p:cNvSpPr txBox="1"/>
            <p:nvPr/>
          </p:nvSpPr>
          <p:spPr>
            <a:xfrm>
              <a:off x="4517363" y="1910535"/>
              <a:ext cx="90120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TW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新細明體" pitchFamily="18" charset="-120"/>
                  <a:cs typeface="Arial" pitchFamily="34" charset="0"/>
                </a:rPr>
                <a:t>Encoder</a:t>
              </a:r>
              <a:endParaRPr kumimoji="1" lang="en-US" altLang="zh-TW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新細明體" pitchFamily="18" charset="-120"/>
                <a:cs typeface="Arial" pitchFamily="34" charset="0"/>
              </a:endParaRPr>
            </a:p>
          </p:txBody>
        </p:sp>
        <p:grpSp>
          <p:nvGrpSpPr>
            <p:cNvPr id="18" name="群組 67"/>
            <p:cNvGrpSpPr/>
            <p:nvPr/>
          </p:nvGrpSpPr>
          <p:grpSpPr>
            <a:xfrm>
              <a:off x="6156496" y="1322848"/>
              <a:ext cx="2880000" cy="1440000"/>
              <a:chOff x="6264000" y="3140968"/>
              <a:chExt cx="2880000" cy="1440000"/>
            </a:xfrm>
          </p:grpSpPr>
          <p:sp>
            <p:nvSpPr>
              <p:cNvPr id="41" name="雲朵形 15"/>
              <p:cNvSpPr/>
              <p:nvPr/>
            </p:nvSpPr>
            <p:spPr bwMode="auto">
              <a:xfrm>
                <a:off x="6264000" y="3140968"/>
                <a:ext cx="2880000" cy="1440000"/>
              </a:xfrm>
              <a:prstGeom prst="cloud">
                <a:avLst/>
              </a:prstGeom>
              <a:gradFill>
                <a:gsLst>
                  <a:gs pos="0">
                    <a:srgbClr val="4F81BD">
                      <a:tint val="50000"/>
                      <a:satMod val="300000"/>
                    </a:srgbClr>
                  </a:gs>
                  <a:gs pos="35000">
                    <a:srgbClr val="4F81BD">
                      <a:tint val="37000"/>
                      <a:satMod val="300000"/>
                    </a:srgbClr>
                  </a:gs>
                  <a:gs pos="100000">
                    <a:srgbClr val="4F81BD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12700" cap="flat" cmpd="sng" algn="ctr">
                <a:solidFill>
                  <a:srgbClr val="4A7EBB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en-US" altLang="zh-TW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3300"/>
                  </a:solidFill>
                  <a:effectLst/>
                  <a:uLnTx/>
                  <a:uFillTx/>
                  <a:latin typeface="Tahoma" pitchFamily="34" charset="0"/>
                  <a:ea typeface="新細明體" pitchFamily="18" charset="-120"/>
                </a:endParaRPr>
              </a:p>
            </p:txBody>
          </p:sp>
          <p:sp>
            <p:nvSpPr>
              <p:cNvPr id="42" name="文字方塊 41"/>
              <p:cNvSpPr txBox="1"/>
              <p:nvPr/>
            </p:nvSpPr>
            <p:spPr>
              <a:xfrm>
                <a:off x="6824921" y="3501008"/>
                <a:ext cx="170751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zh-TW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ea typeface="新細明體" pitchFamily="18" charset="-120"/>
                    <a:cs typeface="Arial" pitchFamily="34" charset="0"/>
                  </a:rPr>
                  <a:t>TV</a:t>
                </a:r>
                <a:r>
                  <a:rPr kumimoji="1" lang="zh-TW" alt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ea typeface="新細明體" pitchFamily="18" charset="-120"/>
                    <a:cs typeface="Arial" pitchFamily="34" charset="0"/>
                  </a:rPr>
                  <a:t> </a:t>
                </a:r>
                <a:r>
                  <a:rPr kumimoji="1" lang="en-US" altLang="zh-TW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ea typeface="新細明體" pitchFamily="18" charset="-120"/>
                    <a:cs typeface="Arial" pitchFamily="34" charset="0"/>
                  </a:rPr>
                  <a:t>Broadcasting </a:t>
                </a:r>
              </a:p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zh-TW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ea typeface="新細明體" pitchFamily="18" charset="-120"/>
                    <a:cs typeface="Arial" pitchFamily="34" charset="0"/>
                  </a:rPr>
                  <a:t>Network </a:t>
                </a:r>
                <a:endParaRPr kumimoji="1" lang="zh-TW" alt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新細明體" pitchFamily="18" charset="-120"/>
                  <a:cs typeface="Arial" pitchFamily="34" charset="0"/>
                </a:endParaRPr>
              </a:p>
            </p:txBody>
          </p:sp>
        </p:grpSp>
        <p:cxnSp>
          <p:nvCxnSpPr>
            <p:cNvPr id="19" name="直線單箭頭接點 18"/>
            <p:cNvCxnSpPr>
              <a:endCxn id="14" idx="1"/>
            </p:cNvCxnSpPr>
            <p:nvPr/>
          </p:nvCxnSpPr>
          <p:spPr bwMode="auto">
            <a:xfrm>
              <a:off x="3779912" y="2051888"/>
              <a:ext cx="504056" cy="0"/>
            </a:xfrm>
            <a:prstGeom prst="straightConnector1">
              <a:avLst/>
            </a:prstGeom>
            <a:solidFill>
              <a:srgbClr val="8BAE6C"/>
            </a:solidFill>
            <a:ln w="25400" cap="flat" cmpd="sng" algn="ctr">
              <a:solidFill>
                <a:srgbClr val="657F4D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0" name="直線單箭頭接點 19"/>
            <p:cNvCxnSpPr>
              <a:endCxn id="15" idx="0"/>
            </p:cNvCxnSpPr>
            <p:nvPr/>
          </p:nvCxnSpPr>
          <p:spPr bwMode="auto">
            <a:xfrm>
              <a:off x="7596496" y="2761315"/>
              <a:ext cx="11385" cy="649765"/>
            </a:xfrm>
            <a:prstGeom prst="straightConnector1">
              <a:avLst/>
            </a:prstGeom>
            <a:solidFill>
              <a:srgbClr val="8BAE6C"/>
            </a:solidFill>
            <a:ln w="25400" cap="flat" cmpd="sng" algn="ctr">
              <a:solidFill>
                <a:srgbClr val="657F4D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pic>
          <p:nvPicPr>
            <p:cNvPr id="21" name="圖片 20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23528" y="1178832"/>
              <a:ext cx="1440160" cy="810000"/>
            </a:xfrm>
            <a:prstGeom prst="rect">
              <a:avLst/>
            </a:prstGeom>
          </p:spPr>
        </p:pic>
        <p:pic>
          <p:nvPicPr>
            <p:cNvPr id="22" name="圖片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23528" y="2132907"/>
              <a:ext cx="1440160" cy="810000"/>
            </a:xfrm>
            <a:prstGeom prst="rect">
              <a:avLst/>
            </a:prstGeom>
          </p:spPr>
        </p:pic>
        <p:cxnSp>
          <p:nvCxnSpPr>
            <p:cNvPr id="23" name="肘形接點 22"/>
            <p:cNvCxnSpPr>
              <a:stCxn id="21" idx="3"/>
            </p:cNvCxnSpPr>
            <p:nvPr/>
          </p:nvCxnSpPr>
          <p:spPr bwMode="auto">
            <a:xfrm>
              <a:off x="1763688" y="1583832"/>
              <a:ext cx="648072" cy="315080"/>
            </a:xfrm>
            <a:prstGeom prst="bentConnector3">
              <a:avLst>
                <a:gd name="adj1" fmla="val 50000"/>
              </a:avLst>
            </a:prstGeom>
            <a:solidFill>
              <a:srgbClr val="8BAE6C"/>
            </a:solidFill>
            <a:ln w="25400" cap="flat" cmpd="sng" algn="ctr">
              <a:solidFill>
                <a:srgbClr val="657F4D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4" name="肘形接點 23"/>
            <p:cNvCxnSpPr>
              <a:stCxn id="22" idx="3"/>
            </p:cNvCxnSpPr>
            <p:nvPr/>
          </p:nvCxnSpPr>
          <p:spPr bwMode="auto">
            <a:xfrm flipV="1">
              <a:off x="1763688" y="2204915"/>
              <a:ext cx="648072" cy="332992"/>
            </a:xfrm>
            <a:prstGeom prst="bentConnector3">
              <a:avLst>
                <a:gd name="adj1" fmla="val 50000"/>
              </a:avLst>
            </a:prstGeom>
            <a:solidFill>
              <a:srgbClr val="8BAE6C"/>
            </a:solidFill>
            <a:ln w="25400" cap="flat" cmpd="sng" algn="ctr">
              <a:solidFill>
                <a:srgbClr val="657F4D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5" name="直線單箭頭接點 24"/>
            <p:cNvCxnSpPr>
              <a:stCxn id="14" idx="3"/>
            </p:cNvCxnSpPr>
            <p:nvPr/>
          </p:nvCxnSpPr>
          <p:spPr bwMode="auto">
            <a:xfrm flipV="1">
              <a:off x="5651968" y="2042848"/>
              <a:ext cx="513461" cy="9040"/>
            </a:xfrm>
            <a:prstGeom prst="straightConnector1">
              <a:avLst/>
            </a:prstGeom>
            <a:solidFill>
              <a:srgbClr val="8BAE6C"/>
            </a:solidFill>
            <a:ln w="25400" cap="flat" cmpd="sng" algn="ctr">
              <a:solidFill>
                <a:srgbClr val="657F4D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6" name="文字方塊 25"/>
            <p:cNvSpPr txBox="1"/>
            <p:nvPr/>
          </p:nvSpPr>
          <p:spPr>
            <a:xfrm>
              <a:off x="7164288" y="3627104"/>
              <a:ext cx="90120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TW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ea typeface="新細明體" pitchFamily="18" charset="-120"/>
                  <a:cs typeface="Arial" pitchFamily="34" charset="0"/>
                </a:rPr>
                <a:t>Decoder</a:t>
              </a:r>
              <a:endParaRPr kumimoji="1" lang="en-US" altLang="zh-TW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新細明體" pitchFamily="18" charset="-120"/>
                <a:cs typeface="Arial" pitchFamily="34" charset="0"/>
              </a:endParaRPr>
            </a:p>
          </p:txBody>
        </p:sp>
        <p:grpSp>
          <p:nvGrpSpPr>
            <p:cNvPr id="27" name="群組 81"/>
            <p:cNvGrpSpPr/>
            <p:nvPr/>
          </p:nvGrpSpPr>
          <p:grpSpPr>
            <a:xfrm>
              <a:off x="2004721" y="2952652"/>
              <a:ext cx="1775191" cy="1620000"/>
              <a:chOff x="1465197" y="2924944"/>
              <a:chExt cx="1775191" cy="1620000"/>
            </a:xfrm>
          </p:grpSpPr>
          <p:pic>
            <p:nvPicPr>
              <p:cNvPr id="39" name="Picture 2" descr="C:\Users\ohoh\Desktop\51uDeqbL-ZL.jpg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47664" y="2924944"/>
                <a:ext cx="1620000" cy="1620000"/>
              </a:xfrm>
              <a:prstGeom prst="rect">
                <a:avLst/>
              </a:prstGeom>
              <a:noFill/>
              <a:scene3d>
                <a:camera prst="orthographicFront">
                  <a:rot lat="300000" lon="0" rev="0"/>
                </a:camera>
                <a:lightRig rig="threePt" dir="t"/>
              </a:scene3d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0" name="Picture 2"/>
              <p:cNvPicPr preferRelativeResize="0">
                <a:picLocks noChangeArrowheads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/>
            </p:blipFill>
            <p:spPr bwMode="auto">
              <a:xfrm rot="21425086">
                <a:off x="1465197" y="3217982"/>
                <a:ext cx="1775191" cy="957250"/>
              </a:xfrm>
              <a:prstGeom prst="rect">
                <a:avLst/>
              </a:prstGeom>
              <a:noFill/>
              <a:ln>
                <a:noFill/>
              </a:ln>
              <a:scene3d>
                <a:camera prst="isometricRightUp">
                  <a:rot lat="213403" lon="19718368" rev="21447175"/>
                </a:camera>
                <a:lightRig rig="threePt" dir="t"/>
              </a:scene3d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cxnSp>
          <p:nvCxnSpPr>
            <p:cNvPr id="28" name="直線單箭頭接點 27"/>
            <p:cNvCxnSpPr>
              <a:stCxn id="15" idx="1"/>
            </p:cNvCxnSpPr>
            <p:nvPr/>
          </p:nvCxnSpPr>
          <p:spPr bwMode="auto">
            <a:xfrm flipH="1">
              <a:off x="3851920" y="3780080"/>
              <a:ext cx="3071961" cy="8960"/>
            </a:xfrm>
            <a:prstGeom prst="straightConnector1">
              <a:avLst/>
            </a:prstGeom>
            <a:solidFill>
              <a:srgbClr val="8BAE6C"/>
            </a:solidFill>
            <a:ln w="25400" cap="flat" cmpd="sng" algn="ctr">
              <a:solidFill>
                <a:srgbClr val="657F4D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grpSp>
          <p:nvGrpSpPr>
            <p:cNvPr id="29" name="群組 89"/>
            <p:cNvGrpSpPr/>
            <p:nvPr/>
          </p:nvGrpSpPr>
          <p:grpSpPr>
            <a:xfrm>
              <a:off x="6920556" y="5292981"/>
              <a:ext cx="1368000" cy="738664"/>
              <a:chOff x="7000312" y="4725144"/>
              <a:chExt cx="1368000" cy="738664"/>
            </a:xfrm>
          </p:grpSpPr>
          <p:sp>
            <p:nvSpPr>
              <p:cNvPr id="37" name="矩形 36"/>
              <p:cNvSpPr/>
              <p:nvPr/>
            </p:nvSpPr>
            <p:spPr bwMode="auto">
              <a:xfrm>
                <a:off x="7000312" y="4725144"/>
                <a:ext cx="1368000" cy="738000"/>
              </a:xfrm>
              <a:prstGeom prst="rect">
                <a:avLst/>
              </a:prstGeom>
              <a:gradFill>
                <a:gsLst>
                  <a:gs pos="97917">
                    <a:srgbClr val="FFFFFF"/>
                  </a:gs>
                  <a:gs pos="0">
                    <a:srgbClr val="B381D9"/>
                  </a:gs>
                </a:gsLst>
                <a:lin ang="16200000" scaled="1"/>
              </a:gradFill>
              <a:ln w="22225" cap="flat" cmpd="sng" algn="ctr">
                <a:solidFill>
                  <a:srgbClr val="8A3CC4"/>
                </a:solidFill>
                <a:prstDash val="solid"/>
                <a:headEnd type="none" w="med" len="med"/>
                <a:tailEnd type="triangle" w="med" len="me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en-US" altLang="zh-TW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3300"/>
                  </a:solidFill>
                  <a:effectLst/>
                  <a:uLnTx/>
                  <a:uFillTx/>
                  <a:latin typeface="Tahoma" pitchFamily="34" charset="0"/>
                  <a:ea typeface="新細明體" pitchFamily="18" charset="-120"/>
                  <a:cs typeface="+mn-cs"/>
                </a:endParaRPr>
              </a:p>
            </p:txBody>
          </p:sp>
          <p:sp>
            <p:nvSpPr>
              <p:cNvPr id="38" name="文字方塊 37"/>
              <p:cNvSpPr txBox="1"/>
              <p:nvPr/>
            </p:nvSpPr>
            <p:spPr>
              <a:xfrm>
                <a:off x="7124340" y="4725144"/>
                <a:ext cx="1140056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zh-TW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新細明體" pitchFamily="18" charset="-120"/>
                    <a:cs typeface="Arial" pitchFamily="34" charset="0"/>
                  </a:rPr>
                  <a:t>3D Video </a:t>
                </a:r>
              </a:p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zh-TW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新細明體" pitchFamily="18" charset="-120"/>
                    <a:cs typeface="Arial" pitchFamily="34" charset="0"/>
                  </a:rPr>
                  <a:t>De-packing </a:t>
                </a:r>
              </a:p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zh-TW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ea typeface="新細明體" pitchFamily="18" charset="-120"/>
                    <a:cs typeface="Arial" pitchFamily="34" charset="0"/>
                  </a:rPr>
                  <a:t>Mechanism</a:t>
                </a:r>
                <a:endParaRPr kumimoji="1" lang="zh-TW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新細明體" pitchFamily="18" charset="-120"/>
                  <a:cs typeface="Arial" pitchFamily="34" charset="0"/>
                </a:endParaRPr>
              </a:p>
            </p:txBody>
          </p:sp>
        </p:grpSp>
        <p:cxnSp>
          <p:nvCxnSpPr>
            <p:cNvPr id="30" name="直線單箭頭接點 29"/>
            <p:cNvCxnSpPr>
              <a:stCxn id="15" idx="2"/>
              <a:endCxn id="38" idx="0"/>
            </p:cNvCxnSpPr>
            <p:nvPr/>
          </p:nvCxnSpPr>
          <p:spPr bwMode="auto">
            <a:xfrm>
              <a:off x="7607881" y="4149080"/>
              <a:ext cx="6731" cy="1143901"/>
            </a:xfrm>
            <a:prstGeom prst="straightConnector1">
              <a:avLst/>
            </a:prstGeom>
            <a:solidFill>
              <a:srgbClr val="8BAE6C"/>
            </a:solidFill>
            <a:ln w="25400" cap="flat" cmpd="sng" algn="ctr">
              <a:solidFill>
                <a:srgbClr val="657F4D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1" name="矩形 30"/>
            <p:cNvSpPr/>
            <p:nvPr/>
          </p:nvSpPr>
          <p:spPr bwMode="auto">
            <a:xfrm>
              <a:off x="4932040" y="5292981"/>
              <a:ext cx="1368000" cy="738000"/>
            </a:xfrm>
            <a:prstGeom prst="rect">
              <a:avLst/>
            </a:prstGeom>
            <a:gradFill>
              <a:gsLst>
                <a:gs pos="97917">
                  <a:srgbClr val="FFFFFF"/>
                </a:gs>
                <a:gs pos="0">
                  <a:srgbClr val="B381D9"/>
                </a:gs>
              </a:gsLst>
              <a:lin ang="16200000" scaled="1"/>
            </a:gradFill>
            <a:ln w="22225" cap="flat" cmpd="sng" algn="ctr">
              <a:solidFill>
                <a:srgbClr val="8A3CC4"/>
              </a:solidFill>
              <a:prstDash val="solid"/>
              <a:headEnd type="none" w="med" len="med"/>
              <a:tailEnd type="triangle" w="med" len="me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zh-TW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Tahoma" pitchFamily="34" charset="0"/>
                <a:ea typeface="新細明體" pitchFamily="18" charset="-120"/>
                <a:cs typeface="+mn-cs"/>
              </a:endParaRPr>
            </a:p>
          </p:txBody>
        </p:sp>
        <p:sp>
          <p:nvSpPr>
            <p:cNvPr id="32" name="文字方塊 31"/>
            <p:cNvSpPr txBox="1"/>
            <p:nvPr/>
          </p:nvSpPr>
          <p:spPr>
            <a:xfrm>
              <a:off x="5110570" y="5401933"/>
              <a:ext cx="103105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TW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新細明體" pitchFamily="18" charset="-120"/>
                  <a:cs typeface="Arial" pitchFamily="34" charset="0"/>
                </a:rPr>
                <a:t>Multi-view </a:t>
              </a:r>
            </a:p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TW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新細明體" pitchFamily="18" charset="-120"/>
                  <a:cs typeface="Arial" pitchFamily="34" charset="0"/>
                </a:rPr>
                <a:t>Rendering</a:t>
              </a:r>
            </a:p>
          </p:txBody>
        </p:sp>
        <p:cxnSp>
          <p:nvCxnSpPr>
            <p:cNvPr id="33" name="直線單箭頭接點 32"/>
            <p:cNvCxnSpPr>
              <a:stCxn id="37" idx="1"/>
              <a:endCxn id="31" idx="3"/>
            </p:cNvCxnSpPr>
            <p:nvPr/>
          </p:nvCxnSpPr>
          <p:spPr bwMode="auto">
            <a:xfrm flipH="1">
              <a:off x="6300040" y="5661981"/>
              <a:ext cx="620516" cy="0"/>
            </a:xfrm>
            <a:prstGeom prst="straightConnector1">
              <a:avLst/>
            </a:prstGeom>
            <a:solidFill>
              <a:srgbClr val="8BAE6C"/>
            </a:solidFill>
            <a:ln w="25400" cap="flat" cmpd="sng" algn="ctr">
              <a:solidFill>
                <a:srgbClr val="657F4D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4" name="直線單箭頭接點 33"/>
            <p:cNvCxnSpPr>
              <a:stCxn id="31" idx="1"/>
            </p:cNvCxnSpPr>
            <p:nvPr/>
          </p:nvCxnSpPr>
          <p:spPr bwMode="auto">
            <a:xfrm flipH="1">
              <a:off x="3779912" y="5661981"/>
              <a:ext cx="1152128" cy="10284"/>
            </a:xfrm>
            <a:prstGeom prst="straightConnector1">
              <a:avLst/>
            </a:prstGeom>
            <a:solidFill>
              <a:srgbClr val="8BAE6C"/>
            </a:solidFill>
            <a:ln w="25400" cap="flat" cmpd="sng" algn="ctr">
              <a:solidFill>
                <a:srgbClr val="657F4D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5" name="矩形 34"/>
            <p:cNvSpPr/>
            <p:nvPr/>
          </p:nvSpPr>
          <p:spPr>
            <a:xfrm>
              <a:off x="4788024" y="3501008"/>
              <a:ext cx="134989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TW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新細明體" pitchFamily="18" charset="-120"/>
                  <a:cs typeface="Arial" pitchFamily="34" charset="0"/>
                </a:rPr>
                <a:t>2DTV </a:t>
              </a:r>
              <a:endParaRPr kumimoji="1" lang="zh-TW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新細明體" pitchFamily="18" charset="-120"/>
                <a:cs typeface="Arial" pitchFamily="34" charset="0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3707904" y="5373216"/>
              <a:ext cx="134989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TW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新細明體" pitchFamily="18" charset="-120"/>
                  <a:cs typeface="Arial" pitchFamily="34" charset="0"/>
                </a:rPr>
                <a:t>3DTV </a:t>
              </a:r>
              <a:endParaRPr kumimoji="1" lang="zh-TW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新細明體" pitchFamily="18" charset="-120"/>
                <a:cs typeface="Arial" pitchFamily="34" charset="0"/>
              </a:endParaRPr>
            </a:p>
          </p:txBody>
        </p:sp>
      </p:grpSp>
      <p:sp>
        <p:nvSpPr>
          <p:cNvPr id="45" name="標題 1"/>
          <p:cNvSpPr txBox="1">
            <a:spLocks/>
          </p:cNvSpPr>
          <p:nvPr/>
        </p:nvSpPr>
        <p:spPr bwMode="auto">
          <a:xfrm>
            <a:off x="684213" y="764505"/>
            <a:ext cx="777875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 algn="ctr">
              <a:defRPr/>
            </a:pPr>
            <a:r>
              <a:rPr kumimoji="0" lang="en-US" altLang="zh-TW" sz="3200" b="1" dirty="0" smtClean="0">
                <a:solidFill>
                  <a:schemeClr val="tx2"/>
                </a:solidFill>
                <a:latin typeface="Calibri" pitchFamily="34" charset="0"/>
                <a:ea typeface="+mj-ea"/>
              </a:rPr>
              <a:t>System Architecture</a:t>
            </a:r>
            <a:endParaRPr kumimoji="0" lang="zh-TW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+mn-cs"/>
            </a:endParaRPr>
          </a:p>
        </p:txBody>
      </p:sp>
      <p:grpSp>
        <p:nvGrpSpPr>
          <p:cNvPr id="46" name="群組 2"/>
          <p:cNvGrpSpPr/>
          <p:nvPr/>
        </p:nvGrpSpPr>
        <p:grpSpPr>
          <a:xfrm>
            <a:off x="1798525" y="5121368"/>
            <a:ext cx="2125403" cy="1620000"/>
            <a:chOff x="1619672" y="4822550"/>
            <a:chExt cx="2125403" cy="1620000"/>
          </a:xfrm>
        </p:grpSpPr>
        <p:pic>
          <p:nvPicPr>
            <p:cNvPr id="47" name="Picture 2" descr="C:\Users\ohoh\Desktop\51uDeqbL-ZL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39089" y="4822550"/>
              <a:ext cx="1620000" cy="1620000"/>
            </a:xfrm>
            <a:prstGeom prst="rect">
              <a:avLst/>
            </a:prstGeom>
            <a:noFill/>
            <a:scene3d>
              <a:camera prst="orthographicFront">
                <a:rot lat="300000" lon="0" rev="0"/>
              </a:camera>
              <a:lightRig rig="threePt" dir="t"/>
            </a:scene3d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8" name="群組 42"/>
            <p:cNvGrpSpPr/>
            <p:nvPr/>
          </p:nvGrpSpPr>
          <p:grpSpPr>
            <a:xfrm>
              <a:off x="1619672" y="4954426"/>
              <a:ext cx="2125403" cy="1077220"/>
              <a:chOff x="2432142" y="2289848"/>
              <a:chExt cx="6075414" cy="3331636"/>
            </a:xfrm>
          </p:grpSpPr>
          <p:pic>
            <p:nvPicPr>
              <p:cNvPr id="49" name="Picture 2"/>
              <p:cNvPicPr preferRelativeResize="0">
                <a:picLocks noChangeArrowheads="1"/>
              </p:cNvPicPr>
              <p:nvPr/>
            </p:nvPicPr>
            <p:blipFill rotWithShape="1">
              <a:blip r:embed="rId7" cstate="print">
                <a:extLst>
                  <a:ext uri="{BEBA8EAE-BF5A-486C-A8C5-ECC9F3942E4B}">
                    <a14:imgProps xmlns:a14="http://schemas.microsoft.com/office/drawing/2010/main" xmlns="">
                      <a14:imgLayer r:embed="rId8">
                        <a14:imgEffect>
                          <a14:backgroundRemoval t="15302" b="85409" l="42874" r="100000">
                            <a14:foregroundMark x1="47625" y1="32740" x2="52607" y2="28114"/>
                            <a14:foregroundMark x1="73812" y1="36299" x2="77057" y2="31673"/>
                            <a14:backgroundMark x1="47856" y1="49466" x2="51796" y2="48043"/>
                            <a14:backgroundMark x1="49710" y1="45907" x2="53766" y2="44128"/>
                            <a14:backgroundMark x1="57010" y1="45196" x2="54693" y2="49822"/>
                            <a14:backgroundMark x1="58169" y1="46619" x2="52607" y2="49110"/>
                            <a14:backgroundMark x1="50174" y1="41281" x2="51564" y2="44484"/>
                            <a14:backgroundMark x1="44612" y1="51246" x2="48204" y2="48399"/>
                            <a14:backgroundMark x1="45539" y1="49822" x2="48204" y2="48399"/>
                            <a14:backgroundMark x1="47045" y1="48399" x2="49247" y2="47687"/>
                            <a14:backgroundMark x1="43685" y1="50890" x2="44844" y2="49822"/>
                            <a14:backgroundMark x1="52144" y1="51601" x2="53998" y2="51246"/>
                            <a14:backgroundMark x1="55736" y1="43416" x2="57822" y2="43772"/>
                            <a14:backgroundMark x1="58169" y1="44128" x2="58980" y2="45552"/>
                            <a14:backgroundMark x1="50753" y1="52313" x2="49942" y2="53381"/>
                            <a14:backgroundMark x1="51680" y1="52669" x2="50637" y2="54093"/>
                            <a14:backgroundMark x1="50406" y1="41281" x2="49942" y2="39146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43292" t="15871" b="14564"/>
              <a:stretch/>
            </p:blipFill>
            <p:spPr bwMode="auto">
              <a:xfrm rot="21425086">
                <a:off x="3389614" y="2765210"/>
                <a:ext cx="5117942" cy="2856274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50800" dir="5400000" algn="ctr" rotWithShape="0">
                  <a:srgbClr val="000000"/>
                </a:outerShdw>
              </a:effectLst>
              <a:scene3d>
                <a:camera prst="isometricRightUp">
                  <a:rot lat="213403" lon="19718368" rev="21447175"/>
                </a:camera>
                <a:lightRig rig="threePt" dir="t"/>
              </a:scene3d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0" name="圖片 49"/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BEBA8EAE-BF5A-486C-A8C5-ECC9F3942E4B}">
                    <a14:imgProps xmlns:a14="http://schemas.microsoft.com/office/drawing/2010/main" xmlns="">
                      <a14:imgLayer r:embed="rId10">
                        <a14:imgEffect>
                          <a14:backgroundRemoval t="3710" b="33390" l="70174" r="96686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69002" t="16126" r="13497" b="69147"/>
              <a:stretch/>
            </p:blipFill>
            <p:spPr>
              <a:xfrm>
                <a:off x="6326904" y="3000934"/>
                <a:ext cx="1616159" cy="764899"/>
              </a:xfrm>
              <a:prstGeom prst="rect">
                <a:avLst/>
              </a:prstGeom>
              <a:effectLst>
                <a:outerShdw blurRad="342900" dist="114300" dir="8040000" algn="ctr" rotWithShape="0">
                  <a:srgbClr val="000000">
                    <a:alpha val="42745"/>
                  </a:srgbClr>
                </a:outerShdw>
              </a:effectLst>
            </p:spPr>
          </p:pic>
          <p:pic>
            <p:nvPicPr>
              <p:cNvPr id="51" name="圖片 50"/>
              <p:cNvPicPr>
                <a:picLocks noChangeAspect="1"/>
              </p:cNvPicPr>
              <p:nvPr/>
            </p:nvPicPr>
            <p:blipFill rotWithShape="1">
              <a:blip r:embed="rId11" cstate="print">
                <a:extLst>
                  <a:ext uri="{BEBA8EAE-BF5A-486C-A8C5-ECC9F3942E4B}">
                    <a14:imgProps xmlns:a14="http://schemas.microsoft.com/office/drawing/2010/main" xmlns="">
                      <a14:imgLayer r:embed="rId10">
                        <a14:imgEffect>
                          <a14:backgroundRemoval t="7051" b="90385" l="20578" r="42599">
                            <a14:backgroundMark x1="29964" y1="72436" x2="28520" y2="82692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21750" t="8152" r="58015" b="34163"/>
              <a:stretch/>
            </p:blipFill>
            <p:spPr>
              <a:xfrm rot="21094625">
                <a:off x="4348725" y="2289848"/>
                <a:ext cx="1808255" cy="2853277"/>
              </a:xfrm>
              <a:prstGeom prst="rect">
                <a:avLst/>
              </a:prstGeom>
              <a:ln>
                <a:noFill/>
              </a:ln>
              <a:effectLst>
                <a:outerShdw blurRad="215900" dist="127000" dir="2700000" algn="ctr">
                  <a:srgbClr val="000000">
                    <a:alpha val="99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glow" dir="t">
                  <a:rot lat="0" lon="0" rev="4800000"/>
                </a:lightRig>
              </a:scene3d>
              <a:sp3d prstMaterial="matte">
                <a:bevelT w="127000" h="63500"/>
              </a:sp3d>
            </p:spPr>
          </p:pic>
          <p:pic>
            <p:nvPicPr>
              <p:cNvPr id="52" name="圖片 51"/>
              <p:cNvPicPr>
                <a:picLocks noChangeAspect="1"/>
              </p:cNvPicPr>
              <p:nvPr/>
            </p:nvPicPr>
            <p:blipFill rotWithShape="1">
              <a:blip r:embed="rId12" cstate="print">
                <a:extLst>
                  <a:ext uri="{BEBA8EAE-BF5A-486C-A8C5-ECC9F3942E4B}">
                    <a14:imgProps xmlns:a14="http://schemas.microsoft.com/office/drawing/2010/main" xmlns="">
                      <a14:imgLayer r:embed="rId10">
                        <a14:imgEffect>
                          <a14:backgroundRemoval t="34615" b="55769" l="361" r="27437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t="32642" r="71673" b="41594"/>
              <a:stretch/>
            </p:blipFill>
            <p:spPr>
              <a:xfrm>
                <a:off x="2432142" y="3281573"/>
                <a:ext cx="2745066" cy="1522788"/>
              </a:xfrm>
              <a:prstGeom prst="rect">
                <a:avLst/>
              </a:prstGeom>
              <a:effectLst>
                <a:glow>
                  <a:schemeClr val="bg1"/>
                </a:glow>
                <a:outerShdw blurRad="292100" dist="76200" dir="2460000" sx="97000" sy="97000" algn="ctr" rotWithShape="0">
                  <a:srgbClr val="000000"/>
                </a:outerShdw>
                <a:reflection endPos="0" dist="50800" dir="5400000" sy="-100000" algn="bl" rotWithShape="0"/>
                <a:softEdge rad="0"/>
              </a:effectLst>
              <a:scene3d>
                <a:camera prst="orthographicFront">
                  <a:rot lat="0" lon="1199990" rev="0"/>
                </a:camera>
                <a:lightRig rig="threePt" dir="t"/>
              </a:scene3d>
              <a:sp3d>
                <a:bevelT w="0" prst="angle"/>
                <a:bevelB prst="angle"/>
              </a:sp3d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線">
  <a:themeElements>
    <a:clrScheme name="流線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宣紙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線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>
        <a:gradFill flip="none" rotWithShape="1">
          <a:gsLst>
            <a:gs pos="0">
              <a:schemeClr val="accent3">
                <a:tint val="70000"/>
                <a:satMod val="130000"/>
              </a:schemeClr>
            </a:gs>
            <a:gs pos="43000">
              <a:schemeClr val="accent3">
                <a:tint val="44000"/>
                <a:satMod val="165000"/>
              </a:schemeClr>
            </a:gs>
            <a:gs pos="93000">
              <a:schemeClr val="accent3">
                <a:tint val="15000"/>
                <a:satMod val="165000"/>
              </a:schemeClr>
            </a:gs>
            <a:gs pos="100000">
              <a:schemeClr val="accent3">
                <a:tint val="5000"/>
                <a:satMod val="250000"/>
              </a:schemeClr>
            </a:gs>
          </a:gsLst>
          <a:lin ang="10800000" scaled="1"/>
          <a:tileRect/>
        </a:gradFill>
        <a:ln w="19050">
          <a:headEnd type="none" w="med" len="med"/>
          <a:tailEnd type="arrow" w="med" len="med"/>
        </a:ln>
      </a:spPr>
      <a:bodyPr rtlCol="0" anchor="t"/>
      <a:lstStyle>
        <a:defPPr>
          <a:defRPr sz="1600" dirty="0" smtClean="0">
            <a:ea typeface="+mj-ea"/>
          </a:defRPr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流線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流線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55724</TotalTime>
  <Words>891</Words>
  <Application>Microsoft Office PowerPoint</Application>
  <PresentationFormat>如螢幕大小 (4:3)</PresentationFormat>
  <Paragraphs>323</Paragraphs>
  <Slides>27</Slides>
  <Notes>3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27</vt:i4>
      </vt:variant>
    </vt:vector>
  </HeadingPairs>
  <TitlesOfParts>
    <vt:vector size="28" baseType="lpstr">
      <vt:lpstr>流線</vt:lpstr>
      <vt:lpstr>投影片 1</vt:lpstr>
      <vt:lpstr>Contents</vt:lpstr>
      <vt:lpstr>Introduction</vt:lpstr>
      <vt:lpstr>2D+Depth Format</vt:lpstr>
      <vt:lpstr>2D+Depth Packing and Frame Compatible Packing</vt:lpstr>
      <vt:lpstr>Why 2D+Depth Frame Compatible Packing?</vt:lpstr>
      <vt:lpstr>Proposed 2D Backwards Compatible  Centralized Color-Depth Packing (CCDP)</vt:lpstr>
      <vt:lpstr>Flowchart of the Proposed Packing Mechanism</vt:lpstr>
      <vt:lpstr>投影片 9</vt:lpstr>
      <vt:lpstr>Experimental Results</vt:lpstr>
      <vt:lpstr>Coding Performance Comparison  (3DV-HTM v8.0) </vt:lpstr>
      <vt:lpstr>投影片 12</vt:lpstr>
      <vt:lpstr>投影片 13</vt:lpstr>
      <vt:lpstr>投影片 14</vt:lpstr>
      <vt:lpstr>投影片 15</vt:lpstr>
      <vt:lpstr>投影片 16</vt:lpstr>
      <vt:lpstr>投影片 17</vt:lpstr>
      <vt:lpstr>投影片 18</vt:lpstr>
      <vt:lpstr>投影片 19</vt:lpstr>
      <vt:lpstr>Coding Performance Comparison  (H.264/AVC JM 15.2 ) </vt:lpstr>
      <vt:lpstr>Comparison of Coding Performance</vt:lpstr>
      <vt:lpstr>Comparison of Coding Performance</vt:lpstr>
      <vt:lpstr>Comparison of Coding Performance</vt:lpstr>
      <vt:lpstr>CCDP HEVC-based 3D Codec Structure</vt:lpstr>
      <vt:lpstr>CCDP HEVC-based 3D Codec Structure???</vt:lpstr>
      <vt:lpstr>Conclusions</vt:lpstr>
      <vt:lpstr>投影片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Touch Center Fish Box Develop Plan</dc:title>
  <dc:creator>eddy</dc:creator>
  <cp:lastModifiedBy>ming2</cp:lastModifiedBy>
  <cp:revision>2347</cp:revision>
  <cp:lastPrinted>2013-01-07T09:47:44Z</cp:lastPrinted>
  <dcterms:created xsi:type="dcterms:W3CDTF">2010-07-18T05:58:14Z</dcterms:created>
  <dcterms:modified xsi:type="dcterms:W3CDTF">2013-10-24T11:58:23Z</dcterms:modified>
</cp:coreProperties>
</file>