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03" r:id="rId2"/>
    <p:sldId id="414" r:id="rId3"/>
    <p:sldId id="424" r:id="rId4"/>
    <p:sldId id="433" r:id="rId5"/>
    <p:sldId id="438" r:id="rId6"/>
    <p:sldId id="427" r:id="rId7"/>
    <p:sldId id="434" r:id="rId8"/>
    <p:sldId id="428" r:id="rId9"/>
    <p:sldId id="436" r:id="rId10"/>
    <p:sldId id="437" r:id="rId11"/>
    <p:sldId id="423" r:id="rId12"/>
    <p:sldId id="395" r:id="rId1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86" d="100"/>
          <a:sy n="86" d="100"/>
        </p:scale>
        <p:origin x="9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888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925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8486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JCT3V-F0082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JCT3V-F0082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JCT3V-F0082</a:t>
            </a:r>
            <a:br>
              <a:rPr lang="en-US" altLang="zh-TW" dirty="0" smtClean="0"/>
            </a:br>
            <a:r>
              <a:rPr lang="en-CA" altLang="zh-TW" dirty="0"/>
              <a:t>3D-HEVC HLS: On slice-level camera parameter signaling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zh-TW" dirty="0" smtClean="0"/>
              <a:t>Yu-Lin Chang, Yi-</a:t>
            </a:r>
            <a:r>
              <a:rPr lang="en-CA" altLang="zh-TW" dirty="0" err="1" smtClean="0"/>
              <a:t>Wen</a:t>
            </a:r>
            <a:r>
              <a:rPr lang="en-CA" altLang="zh-TW" dirty="0" smtClean="0"/>
              <a:t> Chen,</a:t>
            </a:r>
            <a:br>
              <a:rPr lang="en-CA" altLang="zh-TW" dirty="0" smtClean="0"/>
            </a:br>
            <a:r>
              <a:rPr lang="en-CA" altLang="zh-TW" dirty="0" err="1" smtClean="0"/>
              <a:t>Jian</a:t>
            </a:r>
            <a:r>
              <a:rPr lang="en-CA" altLang="zh-TW" dirty="0" smtClean="0"/>
              <a:t>-Liang Lin, Yu-</a:t>
            </a:r>
            <a:r>
              <a:rPr lang="en-CA" altLang="zh-TW" dirty="0" err="1" smtClean="0"/>
              <a:t>Pao</a:t>
            </a:r>
            <a:r>
              <a:rPr lang="en-CA" altLang="zh-TW" dirty="0" smtClean="0"/>
              <a:t> Tsai, </a:t>
            </a:r>
            <a:r>
              <a:rPr lang="en-CA" altLang="zh-TW" dirty="0" err="1" smtClean="0"/>
              <a:t>Shawmin</a:t>
            </a:r>
            <a:r>
              <a:rPr lang="en-CA" altLang="zh-TW" dirty="0" smtClean="0"/>
              <a:t> Lei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6</a:t>
            </a:r>
            <a:r>
              <a:rPr lang="en-US" altLang="zh-TW" sz="1400" baseline="30000" dirty="0">
                <a:ea typeface="SimHei" pitchFamily="2" charset="-122"/>
              </a:rPr>
              <a:t>th</a:t>
            </a:r>
            <a:r>
              <a:rPr lang="en-US" altLang="zh-TW" sz="1400" dirty="0">
                <a:ea typeface="SimHei" pitchFamily="2" charset="-122"/>
              </a:rPr>
              <a:t>  JCT3V Meeting in </a:t>
            </a:r>
            <a:r>
              <a:rPr lang="en-CA" altLang="zh-CN" sz="1400" dirty="0"/>
              <a:t>Geneva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/>
          <p:cNvSpPr txBox="1">
            <a:spLocks/>
          </p:cNvSpPr>
          <p:nvPr/>
        </p:nvSpPr>
        <p:spPr bwMode="auto">
          <a:xfrm>
            <a:off x="627063" y="1112799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SzPct val="95000"/>
              <a:buFont typeface="Arial" charset="0"/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9pPr>
          </a:lstStyle>
          <a:p>
            <a:r>
              <a:rPr lang="en-US" altLang="zh-TW" kern="0" dirty="0" smtClean="0"/>
              <a:t>Proposed change on slice segment header extension</a:t>
            </a:r>
          </a:p>
          <a:p>
            <a:pPr marL="0" indent="0">
              <a:buNone/>
            </a:pPr>
            <a:endParaRPr lang="en-US" altLang="zh-TW" kern="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Working Draft Changes for Method </a:t>
            </a:r>
            <a:r>
              <a:rPr lang="en-US" altLang="zh-TW" dirty="0" smtClean="0"/>
              <a:t>2(3/3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84042"/>
              </p:ext>
            </p:extLst>
          </p:nvPr>
        </p:nvGraphicFramePr>
        <p:xfrm>
          <a:off x="467544" y="2204864"/>
          <a:ext cx="8159407" cy="2160240"/>
        </p:xfrm>
        <a:graphic>
          <a:graphicData uri="http://schemas.openxmlformats.org/drawingml/2006/table">
            <a:tbl>
              <a:tblPr/>
              <a:tblGrid>
                <a:gridCol w="7128792"/>
                <a:gridCol w="1030615"/>
              </a:tblGrid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slice_segment_header_extension( ) {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cp_in_slice_segment_header_flag</a:t>
                      </a: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[ nuh_layer_id ]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) {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 ( i = 0; i &lt; ViewIdx; i++ ) {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cp_scale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cp_off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cp_inv_scale_plus_scale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cp_inv_off_plus_off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}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}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7211" marR="972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08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One </a:t>
            </a:r>
            <a:r>
              <a:rPr lang="en-CA" altLang="zh-TW" dirty="0"/>
              <a:t>bug-fix for VPS is first </a:t>
            </a:r>
            <a:r>
              <a:rPr lang="en-CA" altLang="zh-TW" dirty="0" smtClean="0"/>
              <a:t>provided</a:t>
            </a:r>
          </a:p>
          <a:p>
            <a:r>
              <a:rPr lang="en-CA" altLang="zh-TW" dirty="0" smtClean="0"/>
              <a:t>Two </a:t>
            </a:r>
            <a:r>
              <a:rPr lang="en-CA" altLang="zh-TW" dirty="0"/>
              <a:t>methods are proposed to solve the conflict of camera parameter signaling between VPS and slice segment header extension</a:t>
            </a:r>
            <a:r>
              <a:rPr lang="en-CA" altLang="zh-TW" dirty="0" smtClean="0"/>
              <a:t>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CA" altLang="zh-TW" dirty="0" smtClean="0"/>
              <a:t>Add </a:t>
            </a:r>
            <a:r>
              <a:rPr lang="en-CA" altLang="zh-TW" dirty="0"/>
              <a:t>the checking of </a:t>
            </a:r>
            <a:r>
              <a:rPr lang="en-CA" altLang="zh-TW" dirty="0" err="1"/>
              <a:t>cp_present_flag</a:t>
            </a:r>
            <a:r>
              <a:rPr lang="en-CA" altLang="zh-TW" dirty="0"/>
              <a:t> in slice segment header extension </a:t>
            </a:r>
            <a:endParaRPr lang="en-CA" altLang="zh-TW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CA" altLang="zh-TW" dirty="0" smtClean="0"/>
              <a:t>Extend </a:t>
            </a:r>
            <a:r>
              <a:rPr lang="en-CA" altLang="zh-TW" dirty="0" err="1"/>
              <a:t>cp_in_slice_segment_header_flag</a:t>
            </a:r>
            <a:r>
              <a:rPr lang="en-CA" altLang="zh-TW" dirty="0"/>
              <a:t> to an array of flags, where each array element is for a layer, to better support the case </a:t>
            </a:r>
            <a:r>
              <a:rPr lang="en-US" altLang="zh-TW" dirty="0"/>
              <a:t>when camera parameters of one or more layers are time variant and those of the rest layer(s) are time invariant</a:t>
            </a:r>
            <a:r>
              <a:rPr lang="en-CA" altLang="zh-TW" dirty="0"/>
              <a:t>. </a:t>
            </a:r>
            <a:endParaRPr lang="en-CA" altLang="zh-TW" dirty="0" smtClean="0"/>
          </a:p>
          <a:p>
            <a:pPr marL="1314450" lvl="2" indent="-457200"/>
            <a:r>
              <a:rPr lang="en-CA" altLang="zh-TW" dirty="0" smtClean="0"/>
              <a:t>Send </a:t>
            </a:r>
            <a:r>
              <a:rPr lang="en-CA" altLang="zh-TW" dirty="0"/>
              <a:t>camera parameters of a layer with a layer index equal to </a:t>
            </a:r>
            <a:r>
              <a:rPr lang="en-CA" altLang="zh-TW" dirty="0" err="1"/>
              <a:t>layerId</a:t>
            </a:r>
            <a:r>
              <a:rPr lang="en-CA" altLang="zh-TW" dirty="0"/>
              <a:t> in VPS only when </a:t>
            </a:r>
            <a:r>
              <a:rPr lang="en-US" altLang="zh-TW" dirty="0" err="1"/>
              <a:t>cp_present_flag</a:t>
            </a:r>
            <a:r>
              <a:rPr lang="en-US" altLang="zh-TW" dirty="0"/>
              <a:t>[ </a:t>
            </a:r>
            <a:r>
              <a:rPr lang="en-US" altLang="zh-TW" dirty="0" err="1"/>
              <a:t>layerId</a:t>
            </a:r>
            <a:r>
              <a:rPr lang="en-US" altLang="zh-TW" dirty="0"/>
              <a:t> ] is equal to 1 and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[ </a:t>
            </a:r>
            <a:r>
              <a:rPr lang="en-US" altLang="zh-TW" dirty="0" err="1"/>
              <a:t>layerId</a:t>
            </a:r>
            <a:r>
              <a:rPr lang="en-US" altLang="zh-TW" dirty="0"/>
              <a:t> ] is equal to 0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4570413"/>
          </a:xfrm>
        </p:spPr>
        <p:txBody>
          <a:bodyPr>
            <a:noAutofit/>
          </a:bodyPr>
          <a:lstStyle/>
          <a:p>
            <a:r>
              <a:rPr lang="en-US" altLang="zh-TW" dirty="0" smtClean="0"/>
              <a:t>In current 3D-HEVC, conflict between </a:t>
            </a:r>
            <a:r>
              <a:rPr lang="en-US" altLang="zh-TW" dirty="0" err="1" smtClean="0"/>
              <a:t>cp_present_flag</a:t>
            </a:r>
            <a:r>
              <a:rPr lang="en-US" altLang="zh-TW" dirty="0" smtClean="0"/>
              <a:t>[ </a:t>
            </a:r>
            <a:r>
              <a:rPr lang="en-US" altLang="zh-TW" dirty="0" err="1" smtClean="0"/>
              <a:t>layerId</a:t>
            </a:r>
            <a:r>
              <a:rPr lang="en-US" altLang="zh-TW" dirty="0" smtClean="0"/>
              <a:t> ] and </a:t>
            </a:r>
            <a:r>
              <a:rPr lang="en-US" altLang="zh-TW" dirty="0" err="1" smtClean="0"/>
              <a:t>cp_in_slice_segment_header_flag</a:t>
            </a:r>
            <a:r>
              <a:rPr lang="en-US" altLang="zh-TW" dirty="0" smtClean="0"/>
              <a:t> might happen because these two flags are independent</a:t>
            </a:r>
          </a:p>
          <a:p>
            <a:r>
              <a:rPr lang="en-US" altLang="zh-TW" dirty="0" smtClean="0"/>
              <a:t>Proposed method 1: </a:t>
            </a:r>
          </a:p>
          <a:p>
            <a:pPr lvl="1"/>
            <a:r>
              <a:rPr lang="en-US" altLang="zh-TW" dirty="0" smtClean="0"/>
              <a:t>Signal </a:t>
            </a:r>
            <a:r>
              <a:rPr lang="en-US" altLang="zh-TW" dirty="0"/>
              <a:t>camera parameters in the slice segment header extension only when both </a:t>
            </a:r>
            <a:r>
              <a:rPr lang="en-US" altLang="zh-TW" dirty="0" err="1"/>
              <a:t>cp_present_flag</a:t>
            </a:r>
            <a:r>
              <a:rPr lang="en-US" altLang="zh-TW" dirty="0"/>
              <a:t>[ </a:t>
            </a:r>
            <a:r>
              <a:rPr lang="en-US" altLang="zh-TW" dirty="0" err="1"/>
              <a:t>nuh_layer_id</a:t>
            </a:r>
            <a:r>
              <a:rPr lang="en-US" altLang="zh-TW" dirty="0"/>
              <a:t> ] and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 are equal to 1</a:t>
            </a:r>
            <a:r>
              <a:rPr lang="en-US" altLang="zh-TW" dirty="0" smtClean="0"/>
              <a:t>.</a:t>
            </a:r>
          </a:p>
          <a:p>
            <a:r>
              <a:rPr lang="en-US" altLang="zh-TW" dirty="0" smtClean="0"/>
              <a:t>Proposed method 2:</a:t>
            </a:r>
          </a:p>
          <a:p>
            <a:pPr lvl="1"/>
            <a:r>
              <a:rPr lang="en-US" altLang="zh-TW" dirty="0" smtClean="0"/>
              <a:t>E</a:t>
            </a:r>
            <a:r>
              <a:rPr lang="en-CA" altLang="zh-TW" dirty="0" err="1" smtClean="0"/>
              <a:t>xtend</a:t>
            </a:r>
            <a:r>
              <a:rPr lang="en-CA" altLang="zh-TW" dirty="0" smtClean="0"/>
              <a:t> </a:t>
            </a:r>
            <a:r>
              <a:rPr lang="en-CA" altLang="zh-TW" dirty="0" err="1"/>
              <a:t>cp_in_slice_segment_header_flag</a:t>
            </a:r>
            <a:r>
              <a:rPr lang="en-CA" altLang="zh-TW" dirty="0"/>
              <a:t> to an array of flags, where each array element represents a flag for a layer. </a:t>
            </a:r>
            <a:endParaRPr lang="en-CA" altLang="zh-TW" dirty="0" smtClean="0"/>
          </a:p>
          <a:p>
            <a:pPr lvl="1"/>
            <a:r>
              <a:rPr lang="en-CA" altLang="zh-TW" dirty="0" smtClean="0"/>
              <a:t>Send </a:t>
            </a:r>
            <a:r>
              <a:rPr lang="en-CA" altLang="zh-TW" dirty="0"/>
              <a:t>camera parameters of the layer with the layer index equal to </a:t>
            </a:r>
            <a:r>
              <a:rPr lang="en-CA" altLang="zh-TW" dirty="0" err="1"/>
              <a:t>layerId</a:t>
            </a:r>
            <a:r>
              <a:rPr lang="en-CA" altLang="zh-TW" dirty="0"/>
              <a:t> in VPS only when </a:t>
            </a:r>
            <a:r>
              <a:rPr lang="en-US" altLang="zh-TW" dirty="0" err="1"/>
              <a:t>cp_present_flag</a:t>
            </a:r>
            <a:r>
              <a:rPr lang="en-US" altLang="zh-TW" dirty="0"/>
              <a:t>[ </a:t>
            </a:r>
            <a:r>
              <a:rPr lang="en-US" altLang="zh-TW" dirty="0" err="1"/>
              <a:t>layerId</a:t>
            </a:r>
            <a:r>
              <a:rPr lang="en-US" altLang="zh-TW" dirty="0"/>
              <a:t> ] is equal to 1 and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[ </a:t>
            </a:r>
            <a:r>
              <a:rPr lang="en-US" altLang="zh-TW" dirty="0" err="1"/>
              <a:t>layerId</a:t>
            </a:r>
            <a:r>
              <a:rPr lang="en-US" altLang="zh-TW" dirty="0"/>
              <a:t> ] is equal to </a:t>
            </a:r>
            <a:r>
              <a:rPr lang="en-US" altLang="zh-TW" dirty="0" smtClean="0"/>
              <a:t>0</a:t>
            </a:r>
            <a:endParaRPr lang="zh-TW" altLang="zh-TW" dirty="0"/>
          </a:p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Current Camera Parameter Signaling in 3D-HEVC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Camera parameter signaling depends on the </a:t>
            </a:r>
            <a:r>
              <a:rPr lang="en-US" altLang="zh-TW" dirty="0" err="1" smtClean="0"/>
              <a:t>cp_present_flag</a:t>
            </a:r>
            <a:r>
              <a:rPr lang="en-US" altLang="zh-TW" dirty="0" smtClean="0"/>
              <a:t> for each layer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84225"/>
              </p:ext>
            </p:extLst>
          </p:nvPr>
        </p:nvGraphicFramePr>
        <p:xfrm>
          <a:off x="1115616" y="1918018"/>
          <a:ext cx="7065576" cy="4146798"/>
        </p:xfrm>
        <a:graphic>
          <a:graphicData uri="http://schemas.openxmlformats.org/drawingml/2006/table">
            <a:tbl>
              <a:tblPr/>
              <a:tblGrid>
                <a:gridCol w="5976664"/>
                <a:gridCol w="1088912"/>
              </a:tblGrid>
              <a:tr h="382518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VPS_header</a:t>
                      </a: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_extension2( ) {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if ( layerId ! = 0 )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cp_present_flag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layerId ]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</a:t>
                      </a:r>
                      <a:r>
                        <a:rPr lang="en-GB" sz="1300" b="1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cp_precision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cp_in_slice_segment_header_flag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!cp_in_slice_segment_header_flag 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for( i = 0; i  &lt;=  vps_max_layers_minus1; i++ ) </a:t>
                      </a:r>
                      <a:r>
                        <a:rPr lang="en-GB" sz="1300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layerId = layer_id_in_nuh[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if( cp_present_flag[ layerId ]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viewIdx = ViewOrderIdx[ layerId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for( j = 0; j  &lt;  viewIdx; j++ ) { 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vps_cp_inv_scale_plus_scale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vps_cp_inv_off_plus_off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en-GB" sz="1300" b="1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矩形 12"/>
          <p:cNvSpPr/>
          <p:nvPr/>
        </p:nvSpPr>
        <p:spPr>
          <a:xfrm>
            <a:off x="1475656" y="2708920"/>
            <a:ext cx="2088232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1259632" y="3284984"/>
            <a:ext cx="2520280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Current Camera Parameter Signaling in 3D-HEVC (2/2)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3" y="1354732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In slice segment header extension, camera parameter signaling only depends on </a:t>
            </a:r>
            <a:r>
              <a:rPr lang="en-US" altLang="zh-TW" dirty="0" err="1" smtClean="0"/>
              <a:t>cp_in_slice_segment_header_flag</a:t>
            </a: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For a certain layer, the camera parameter might not be presented. But if </a:t>
            </a:r>
            <a:r>
              <a:rPr lang="en-US" altLang="zh-TW" dirty="0" err="1" smtClean="0"/>
              <a:t>cp_in_slice_segment_header_flag</a:t>
            </a:r>
            <a:r>
              <a:rPr lang="en-US" altLang="zh-TW" dirty="0" smtClean="0"/>
              <a:t> is enabled, the camera parameters are still signaled for each slice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800157"/>
              </p:ext>
            </p:extLst>
          </p:nvPr>
        </p:nvGraphicFramePr>
        <p:xfrm>
          <a:off x="997977" y="2350744"/>
          <a:ext cx="7608421" cy="2014360"/>
        </p:xfrm>
        <a:graphic>
          <a:graphicData uri="http://schemas.openxmlformats.org/drawingml/2006/table">
            <a:tbl>
              <a:tblPr/>
              <a:tblGrid>
                <a:gridCol w="6647401"/>
                <a:gridCol w="961020"/>
              </a:tblGrid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slice_segment_header_extension</a:t>
                      </a: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( ) {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</a:t>
                      </a:r>
                      <a:r>
                        <a:rPr lang="en-GB" sz="1300" dirty="0" err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cp_in_slice_segment_header_flag</a:t>
                      </a: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r>
                        <a:rPr lang="en-GB" sz="1300" dirty="0" smtClean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) </a:t>
                      </a: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{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 ( i = 0; i &lt; ViewIdx; i++ 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cp_inv_scale_plus_scale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cp_inv_off_plus_off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436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0646" marR="906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997977" y="2553753"/>
            <a:ext cx="2781935" cy="21602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330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Bug-fix For the Missing Braces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A </a:t>
            </a:r>
            <a:r>
              <a:rPr lang="en-CA" altLang="zh-TW" dirty="0"/>
              <a:t>pair of missing braces is added.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1115616" y="1918018"/>
          <a:ext cx="7065576" cy="4146798"/>
        </p:xfrm>
        <a:graphic>
          <a:graphicData uri="http://schemas.openxmlformats.org/drawingml/2006/table">
            <a:tbl>
              <a:tblPr/>
              <a:tblGrid>
                <a:gridCol w="5976664"/>
                <a:gridCol w="1088912"/>
              </a:tblGrid>
              <a:tr h="382518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VPS_header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_extension2(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if ( layerId ! = 0 )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cp_present_flag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layerId ]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cp_precision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cp_in_slice_segment_header_flag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!cp_in_slice_segment_header_flag 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for( i = 0; i  &lt;=  vps_max_layers_minus1; i++ ) </a:t>
                      </a:r>
                      <a:r>
                        <a:rPr lang="en-GB" sz="1300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layerId = layer_id_in_nuh[ i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if( cp_present_flag[ layerId ] ) {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viewIdx = ViewOrderIdx[ layerId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for( j = 0; j  &lt;  viewIdx; j++ ) { 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vps_cp_inv_scale_plus_scale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vps_cp_inv_off_plus_off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</a:t>
                      </a: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5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b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en-GB" sz="1300" b="1">
                          <a:effectLst/>
                          <a:highlight>
                            <a:srgbClr val="00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}</a:t>
                      </a:r>
                      <a:endParaRPr lang="zh-TW" sz="13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3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3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4179" marR="841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158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Proposed Method 1 – Check </a:t>
            </a:r>
            <a:r>
              <a:rPr lang="en-US" altLang="zh-TW" dirty="0" err="1"/>
              <a:t>cp_present_flag</a:t>
            </a:r>
            <a:r>
              <a:rPr lang="en-US" altLang="zh-TW" dirty="0"/>
              <a:t> in </a:t>
            </a:r>
            <a:r>
              <a:rPr lang="en-US" altLang="zh-TW" dirty="0" smtClean="0"/>
              <a:t>Slice Segment Header Extension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3" y="142674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Propose to </a:t>
            </a:r>
            <a:r>
              <a:rPr lang="en-US" altLang="zh-TW" dirty="0"/>
              <a:t>code camera parameters in the slice segment header extension </a:t>
            </a:r>
            <a:r>
              <a:rPr lang="en-US" altLang="zh-TW" dirty="0">
                <a:solidFill>
                  <a:srgbClr val="0070C0"/>
                </a:solidFill>
              </a:rPr>
              <a:t>only when both </a:t>
            </a:r>
            <a:r>
              <a:rPr lang="en-US" altLang="zh-TW" dirty="0" err="1">
                <a:solidFill>
                  <a:srgbClr val="0070C0"/>
                </a:solidFill>
              </a:rPr>
              <a:t>cp_in_slice_segment_header_flag</a:t>
            </a:r>
            <a:r>
              <a:rPr lang="en-US" altLang="zh-TW" dirty="0">
                <a:solidFill>
                  <a:srgbClr val="0070C0"/>
                </a:solidFill>
              </a:rPr>
              <a:t> and </a:t>
            </a:r>
            <a:r>
              <a:rPr lang="en-US" altLang="zh-TW" dirty="0" err="1">
                <a:solidFill>
                  <a:srgbClr val="0070C0"/>
                </a:solidFill>
              </a:rPr>
              <a:t>cp_present_flag</a:t>
            </a:r>
            <a:r>
              <a:rPr lang="en-US" altLang="zh-TW" dirty="0">
                <a:solidFill>
                  <a:srgbClr val="0070C0"/>
                </a:solidFill>
              </a:rPr>
              <a:t>[ </a:t>
            </a:r>
            <a:r>
              <a:rPr lang="en-US" altLang="zh-TW" dirty="0" err="1">
                <a:solidFill>
                  <a:srgbClr val="0070C0"/>
                </a:solidFill>
              </a:rPr>
              <a:t>nuh_layer_id</a:t>
            </a:r>
            <a:r>
              <a:rPr lang="en-US" altLang="zh-TW" dirty="0">
                <a:solidFill>
                  <a:srgbClr val="0070C0"/>
                </a:solidFill>
              </a:rPr>
              <a:t> ] </a:t>
            </a:r>
            <a:r>
              <a:rPr lang="en-US" altLang="zh-TW" dirty="0" smtClean="0">
                <a:solidFill>
                  <a:srgbClr val="0070C0"/>
                </a:solidFill>
              </a:rPr>
              <a:t>are </a:t>
            </a:r>
            <a:r>
              <a:rPr lang="en-US" altLang="zh-TW" dirty="0">
                <a:solidFill>
                  <a:srgbClr val="0070C0"/>
                </a:solidFill>
              </a:rPr>
              <a:t>equal to 1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272004"/>
              </p:ext>
            </p:extLst>
          </p:nvPr>
        </p:nvGraphicFramePr>
        <p:xfrm>
          <a:off x="683568" y="3284984"/>
          <a:ext cx="8063481" cy="2160240"/>
        </p:xfrm>
        <a:graphic>
          <a:graphicData uri="http://schemas.openxmlformats.org/drawingml/2006/table">
            <a:tbl>
              <a:tblPr/>
              <a:tblGrid>
                <a:gridCol w="7044983"/>
                <a:gridCol w="1018498"/>
              </a:tblGrid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slice_segment_header_extension( ) {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cp_in_slice_segment_header_flag </a:t>
                      </a: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&amp;&amp; cp_present_flag[ nuh_layer_id ]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) {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 ( i = 0; i &lt; ViewIdx; i++ ) {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cp_scale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cp_off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cp_inv_scale_plus_scale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cp_inv_off_plus_off</a:t>
                      </a: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i ]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}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}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4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4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96068" marR="9606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8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Proposed Method </a:t>
            </a:r>
            <a:r>
              <a:rPr lang="en-US" altLang="zh-TW" dirty="0" smtClean="0"/>
              <a:t>2 </a:t>
            </a:r>
            <a:r>
              <a:rPr lang="en-US" altLang="zh-TW" dirty="0"/>
              <a:t>– Extend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 to an </a:t>
            </a:r>
            <a:r>
              <a:rPr lang="en-US" altLang="zh-TW" dirty="0" smtClean="0"/>
              <a:t>Array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3" y="1426740"/>
            <a:ext cx="8054975" cy="4954588"/>
          </a:xfrm>
        </p:spPr>
        <p:txBody>
          <a:bodyPr/>
          <a:lstStyle/>
          <a:p>
            <a:r>
              <a:rPr lang="en-US" altLang="zh-TW" dirty="0" smtClean="0"/>
              <a:t>Propose </a:t>
            </a:r>
            <a:r>
              <a:rPr lang="en-US" altLang="zh-TW" dirty="0"/>
              <a:t>to extend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 to an array of flags, where each array element represents a flag for a layer</a:t>
            </a:r>
            <a:r>
              <a:rPr lang="en-US" altLang="zh-TW" dirty="0" smtClean="0"/>
              <a:t>.</a:t>
            </a:r>
          </a:p>
          <a:p>
            <a:r>
              <a:rPr lang="en-US" altLang="zh-TW" dirty="0"/>
              <a:t>In VPS, if </a:t>
            </a:r>
            <a:r>
              <a:rPr lang="en-US" altLang="zh-TW" dirty="0" err="1"/>
              <a:t>cp_present_flag</a:t>
            </a:r>
            <a:r>
              <a:rPr lang="en-US" altLang="zh-TW" dirty="0"/>
              <a:t>[ </a:t>
            </a:r>
            <a:r>
              <a:rPr lang="en-US" altLang="zh-TW" dirty="0" err="1"/>
              <a:t>layerId</a:t>
            </a:r>
            <a:r>
              <a:rPr lang="en-US" altLang="zh-TW" dirty="0"/>
              <a:t> ] is equal to 1,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[ </a:t>
            </a:r>
            <a:r>
              <a:rPr lang="en-US" altLang="zh-TW" dirty="0" err="1"/>
              <a:t>layerId</a:t>
            </a:r>
            <a:r>
              <a:rPr lang="en-US" altLang="zh-TW" dirty="0"/>
              <a:t> ] is coded; otherwise, it is not coded and inferred to be 0. </a:t>
            </a:r>
            <a:endParaRPr lang="en-US" altLang="zh-TW" dirty="0" smtClean="0"/>
          </a:p>
          <a:p>
            <a:r>
              <a:rPr lang="en-US" altLang="zh-TW" dirty="0" smtClean="0"/>
              <a:t>Camera </a:t>
            </a:r>
            <a:r>
              <a:rPr lang="en-US" altLang="zh-TW" dirty="0"/>
              <a:t>parameters of a layer with a layer index equal to </a:t>
            </a:r>
            <a:r>
              <a:rPr lang="en-US" altLang="zh-TW" dirty="0" err="1"/>
              <a:t>layerId</a:t>
            </a:r>
            <a:r>
              <a:rPr lang="en-US" altLang="zh-TW" dirty="0"/>
              <a:t> are coded in VPS only when </a:t>
            </a:r>
            <a:r>
              <a:rPr lang="en-US" altLang="zh-TW" dirty="0" err="1"/>
              <a:t>cp_present_flag</a:t>
            </a:r>
            <a:r>
              <a:rPr lang="en-US" altLang="zh-TW" dirty="0"/>
              <a:t>[ </a:t>
            </a:r>
            <a:r>
              <a:rPr lang="en-US" altLang="zh-TW" dirty="0" err="1"/>
              <a:t>layerId</a:t>
            </a:r>
            <a:r>
              <a:rPr lang="en-US" altLang="zh-TW" dirty="0"/>
              <a:t> ] is equal to 1 and </a:t>
            </a:r>
            <a:r>
              <a:rPr lang="en-US" altLang="zh-TW" dirty="0" err="1"/>
              <a:t>cp_in_slice_segment_header_flag</a:t>
            </a:r>
            <a:r>
              <a:rPr lang="en-US" altLang="zh-TW" dirty="0"/>
              <a:t>[ </a:t>
            </a:r>
            <a:r>
              <a:rPr lang="en-US" altLang="zh-TW" dirty="0" err="1"/>
              <a:t>layerId</a:t>
            </a:r>
            <a:r>
              <a:rPr lang="en-US" altLang="zh-TW" dirty="0"/>
              <a:t> ] is equal to </a:t>
            </a:r>
            <a:r>
              <a:rPr lang="en-US" altLang="zh-TW" dirty="0" smtClean="0"/>
              <a:t>0</a:t>
            </a:r>
          </a:p>
          <a:p>
            <a:r>
              <a:rPr lang="en-US" altLang="zh-TW" dirty="0" smtClean="0"/>
              <a:t>The camera parameters could be signaled more efficiently</a:t>
            </a:r>
            <a:endParaRPr lang="zh-TW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9579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/>
          <p:cNvSpPr txBox="1">
            <a:spLocks/>
          </p:cNvSpPr>
          <p:nvPr/>
        </p:nvSpPr>
        <p:spPr bwMode="auto">
          <a:xfrm>
            <a:off x="627063" y="1112799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SzPct val="95000"/>
              <a:buFont typeface="Arial" charset="0"/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9pPr>
          </a:lstStyle>
          <a:p>
            <a:r>
              <a:rPr lang="en-US" altLang="zh-TW" kern="0" dirty="0" smtClean="0"/>
              <a:t>Proposed change on VPS</a:t>
            </a:r>
          </a:p>
          <a:p>
            <a:pPr marL="0" indent="0">
              <a:buNone/>
            </a:pPr>
            <a:endParaRPr lang="en-US" altLang="zh-TW" kern="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Working Draft Changes for Method 2 (1/3)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4160593"/>
              </p:ext>
            </p:extLst>
          </p:nvPr>
        </p:nvGraphicFramePr>
        <p:xfrm>
          <a:off x="1346827" y="1552229"/>
          <a:ext cx="6969589" cy="4613075"/>
        </p:xfrm>
        <a:graphic>
          <a:graphicData uri="http://schemas.openxmlformats.org/drawingml/2006/table">
            <a:tbl>
              <a:tblPr/>
              <a:tblGrid>
                <a:gridCol w="6089260"/>
                <a:gridCol w="880329"/>
              </a:tblGrid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vps_extension2( 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Descriptor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for( i = 0; i &lt;= vps_max_layers_minus1; i++ 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layerId = layer_id_in_nuh[ i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if ( layerId ! = 0 )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</a:t>
                      </a: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cp_present_flag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layerId ]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if ( cp_present_flag[ layerId ] 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</a:t>
                      </a:r>
                      <a:r>
                        <a:rPr lang="en-GB" sz="1200" b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cp_in_slice_segment_header_flag</a:t>
                      </a:r>
                      <a:r>
                        <a:rPr lang="en-GB" sz="1200" b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[ layerId 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ue(v)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…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cp_precision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 strike="sngStrike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cp_in_slice_segment_header_flag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strike="sngStrike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if( !cp_in_slice_segment_header_flag ) 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for( i = 0; i  &lt;=  vps_max_layers_minus1; i++ ) 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layerId = layer_id_in_nuh[ i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if( cp_present_flag[ layerId ] 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&amp;&amp; !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cp_in_slice_segment_header_flag</a:t>
                      </a:r>
                      <a:r>
                        <a:rPr lang="en-GB" sz="1200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[ layerId ]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) {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viewIdx = ViewOrderIdx[ layerId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for( j = 0; j  &lt;  viewIdx; j++ ) { 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vps_cp_scale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vps_cp_off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vps_cp_inv_scale_plus_scale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	vps_cp_inv_off_plus_off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[ viewIdx ][ j ]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se(v)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	</a:t>
                      </a: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		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    </a:t>
                      </a:r>
                      <a:r>
                        <a:rPr lang="en-GB" sz="1200" b="1">
                          <a:effectLst/>
                          <a:highlight>
                            <a:srgbClr val="FFFF00"/>
                          </a:highlight>
                          <a:latin typeface="Times New Roman" panose="02020603050405020304" pitchFamily="18" charset="0"/>
                          <a:ea typeface="新細明體" panose="02020500000000000000" pitchFamily="18" charset="-120"/>
                        </a:rPr>
                        <a:t>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b="1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	iv_mv_scaling_flag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u(1)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23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}</a:t>
                      </a:r>
                      <a:endParaRPr lang="zh-TW" sz="120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Malgun Gothic" panose="020B0503020000020004" pitchFamily="34" charset="-127"/>
                        </a:rPr>
                        <a:t> </a:t>
                      </a:r>
                      <a:endParaRPr lang="zh-TW" sz="1200" dirty="0">
                        <a:effectLst/>
                        <a:latin typeface="Times New Roman" panose="02020603050405020304" pitchFamily="18" charset="0"/>
                        <a:ea typeface="Malgun Gothic" panose="020B0503020000020004" pitchFamily="34" charset="-127"/>
                      </a:endParaRPr>
                    </a:p>
                  </a:txBody>
                  <a:tcPr marL="83035" marR="830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2" name="直線接點 11"/>
          <p:cNvCxnSpPr/>
          <p:nvPr/>
        </p:nvCxnSpPr>
        <p:spPr>
          <a:xfrm>
            <a:off x="1115616" y="3667326"/>
            <a:ext cx="368657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1115616" y="3861048"/>
            <a:ext cx="368657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弧形箭號 (左彎) 13"/>
          <p:cNvSpPr/>
          <p:nvPr/>
        </p:nvSpPr>
        <p:spPr>
          <a:xfrm flipH="1" flipV="1">
            <a:off x="885208" y="2780928"/>
            <a:ext cx="504056" cy="129614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3707904" y="2762462"/>
            <a:ext cx="2212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 smtClean="0">
                <a:solidFill>
                  <a:srgbClr val="0070C0"/>
                </a:solidFill>
                <a:latin typeface="+mj-lt"/>
              </a:rPr>
              <a:t>Further cleanup</a:t>
            </a:r>
            <a:endParaRPr lang="zh-TW" altLang="en-US" b="1" dirty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5376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內容版面配置區 2"/>
          <p:cNvSpPr txBox="1">
            <a:spLocks/>
          </p:cNvSpPr>
          <p:nvPr/>
        </p:nvSpPr>
        <p:spPr bwMode="auto">
          <a:xfrm>
            <a:off x="627063" y="1112799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2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SzPct val="95000"/>
              <a:buFont typeface="Arial" charset="0"/>
              <a:buChar char="•"/>
              <a:defRPr kumimoji="1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ED6D00"/>
              </a:buClr>
              <a:buFont typeface="Arial" charset="0"/>
              <a:buChar char="▪"/>
              <a:defRPr kumimoji="1" sz="1200">
                <a:solidFill>
                  <a:schemeClr val="tx1"/>
                </a:solidFill>
                <a:latin typeface="+mn-lt"/>
                <a:ea typeface="+mn-ea"/>
                <a:cs typeface="Arial" charset="0"/>
              </a:defRPr>
            </a:lvl9pPr>
          </a:lstStyle>
          <a:p>
            <a:r>
              <a:rPr lang="en-US" altLang="zh-TW" kern="0" smtClean="0"/>
              <a:t>Proposed change on VPS</a:t>
            </a:r>
          </a:p>
          <a:p>
            <a:pPr marL="0" indent="0">
              <a:buNone/>
            </a:pPr>
            <a:endParaRPr lang="en-US" altLang="zh-TW" kern="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Working Draft Changes for Method 2(2/3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94" y="1772816"/>
            <a:ext cx="8494150" cy="249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32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15676</TotalTime>
  <Words>585</Words>
  <Application>Microsoft Office PowerPoint</Application>
  <PresentationFormat>如螢幕大小 (4:3)</PresentationFormat>
  <Paragraphs>247</Paragraphs>
  <Slides>12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21" baseType="lpstr">
      <vt:lpstr>Malgun Gothic</vt:lpstr>
      <vt:lpstr>ＭＳ Ｐゴシック</vt:lpstr>
      <vt:lpstr>SimHei</vt:lpstr>
      <vt:lpstr>新細明體</vt:lpstr>
      <vt:lpstr>標楷體</vt:lpstr>
      <vt:lpstr>Arial</vt:lpstr>
      <vt:lpstr>Calibri</vt:lpstr>
      <vt:lpstr>Times New Roman</vt:lpstr>
      <vt:lpstr>Corporate ppt templatel_Confidential A</vt:lpstr>
      <vt:lpstr>JCT3V-F0082 3D-HEVC HLS: On slice-level camera parameter signaling</vt:lpstr>
      <vt:lpstr>Overall Summary</vt:lpstr>
      <vt:lpstr>Current Camera Parameter Signaling in 3D-HEVC (1/2)</vt:lpstr>
      <vt:lpstr>Current Camera Parameter Signaling in 3D-HEVC (2/2)</vt:lpstr>
      <vt:lpstr>Proposed Bug-fix For the Missing Braces</vt:lpstr>
      <vt:lpstr>Proposed Method 1 – Check cp_present_flag in Slice Segment Header Extension</vt:lpstr>
      <vt:lpstr>Proposed Method 2 – Extend cp_in_slice_segment_header_flag to an Array</vt:lpstr>
      <vt:lpstr>Working Draft Changes for Method 2 (1/3)</vt:lpstr>
      <vt:lpstr>Working Draft Changes for Method 2(2/3)</vt:lpstr>
      <vt:lpstr>Working Draft Changes for Method 2(3/3)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1873</cp:revision>
  <dcterms:created xsi:type="dcterms:W3CDTF">2008-02-20T09:40:59Z</dcterms:created>
  <dcterms:modified xsi:type="dcterms:W3CDTF">2013-10-24T18:21:00Z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