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4" r:id="rId1"/>
  </p:sldMasterIdLst>
  <p:notesMasterIdLst>
    <p:notesMasterId r:id="rId15"/>
  </p:notesMasterIdLst>
  <p:handoutMasterIdLst>
    <p:handoutMasterId r:id="rId16"/>
  </p:handoutMasterIdLst>
  <p:sldIdLst>
    <p:sldId id="270" r:id="rId2"/>
    <p:sldId id="384" r:id="rId3"/>
    <p:sldId id="361" r:id="rId4"/>
    <p:sldId id="362" r:id="rId5"/>
    <p:sldId id="378" r:id="rId6"/>
    <p:sldId id="388" r:id="rId7"/>
    <p:sldId id="389" r:id="rId8"/>
    <p:sldId id="390" r:id="rId9"/>
    <p:sldId id="387" r:id="rId10"/>
    <p:sldId id="391" r:id="rId11"/>
    <p:sldId id="392" r:id="rId12"/>
    <p:sldId id="372" r:id="rId13"/>
    <p:sldId id="359" r:id="rId14"/>
  </p:sldIdLst>
  <p:sldSz cx="9144000" cy="6858000" type="screen4x3"/>
  <p:notesSz cx="6794500" cy="9906000"/>
  <p:embeddedFontLst>
    <p:embeddedFont>
      <p:font typeface="Ericsson Capital TT" panose="02000503000000020004" pitchFamily="2" charset="0"/>
      <p:regular r:id="rId17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9822" autoAdjust="0"/>
  </p:normalViewPr>
  <p:slideViewPr>
    <p:cSldViewPr>
      <p:cViewPr varScale="1">
        <p:scale>
          <a:sx n="117" d="100"/>
          <a:sy n="117" d="100"/>
        </p:scale>
        <p:origin x="-1536" y="-96"/>
      </p:cViewPr>
      <p:guideLst>
        <p:guide orient="horz" pos="867"/>
        <p:guide orient="horz" pos="4110"/>
        <p:guide orient="horz" pos="663"/>
        <p:guide orient="horz" pos="2262"/>
        <p:guide orient="horz" pos="4156"/>
        <p:guide orient="horz" pos="3566"/>
        <p:guide pos="4876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3D Vision 2012 OSG #3 </a:t>
            </a: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45" y="1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2012-10-01 </a:t>
            </a:r>
            <a:endParaRPr lang="en-U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8982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45" y="9408982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52625BE7-7434-4205-B18C-10993EFCE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4701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3D Vision 2013 OSG #1 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1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2013-02-25 </a:t>
            </a: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1"/>
            <a:ext cx="5435600" cy="44577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Klicka här för att ändra format på bakgrundstexten</a:t>
            </a:r>
          </a:p>
          <a:p>
            <a:pPr lvl="1"/>
            <a:r>
              <a:rPr lang="en-GB" noProof="0" smtClean="0"/>
              <a:t>Nivå två</a:t>
            </a:r>
          </a:p>
          <a:p>
            <a:pPr lvl="2"/>
            <a:r>
              <a:rPr lang="en-GB" noProof="0" smtClean="0"/>
              <a:t>Nivå tre</a:t>
            </a:r>
          </a:p>
          <a:p>
            <a:pPr lvl="3"/>
            <a:r>
              <a:rPr lang="en-GB" noProof="0" smtClean="0"/>
              <a:t>Nivå fyra</a:t>
            </a:r>
          </a:p>
          <a:p>
            <a:pPr lvl="4"/>
            <a:r>
              <a:rPr lang="en-GB" noProof="0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982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 </a:t>
            </a: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08982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3C33011-9B0E-4858-ABCC-34F5DABF07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62577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smtClean="0"/>
              <a:t>3D Vision 2013 OSG #1 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smtClean="0"/>
              <a:t>2013-02-25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65E92-1FCF-41C6-8D78-255960FFD8B9}" type="slidenum">
              <a:rPr lang="en-GB" smtClean="0"/>
              <a:t>1</a:t>
            </a:fld>
            <a:endParaRPr lang="en-GB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3D Vision 2013 OSG #1 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2013-02-25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6D7CE61-482A-41A7-AF3C-26067BFF5AA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888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3D Vision 2013 OSG #1  |  Ericsson Internal  |  2013-02-25  |  Page </a:t>
            </a:r>
            <a:fld id="{35BCA32F-7FC0-4D68-9A31-2EB8F8458D71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5157192"/>
            <a:ext cx="8355014" cy="1386001"/>
          </a:xfrm>
          <a:prstGeom prst="rect">
            <a:avLst/>
          </a:prstGeom>
          <a:noFill/>
        </p:spPr>
        <p:txBody>
          <a:bodyPr/>
          <a:lstStyle/>
          <a:p>
            <a:r>
              <a:rPr lang="sv-SE" sz="2400" dirty="0" smtClean="0"/>
              <a:t>JCTVC-O0125 / </a:t>
            </a:r>
            <a:r>
              <a:rPr lang="sv-SE" sz="2400" dirty="0" smtClean="0"/>
              <a:t>JCT3V-F0046</a:t>
            </a:r>
          </a:p>
          <a:p>
            <a:endParaRPr lang="en-US" sz="2400" dirty="0" smtClean="0"/>
          </a:p>
          <a:p>
            <a:r>
              <a:rPr lang="en-US" sz="2400" dirty="0" smtClean="0"/>
              <a:t>Andrey </a:t>
            </a:r>
            <a:r>
              <a:rPr lang="en-US" sz="2400" dirty="0"/>
              <a:t>Norkin, Thomas </a:t>
            </a:r>
            <a:r>
              <a:rPr lang="en-US" sz="2400" dirty="0" smtClean="0"/>
              <a:t>Rusert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CA" sz="2800" dirty="0">
                <a:latin typeface="+mn-lt"/>
              </a:rPr>
              <a:t>SHVC/MV-HEVC HLS: On use of </a:t>
            </a:r>
            <a:r>
              <a:rPr lang="en-CA" sz="2800" dirty="0" err="1">
                <a:latin typeface="+mn-lt"/>
              </a:rPr>
              <a:t>splitting_flag</a:t>
            </a:r>
            <a:r>
              <a:rPr lang="en-CA" sz="2800" dirty="0">
                <a:latin typeface="+mn-lt"/>
              </a:rPr>
              <a:t> with combinations of scalability dimensions</a:t>
            </a:r>
            <a:endParaRPr lang="en-US" sz="800" dirty="0"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48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Solution 2 syntax</a:t>
            </a:r>
            <a:endParaRPr lang="en-US" sz="3200" dirty="0"/>
          </a:p>
        </p:txBody>
      </p:sp>
      <p:pic>
        <p:nvPicPr>
          <p:cNvPr id="5123" name="Picture 3" descr="C:\work\Meetings_contributions\2013_Oct_Geneva\JCT-3V\splitting_flag\Upload\Solution2_synta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45518"/>
            <a:ext cx="5976664" cy="456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54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Solution 2 semantics</a:t>
            </a:r>
            <a:endParaRPr 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5760640" cy="545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1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412776"/>
            <a:ext cx="8351839" cy="4896544"/>
          </a:xfrm>
        </p:spPr>
        <p:txBody>
          <a:bodyPr/>
          <a:lstStyle/>
          <a:p>
            <a:r>
              <a:rPr lang="en-US" sz="1800" dirty="0" smtClean="0"/>
              <a:t>In HEVC scalability extensions, </a:t>
            </a:r>
            <a:r>
              <a:rPr lang="en-US" sz="1800" dirty="0" err="1" smtClean="0"/>
              <a:t>splitting_flag</a:t>
            </a:r>
            <a:r>
              <a:rPr lang="en-US" sz="1800" dirty="0" smtClean="0"/>
              <a:t> cannot be </a:t>
            </a:r>
            <a:r>
              <a:rPr lang="sv-SE" sz="1800" dirty="0" err="1" smtClean="0"/>
              <a:t>used</a:t>
            </a:r>
            <a:r>
              <a:rPr lang="sv-SE" sz="1800" dirty="0" smtClean="0"/>
              <a:t> </a:t>
            </a:r>
            <a:r>
              <a:rPr lang="sv-SE" sz="1800" dirty="0" err="1" smtClean="0"/>
              <a:t>with</a:t>
            </a:r>
            <a:r>
              <a:rPr lang="sv-SE" sz="1800" dirty="0" smtClean="0"/>
              <a:t> the </a:t>
            </a:r>
            <a:r>
              <a:rPr lang="sv-SE" sz="1800" dirty="0"/>
              <a:t>order </a:t>
            </a:r>
            <a:r>
              <a:rPr lang="sv-SE" sz="1800" dirty="0" err="1"/>
              <a:t>of</a:t>
            </a:r>
            <a:r>
              <a:rPr lang="sv-SE" sz="1800" dirty="0"/>
              <a:t> </a:t>
            </a:r>
            <a:r>
              <a:rPr lang="sv-SE" sz="1800" dirty="0" err="1" smtClean="0"/>
              <a:t>layers</a:t>
            </a:r>
            <a:r>
              <a:rPr lang="sv-SE" sz="1800" dirty="0" smtClean="0"/>
              <a:t> </a:t>
            </a:r>
            <a:r>
              <a:rPr lang="sv-SE" sz="1800" dirty="0" err="1"/>
              <a:t>that</a:t>
            </a:r>
            <a:r>
              <a:rPr lang="sv-SE" sz="1800" dirty="0"/>
              <a:t> is different from the order </a:t>
            </a:r>
            <a:r>
              <a:rPr lang="sv-SE" sz="1800" dirty="0" err="1"/>
              <a:t>of</a:t>
            </a:r>
            <a:r>
              <a:rPr lang="sv-SE" sz="1800" dirty="0"/>
              <a:t> </a:t>
            </a:r>
            <a:r>
              <a:rPr lang="sv-SE" sz="1800" dirty="0" err="1"/>
              <a:t>scalability</a:t>
            </a:r>
            <a:r>
              <a:rPr lang="sv-SE" sz="1800" dirty="0"/>
              <a:t> dimensions </a:t>
            </a:r>
            <a:r>
              <a:rPr lang="en-US" sz="1800" dirty="0"/>
              <a:t>in the scalability mask </a:t>
            </a:r>
          </a:p>
          <a:p>
            <a:endParaRPr lang="sv-SE" sz="1800" dirty="0"/>
          </a:p>
          <a:p>
            <a:r>
              <a:rPr lang="en-US" sz="1800" dirty="0" smtClean="0"/>
              <a:t>Two simple solutions </a:t>
            </a:r>
            <a:r>
              <a:rPr lang="en-US" sz="1800" dirty="0"/>
              <a:t>to fix </a:t>
            </a:r>
            <a:r>
              <a:rPr lang="en-US" sz="1800" dirty="0" smtClean="0"/>
              <a:t>this </a:t>
            </a:r>
            <a:r>
              <a:rPr lang="en-US" sz="1800" dirty="0"/>
              <a:t>problem are proposed, from which </a:t>
            </a:r>
            <a:r>
              <a:rPr lang="en-US" sz="1800" dirty="0" smtClean="0"/>
              <a:t>solution </a:t>
            </a:r>
            <a:r>
              <a:rPr lang="en-US" sz="1800" dirty="0" smtClean="0"/>
              <a:t>1 </a:t>
            </a:r>
            <a:r>
              <a:rPr lang="en-US" sz="1800" dirty="0"/>
              <a:t>is recommended as being </a:t>
            </a:r>
            <a:r>
              <a:rPr lang="en-US" sz="1800" dirty="0" smtClean="0"/>
              <a:t>simpler (simplifying the working draft) and more versatile, while solution 2 sometimes uses </a:t>
            </a:r>
            <a:r>
              <a:rPr lang="en-US" sz="1800" dirty="0" err="1" smtClean="0"/>
              <a:t>nuh_layer_id</a:t>
            </a:r>
            <a:r>
              <a:rPr lang="en-US" sz="1800" dirty="0" smtClean="0"/>
              <a:t> </a:t>
            </a:r>
            <a:r>
              <a:rPr lang="en-US" sz="1800" dirty="0" smtClean="0"/>
              <a:t>bits </a:t>
            </a:r>
            <a:r>
              <a:rPr lang="en-US" sz="1800" dirty="0" smtClean="0"/>
              <a:t>more efficiently.</a:t>
            </a:r>
            <a:endParaRPr lang="en-US" sz="1800" dirty="0" smtClean="0"/>
          </a:p>
          <a:p>
            <a:endParaRPr lang="en-US" sz="1800" dirty="0" smtClean="0"/>
          </a:p>
          <a:p>
            <a:pPr hangingPunct="0"/>
            <a:r>
              <a:rPr lang="en-US" sz="1800" dirty="0"/>
              <a:t>It is proposed to adopt </a:t>
            </a:r>
            <a:r>
              <a:rPr lang="en-US" sz="1800" dirty="0" smtClean="0"/>
              <a:t>solution </a:t>
            </a:r>
            <a:r>
              <a:rPr lang="en-US" sz="1800" dirty="0"/>
              <a:t>1 </a:t>
            </a:r>
            <a:r>
              <a:rPr lang="en-US" sz="1800" dirty="0" smtClean="0"/>
              <a:t>or a combination of </a:t>
            </a:r>
            <a:r>
              <a:rPr lang="en-US" sz="1800" dirty="0" smtClean="0"/>
              <a:t>solutions </a:t>
            </a:r>
            <a:r>
              <a:rPr lang="en-US" sz="1800" dirty="0" smtClean="0"/>
              <a:t>1 and 2 to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MV-HEVC</a:t>
            </a:r>
            <a:r>
              <a:rPr lang="en-US" sz="1800" dirty="0"/>
              <a:t>, 3D-HEVC, and SHVC working drafts and the reference </a:t>
            </a:r>
            <a:r>
              <a:rPr lang="en-US" sz="1800" dirty="0" smtClean="0"/>
              <a:t>software</a:t>
            </a:r>
            <a:endParaRPr lang="en-CA" sz="1800" dirty="0"/>
          </a:p>
          <a:p>
            <a:endParaRPr lang="sv-SE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Conclusions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3962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34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340768"/>
            <a:ext cx="8351839" cy="4608512"/>
          </a:xfrm>
        </p:spPr>
        <p:txBody>
          <a:bodyPr/>
          <a:lstStyle/>
          <a:p>
            <a:r>
              <a:rPr lang="sv-SE" sz="1800" dirty="0" smtClean="0"/>
              <a:t>Problem </a:t>
            </a:r>
            <a:r>
              <a:rPr lang="sv-SE" sz="1800" dirty="0" err="1" smtClean="0"/>
              <a:t>statement</a:t>
            </a:r>
            <a:endParaRPr lang="sv-SE" sz="1800" dirty="0" smtClean="0"/>
          </a:p>
          <a:p>
            <a:endParaRPr lang="sv-SE" sz="1800" dirty="0" smtClean="0"/>
          </a:p>
          <a:p>
            <a:r>
              <a:rPr lang="sv-SE" sz="1800" dirty="0" err="1" smtClean="0"/>
              <a:t>Proposal</a:t>
            </a:r>
            <a:r>
              <a:rPr lang="sv-SE" sz="1800" dirty="0" smtClean="0"/>
              <a:t> </a:t>
            </a:r>
          </a:p>
          <a:p>
            <a:endParaRPr lang="sv-SE" sz="1800" dirty="0"/>
          </a:p>
          <a:p>
            <a:pPr lvl="1"/>
            <a:r>
              <a:rPr lang="sv-SE" sz="1800" dirty="0" smtClean="0"/>
              <a:t>Solution 1</a:t>
            </a:r>
          </a:p>
          <a:p>
            <a:pPr marL="355600" lvl="1" indent="0">
              <a:buNone/>
            </a:pPr>
            <a:endParaRPr lang="sv-SE" sz="1800" dirty="0" smtClean="0"/>
          </a:p>
          <a:p>
            <a:pPr lvl="1"/>
            <a:r>
              <a:rPr lang="sv-SE" sz="1800" dirty="0" smtClean="0"/>
              <a:t>Solution 2</a:t>
            </a:r>
          </a:p>
          <a:p>
            <a:endParaRPr lang="sv-SE" sz="1800" dirty="0"/>
          </a:p>
          <a:p>
            <a:r>
              <a:rPr lang="sv-SE" sz="1800" dirty="0" err="1" smtClean="0"/>
              <a:t>Conclusions</a:t>
            </a:r>
            <a:endParaRPr lang="sv-SE" sz="1800" dirty="0"/>
          </a:p>
          <a:p>
            <a:endParaRPr lang="sv-SE" sz="18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841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340768"/>
            <a:ext cx="8351839" cy="1224136"/>
          </a:xfrm>
        </p:spPr>
        <p:txBody>
          <a:bodyPr/>
          <a:lstStyle/>
          <a:p>
            <a:r>
              <a:rPr lang="en-US" sz="1800" b="1" dirty="0"/>
              <a:t>s</a:t>
            </a:r>
            <a:r>
              <a:rPr lang="en-US" sz="1800" b="1" dirty="0" smtClean="0"/>
              <a:t>plitting</a:t>
            </a:r>
            <a:r>
              <a:rPr lang="sv-SE" sz="1800" b="1" dirty="0" smtClean="0"/>
              <a:t>_</a:t>
            </a:r>
            <a:r>
              <a:rPr lang="en-US" sz="1800" b="1" dirty="0" smtClean="0"/>
              <a:t>flag </a:t>
            </a:r>
            <a:r>
              <a:rPr lang="en-US" sz="1800" dirty="0" smtClean="0"/>
              <a:t>is used to </a:t>
            </a:r>
            <a:r>
              <a:rPr lang="en-US" sz="1800" dirty="0"/>
              <a:t>indicate </a:t>
            </a:r>
            <a:r>
              <a:rPr lang="en-US" sz="1800" dirty="0" smtClean="0"/>
              <a:t>that </a:t>
            </a:r>
            <a:r>
              <a:rPr lang="en-US" sz="1800" dirty="0" err="1" smtClean="0"/>
              <a:t>scalabilityId</a:t>
            </a:r>
            <a:r>
              <a:rPr lang="en-US" sz="1800" dirty="0" smtClean="0"/>
              <a:t> is signaled in the slice header instead of </a:t>
            </a:r>
            <a:r>
              <a:rPr lang="en-US" sz="1800" dirty="0" smtClean="0"/>
              <a:t>in the </a:t>
            </a:r>
            <a:r>
              <a:rPr lang="en-US" sz="1800" dirty="0" err="1" smtClean="0"/>
              <a:t>dimension_id</a:t>
            </a:r>
            <a:r>
              <a:rPr lang="en-US" sz="1800" dirty="0" smtClean="0"/>
              <a:t> syntax element. This gives network elements a possibility to extract scalability identifiers directly from NAL unit header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Problem statement (1/2)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3206502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800" dirty="0" smtClean="0"/>
              <a:t>It is </a:t>
            </a:r>
            <a:r>
              <a:rPr lang="sv-SE" sz="1800" dirty="0" err="1" smtClean="0"/>
              <a:t>required</a:t>
            </a:r>
            <a:r>
              <a:rPr lang="sv-SE" sz="1800" dirty="0" smtClean="0"/>
              <a:t> </a:t>
            </a:r>
            <a:r>
              <a:rPr lang="sv-SE" sz="1800" dirty="0" err="1" smtClean="0"/>
              <a:t>that</a:t>
            </a:r>
            <a:r>
              <a:rPr lang="sv-SE" sz="1800" dirty="0" smtClean="0"/>
              <a:t> </a:t>
            </a:r>
          </a:p>
          <a:p>
            <a:r>
              <a:rPr lang="en-US" sz="1800" dirty="0"/>
              <a:t>for every </a:t>
            </a:r>
            <a:r>
              <a:rPr lang="en-US" sz="1800" dirty="0" err="1"/>
              <a:t>i</a:t>
            </a:r>
            <a:r>
              <a:rPr lang="en-US" sz="1800" dirty="0"/>
              <a:t> greater than 0, </a:t>
            </a:r>
            <a:r>
              <a:rPr lang="en-US" sz="1800" dirty="0" err="1"/>
              <a:t>layer_id_in_nuh</a:t>
            </a:r>
            <a:r>
              <a:rPr lang="en-US" sz="1800" dirty="0"/>
              <a:t>[ </a:t>
            </a:r>
            <a:r>
              <a:rPr lang="en-US" sz="1800" dirty="0" err="1"/>
              <a:t>i</a:t>
            </a:r>
            <a:r>
              <a:rPr lang="en-US" sz="1800" dirty="0"/>
              <a:t> ] </a:t>
            </a:r>
            <a:r>
              <a:rPr lang="en-US" sz="1800" b="1" dirty="0" smtClean="0"/>
              <a:t>&gt;</a:t>
            </a:r>
            <a:r>
              <a:rPr lang="en-US" sz="1800" dirty="0" smtClean="0"/>
              <a:t> </a:t>
            </a:r>
            <a:r>
              <a:rPr lang="en-US" sz="1800" dirty="0" err="1" smtClean="0"/>
              <a:t>layer_id_in_nuh</a:t>
            </a:r>
            <a:r>
              <a:rPr lang="en-US" sz="1800" dirty="0"/>
              <a:t>[ </a:t>
            </a:r>
            <a:r>
              <a:rPr lang="en-US" sz="1800" dirty="0" err="1"/>
              <a:t>i</a:t>
            </a:r>
            <a:r>
              <a:rPr lang="en-US" sz="1800" dirty="0"/>
              <a:t> – 1 ]</a:t>
            </a:r>
          </a:p>
        </p:txBody>
      </p:sp>
      <p:pic>
        <p:nvPicPr>
          <p:cNvPr id="6" name="Picture 2" descr="C:\work\Meetings_contributions\2013_Oct_Geneva\JCT-3V\splitting_flag\Upload\nuh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4349055" cy="226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17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052736"/>
            <a:ext cx="8351839" cy="864096"/>
          </a:xfrm>
        </p:spPr>
        <p:txBody>
          <a:bodyPr/>
          <a:lstStyle/>
          <a:p>
            <a:r>
              <a:rPr lang="sv-SE" sz="1800" dirty="0" err="1" smtClean="0"/>
              <a:t>Current</a:t>
            </a:r>
            <a:r>
              <a:rPr lang="sv-SE" sz="1800" dirty="0" smtClean="0"/>
              <a:t> syntax makes it </a:t>
            </a:r>
            <a:r>
              <a:rPr lang="sv-SE" sz="1800" dirty="0" err="1" smtClean="0"/>
              <a:t>impossible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use</a:t>
            </a:r>
            <a:r>
              <a:rPr lang="sv-SE" sz="1800" dirty="0" smtClean="0"/>
              <a:t> the </a:t>
            </a:r>
            <a:r>
              <a:rPr lang="sv-SE" sz="1800" b="1" dirty="0" err="1" smtClean="0"/>
              <a:t>splitting_flag</a:t>
            </a:r>
            <a:r>
              <a:rPr lang="sv-SE" sz="1800" dirty="0" smtClean="0"/>
              <a:t> </a:t>
            </a:r>
            <a:r>
              <a:rPr lang="sv-SE" sz="1800" dirty="0" err="1" smtClean="0"/>
              <a:t>with</a:t>
            </a:r>
            <a:r>
              <a:rPr lang="sv-SE" sz="1800" dirty="0" smtClean="0"/>
              <a:t> the order </a:t>
            </a:r>
            <a:r>
              <a:rPr lang="sv-SE" sz="1800" dirty="0" err="1" smtClean="0"/>
              <a:t>of</a:t>
            </a:r>
            <a:r>
              <a:rPr lang="sv-SE" sz="1800" dirty="0" smtClean="0"/>
              <a:t> the </a:t>
            </a:r>
            <a:r>
              <a:rPr lang="sv-SE" sz="1800" dirty="0" err="1" smtClean="0"/>
              <a:t>layers</a:t>
            </a:r>
            <a:r>
              <a:rPr lang="sv-SE" sz="1800" dirty="0" smtClean="0"/>
              <a:t> </a:t>
            </a:r>
            <a:r>
              <a:rPr lang="sv-SE" sz="1800" dirty="0" err="1" smtClean="0"/>
              <a:t>that</a:t>
            </a:r>
            <a:r>
              <a:rPr lang="sv-SE" sz="1800" dirty="0" smtClean="0"/>
              <a:t> is different from the order </a:t>
            </a:r>
            <a:r>
              <a:rPr lang="sv-SE" sz="1800" dirty="0" err="1" smtClean="0"/>
              <a:t>of</a:t>
            </a:r>
            <a:r>
              <a:rPr lang="sv-SE" sz="1800" dirty="0" smtClean="0"/>
              <a:t> </a:t>
            </a:r>
            <a:r>
              <a:rPr lang="sv-SE" sz="1800" dirty="0" err="1" smtClean="0"/>
              <a:t>scalability</a:t>
            </a:r>
            <a:r>
              <a:rPr lang="sv-SE" sz="1800" dirty="0" smtClean="0"/>
              <a:t> dimensions </a:t>
            </a:r>
            <a:r>
              <a:rPr lang="en-US" sz="1800" dirty="0" smtClean="0"/>
              <a:t>in the scalability </a:t>
            </a:r>
            <a:r>
              <a:rPr lang="en-US" sz="1800" dirty="0"/>
              <a:t>mask </a:t>
            </a: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488286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/>
              <a:t>Problem </a:t>
            </a:r>
            <a:r>
              <a:rPr lang="en-US" sz="3200" dirty="0" smtClean="0"/>
              <a:t>statement (2/2)</a:t>
            </a:r>
            <a:endParaRPr lang="en-US" sz="3200" dirty="0"/>
          </a:p>
        </p:txBody>
      </p:sp>
      <p:pic>
        <p:nvPicPr>
          <p:cNvPr id="2050" name="Picture 2" descr="C:\work\Meetings_contributions\2013_Oct_Geneva\JCT-3V\splitting_flag\Upload\Exampl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7" y="2265722"/>
            <a:ext cx="4345118" cy="316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work\Meetings_contributions\2013_Oct_Geneva\JCT-3V\splitting_flag\Upload\ProblemAuxDept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962" y="2366641"/>
            <a:ext cx="4148038" cy="29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95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107994"/>
            <a:ext cx="8496944" cy="864096"/>
          </a:xfrm>
        </p:spPr>
        <p:txBody>
          <a:bodyPr/>
          <a:lstStyle/>
          <a:p>
            <a:r>
              <a:rPr lang="sv-SE" sz="1800" dirty="0" err="1" smtClean="0"/>
              <a:t>Allow</a:t>
            </a:r>
            <a:r>
              <a:rPr lang="sv-SE" sz="1800" dirty="0" smtClean="0"/>
              <a:t> </a:t>
            </a:r>
            <a:r>
              <a:rPr lang="sv-SE" sz="1800" dirty="0" err="1" smtClean="0"/>
              <a:t>using</a:t>
            </a:r>
            <a:r>
              <a:rPr lang="sv-SE" sz="1800" dirty="0" smtClean="0"/>
              <a:t> </a:t>
            </a:r>
            <a:r>
              <a:rPr lang="sv-SE" sz="1800" dirty="0" err="1" smtClean="0"/>
              <a:t>MSBs</a:t>
            </a:r>
            <a:r>
              <a:rPr lang="sv-SE" sz="1800" dirty="0" smtClean="0"/>
              <a:t> in </a:t>
            </a:r>
            <a:r>
              <a:rPr lang="sv-SE" sz="1800" dirty="0" err="1" smtClean="0"/>
              <a:t>nuh_layer_id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get </a:t>
            </a:r>
            <a:r>
              <a:rPr lang="sv-SE" sz="1800" dirty="0" err="1" smtClean="0"/>
              <a:t>increasing</a:t>
            </a:r>
            <a:r>
              <a:rPr lang="sv-SE" sz="1800" dirty="0" smtClean="0"/>
              <a:t> </a:t>
            </a:r>
            <a:r>
              <a:rPr lang="sv-SE" sz="1800" dirty="0" err="1" smtClean="0"/>
              <a:t>values</a:t>
            </a:r>
            <a:r>
              <a:rPr lang="sv-SE" sz="1800" dirty="0" smtClean="0"/>
              <a:t> </a:t>
            </a:r>
            <a:r>
              <a:rPr lang="sv-SE" sz="1800" dirty="0" err="1" smtClean="0"/>
              <a:t>of</a:t>
            </a:r>
            <a:r>
              <a:rPr lang="sv-SE" sz="1800" dirty="0" smtClean="0"/>
              <a:t> </a:t>
            </a:r>
            <a:r>
              <a:rPr lang="sv-SE" sz="1800" dirty="0" err="1" smtClean="0"/>
              <a:t>nuh_layer_id</a:t>
            </a:r>
            <a:r>
              <a:rPr lang="sv-SE" sz="1800" dirty="0" smtClean="0"/>
              <a:t>, </a:t>
            </a:r>
            <a:r>
              <a:rPr lang="sv-SE" sz="1800" dirty="0" err="1" smtClean="0"/>
              <a:t>when</a:t>
            </a:r>
            <a:r>
              <a:rPr lang="sv-SE" sz="1800" dirty="0" smtClean="0"/>
              <a:t> the </a:t>
            </a:r>
            <a:r>
              <a:rPr lang="sv-SE" sz="1800" dirty="0" err="1" smtClean="0"/>
              <a:t>splitting_flag</a:t>
            </a:r>
            <a:r>
              <a:rPr lang="sv-SE" sz="1800" dirty="0" smtClean="0"/>
              <a:t> is </a:t>
            </a:r>
            <a:r>
              <a:rPr lang="sv-SE" sz="1800" dirty="0" err="1" smtClean="0"/>
              <a:t>used</a:t>
            </a:r>
            <a:r>
              <a:rPr lang="sv-SE" sz="1800" dirty="0" smtClean="0"/>
              <a:t> (</a:t>
            </a:r>
            <a:r>
              <a:rPr lang="sv-SE" sz="1800" dirty="0" err="1" smtClean="0"/>
              <a:t>currently</a:t>
            </a:r>
            <a:r>
              <a:rPr lang="sv-SE" sz="1800" dirty="0" smtClean="0"/>
              <a:t> is </a:t>
            </a:r>
            <a:r>
              <a:rPr lang="sv-SE" sz="1800" dirty="0" err="1" smtClean="0"/>
              <a:t>prohibited</a:t>
            </a:r>
            <a:r>
              <a:rPr lang="sv-SE" sz="1800" dirty="0" smtClean="0"/>
              <a:t> in the WD)</a:t>
            </a:r>
            <a:endParaRPr lang="en-US" sz="1800" dirty="0" smtClean="0"/>
          </a:p>
          <a:p>
            <a:endParaRPr lang="en-US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Solution 1</a:t>
            </a:r>
            <a:endParaRPr lang="en-US" sz="3200" dirty="0"/>
          </a:p>
        </p:txBody>
      </p:sp>
      <p:pic>
        <p:nvPicPr>
          <p:cNvPr id="3074" name="Picture 2" descr="C:\work\Meetings_contributions\2013_Oct_Geneva\JCT-3V\splitting_flag\Upload\Solution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45" y="1993183"/>
            <a:ext cx="400041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work\Meetings_contributions\2013_Oct_Geneva\JCT-3V\splitting_flag\Upload\SolutionAuxDept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152" y="2074432"/>
            <a:ext cx="4235401" cy="379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37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412776"/>
            <a:ext cx="2734965" cy="2088232"/>
          </a:xfrm>
        </p:spPr>
        <p:txBody>
          <a:bodyPr/>
          <a:lstStyle/>
          <a:p>
            <a:r>
              <a:rPr lang="sv-SE" sz="1800" dirty="0" smtClean="0"/>
              <a:t>Syntax 1: an explicit ”</a:t>
            </a:r>
            <a:r>
              <a:rPr lang="sv-SE" sz="1800" dirty="0" err="1" smtClean="0"/>
              <a:t>reordering</a:t>
            </a:r>
            <a:r>
              <a:rPr lang="sv-SE" sz="1800" dirty="0" smtClean="0"/>
              <a:t>” dimension </a:t>
            </a:r>
            <a:r>
              <a:rPr lang="sv-SE" sz="1800" dirty="0" err="1" smtClean="0"/>
              <a:t>can</a:t>
            </a:r>
            <a:r>
              <a:rPr lang="sv-SE" sz="1800" dirty="0" smtClean="0"/>
              <a:t> be </a:t>
            </a:r>
            <a:r>
              <a:rPr lang="sv-SE" sz="1800" dirty="0" err="1" smtClean="0"/>
              <a:t>used</a:t>
            </a:r>
            <a:endParaRPr lang="en-US" sz="1800" dirty="0"/>
          </a:p>
          <a:p>
            <a:endParaRPr lang="sv-SE" sz="1800" dirty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 fontScale="90000"/>
          </a:bodyPr>
          <a:lstStyle/>
          <a:p>
            <a:r>
              <a:rPr lang="sv-SE" sz="3200" dirty="0" smtClean="0"/>
              <a:t>Syntax and </a:t>
            </a:r>
            <a:r>
              <a:rPr lang="sv-SE" sz="3200" dirty="0" err="1" smtClean="0"/>
              <a:t>Semantics</a:t>
            </a:r>
            <a:r>
              <a:rPr lang="sv-SE" sz="3200" dirty="0" smtClean="0"/>
              <a:t> 1 </a:t>
            </a:r>
            <a:r>
              <a:rPr lang="sv-SE" sz="3200" dirty="0" err="1" smtClean="0"/>
              <a:t>of</a:t>
            </a:r>
            <a:r>
              <a:rPr lang="sv-SE" sz="3200" dirty="0" smtClean="0"/>
              <a:t> Solution 1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124744"/>
            <a:ext cx="567742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412776"/>
            <a:ext cx="6263357" cy="576064"/>
          </a:xfrm>
        </p:spPr>
        <p:txBody>
          <a:bodyPr/>
          <a:lstStyle/>
          <a:p>
            <a:r>
              <a:rPr lang="sv-SE" sz="1800" dirty="0" smtClean="0"/>
              <a:t>Syntax 2: an implicit </a:t>
            </a:r>
            <a:r>
              <a:rPr lang="sv-SE" sz="1800" dirty="0" err="1" smtClean="0"/>
              <a:t>use</a:t>
            </a:r>
            <a:r>
              <a:rPr lang="sv-SE" sz="1800" dirty="0" smtClean="0"/>
              <a:t> </a:t>
            </a:r>
            <a:r>
              <a:rPr lang="sv-SE" sz="1800" dirty="0" err="1" smtClean="0"/>
              <a:t>of</a:t>
            </a:r>
            <a:r>
              <a:rPr lang="sv-SE" sz="1800" dirty="0" smtClean="0"/>
              <a:t> </a:t>
            </a:r>
            <a:r>
              <a:rPr lang="sv-SE" sz="1800" dirty="0" err="1" smtClean="0"/>
              <a:t>most</a:t>
            </a:r>
            <a:r>
              <a:rPr lang="sv-SE" sz="1800" dirty="0" smtClean="0"/>
              <a:t> </a:t>
            </a:r>
            <a:r>
              <a:rPr lang="sv-SE" sz="1800" dirty="0" err="1" smtClean="0"/>
              <a:t>significant</a:t>
            </a:r>
            <a:r>
              <a:rPr lang="sv-SE" sz="1800" dirty="0" smtClean="0"/>
              <a:t> bits</a:t>
            </a:r>
            <a:endParaRPr lang="sv-SE" sz="1800" dirty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sv-SE" sz="3200" dirty="0" smtClean="0"/>
              <a:t>Syntax 2 </a:t>
            </a:r>
            <a:r>
              <a:rPr lang="sv-SE" sz="3200" dirty="0" err="1" smtClean="0"/>
              <a:t>of</a:t>
            </a:r>
            <a:r>
              <a:rPr lang="sv-SE" sz="3200" dirty="0" smtClean="0"/>
              <a:t> Solution1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7697275" cy="221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412776"/>
            <a:ext cx="2374925" cy="2304256"/>
          </a:xfrm>
        </p:spPr>
        <p:txBody>
          <a:bodyPr/>
          <a:lstStyle/>
          <a:p>
            <a:r>
              <a:rPr lang="sv-SE" sz="1800" dirty="0" smtClean="0"/>
              <a:t>Solution 1: implicit  </a:t>
            </a:r>
            <a:r>
              <a:rPr lang="sv-SE" sz="1800" dirty="0" err="1" smtClean="0"/>
              <a:t>use</a:t>
            </a:r>
            <a:r>
              <a:rPr lang="sv-SE" sz="1800" dirty="0" smtClean="0"/>
              <a:t> </a:t>
            </a:r>
            <a:r>
              <a:rPr lang="sv-SE" sz="1800" dirty="0" err="1" smtClean="0"/>
              <a:t>of</a:t>
            </a:r>
            <a:r>
              <a:rPr lang="sv-SE" sz="1800" dirty="0" smtClean="0"/>
              <a:t> MSB in </a:t>
            </a:r>
            <a:r>
              <a:rPr lang="sv-SE" sz="1800" dirty="0" err="1" smtClean="0"/>
              <a:t>nuh_layer_id</a:t>
            </a:r>
            <a:endParaRPr lang="en-US" sz="1800" dirty="0"/>
          </a:p>
          <a:p>
            <a:endParaRPr lang="sv-SE" sz="1800" dirty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sv-SE" sz="3200" dirty="0" err="1" smtClean="0"/>
              <a:t>Semantics</a:t>
            </a:r>
            <a:r>
              <a:rPr lang="sv-SE" sz="3200" dirty="0" smtClean="0"/>
              <a:t> </a:t>
            </a:r>
            <a:r>
              <a:rPr lang="sv-SE" sz="3200" dirty="0"/>
              <a:t>2 </a:t>
            </a:r>
            <a:r>
              <a:rPr lang="sv-SE" sz="3200" dirty="0" err="1"/>
              <a:t>of</a:t>
            </a:r>
            <a:r>
              <a:rPr lang="sv-SE" sz="3200" dirty="0"/>
              <a:t> </a:t>
            </a:r>
            <a:r>
              <a:rPr lang="sv-SE" sz="3200" dirty="0" smtClean="0"/>
              <a:t>Solution 1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340768"/>
            <a:ext cx="6065829" cy="496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2877" y="1340768"/>
            <a:ext cx="8351839" cy="864096"/>
          </a:xfrm>
        </p:spPr>
        <p:txBody>
          <a:bodyPr/>
          <a:lstStyle/>
          <a:p>
            <a:r>
              <a:rPr lang="sv-SE" sz="1800" dirty="0" smtClean="0"/>
              <a:t>The order </a:t>
            </a:r>
            <a:r>
              <a:rPr lang="sv-SE" sz="1800" dirty="0" err="1" smtClean="0"/>
              <a:t>of</a:t>
            </a:r>
            <a:r>
              <a:rPr lang="sv-SE" sz="1800" dirty="0" smtClean="0"/>
              <a:t> </a:t>
            </a:r>
            <a:r>
              <a:rPr lang="sv-SE" sz="1800" dirty="0" err="1" smtClean="0"/>
              <a:t>scalability</a:t>
            </a:r>
            <a:r>
              <a:rPr lang="sv-SE" sz="1800" dirty="0" smtClean="0"/>
              <a:t> dimensions in </a:t>
            </a:r>
            <a:r>
              <a:rPr lang="sv-SE" sz="1800" dirty="0" err="1" smtClean="0"/>
              <a:t>nuh_layer_id</a:t>
            </a:r>
            <a:r>
              <a:rPr lang="sv-SE" sz="1800" dirty="0" smtClean="0"/>
              <a:t> is </a:t>
            </a:r>
            <a:r>
              <a:rPr lang="sv-SE" sz="1800" dirty="0" err="1" smtClean="0"/>
              <a:t>rearranged</a:t>
            </a:r>
            <a:r>
              <a:rPr lang="sv-SE" sz="1800" dirty="0" smtClean="0"/>
              <a:t> relative </a:t>
            </a:r>
            <a:r>
              <a:rPr lang="sv-SE" sz="1800" dirty="0" err="1" smtClean="0"/>
              <a:t>to</a:t>
            </a:r>
            <a:r>
              <a:rPr lang="sv-SE" sz="1800" dirty="0" smtClean="0"/>
              <a:t> the order in the </a:t>
            </a:r>
            <a:r>
              <a:rPr lang="sv-SE" sz="1800" dirty="0" err="1" smtClean="0"/>
              <a:t>scalability</a:t>
            </a:r>
            <a:r>
              <a:rPr lang="sv-SE" sz="1800" dirty="0" smtClean="0"/>
              <a:t> mask </a:t>
            </a:r>
            <a:endParaRPr lang="en-US" sz="1800" dirty="0" smtClean="0"/>
          </a:p>
          <a:p>
            <a:endParaRPr lang="en-US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Solution 2</a:t>
            </a:r>
            <a:endParaRPr lang="en-US" sz="3200" dirty="0"/>
          </a:p>
        </p:txBody>
      </p:sp>
      <p:pic>
        <p:nvPicPr>
          <p:cNvPr id="4103" name="Picture 7" descr="C:\work\Meetings_contributions\2013_Oct_Geneva\JCT-3V\splitting_flag\Upload\Sol2Probl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704282" cy="285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work\Meetings_contributions\2013_Oct_Geneva\JCT-3V\splitting_flag\Upload\Sol2Solv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838" y="2832792"/>
            <a:ext cx="3581843" cy="279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rved Down Arrow 3"/>
          <p:cNvSpPr/>
          <p:nvPr/>
        </p:nvSpPr>
        <p:spPr bwMode="auto">
          <a:xfrm>
            <a:off x="2267744" y="2492896"/>
            <a:ext cx="5112568" cy="720080"/>
          </a:xfrm>
          <a:prstGeom prst="curved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39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11893</TotalTime>
  <Words>318</Words>
  <Application>Microsoft Office PowerPoint</Application>
  <PresentationFormat>On-screen Show (4:3)</PresentationFormat>
  <Paragraphs>56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Ericsson Capital TT</vt:lpstr>
      <vt:lpstr>PresentationTemplate2011</vt:lpstr>
      <vt:lpstr>SHVC/MV-HEVC HLS: On use of splitting_flag with combinations of scalability dimensions</vt:lpstr>
      <vt:lpstr>Outline</vt:lpstr>
      <vt:lpstr>Problem statement (1/2)</vt:lpstr>
      <vt:lpstr>Problem statement (2/2)</vt:lpstr>
      <vt:lpstr>Solution 1</vt:lpstr>
      <vt:lpstr>Syntax and Semantics 1 of Solution 1</vt:lpstr>
      <vt:lpstr>Syntax 2 of Solution1</vt:lpstr>
      <vt:lpstr>Semantics 2 of Solution 1</vt:lpstr>
      <vt:lpstr>Solution 2</vt:lpstr>
      <vt:lpstr>Solution 2 syntax</vt:lpstr>
      <vt:lpstr>Solution 2 semantics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Vision 2013 OSG #1</dc:title>
  <dc:subject>3D Vision 2012 OSG #3</dc:subject>
  <dc:creator>EAB/TVV Andrey Norkin</dc:creator>
  <dc:description>Rev PA1</dc:description>
  <cp:lastModifiedBy>Andrey Norkin</cp:lastModifiedBy>
  <cp:revision>907</cp:revision>
  <cp:lastPrinted>2013-02-27T18:19:35Z</cp:lastPrinted>
  <dcterms:created xsi:type="dcterms:W3CDTF">2009-08-18T09:58:28Z</dcterms:created>
  <dcterms:modified xsi:type="dcterms:W3CDTF">2013-10-25T16:22:57Z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Ericsson Internal</vt:lpwstr>
  </property>
  <property fmtid="{D5CDD505-2E9C-101B-9397-08002B2CF9AE}" pid="13" name="txtConfLabel">
    <vt:lpwstr>Ericsson Internal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true</vt:bool>
  </property>
  <property fmtid="{D5CDD505-2E9C-101B-9397-08002B2CF9AE}" pid="20" name="optEnterText2">
    <vt:bool>false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Ericsson Internal</vt:lpwstr>
  </property>
  <property fmtid="{D5CDD505-2E9C-101B-9397-08002B2CF9AE}" pid="28" name="RightFooterField">
    <vt:lpwstr>3D Vision 2013 OSG #1</vt:lpwstr>
  </property>
  <property fmtid="{D5CDD505-2E9C-101B-9397-08002B2CF9AE}" pid="29" name="RightFooterField2">
    <vt:lpwstr>2013-02-25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>EAB/TVV Andrey Norkin</vt:lpwstr>
  </property>
  <property fmtid="{D5CDD505-2E9C-101B-9397-08002B2CF9AE}" pid="38" name="ApprovedBy">
    <vt:lpwstr/>
  </property>
  <property fmtid="{D5CDD505-2E9C-101B-9397-08002B2CF9AE}" pid="39" name="Checked">
    <vt:lpwstr/>
  </property>
  <property fmtid="{D5CDD505-2E9C-101B-9397-08002B2CF9AE}" pid="40" name="DocName">
    <vt:lpwstr/>
  </property>
  <property fmtid="{D5CDD505-2E9C-101B-9397-08002B2CF9AE}" pid="41" name="Title">
    <vt:lpwstr>3D Vision 2013 OSG #1</vt:lpwstr>
  </property>
  <property fmtid="{D5CDD505-2E9C-101B-9397-08002B2CF9AE}" pid="42" name="Reference">
    <vt:lpwstr/>
  </property>
  <property fmtid="{D5CDD505-2E9C-101B-9397-08002B2CF9AE}" pid="43" name="Keyword">
    <vt:lpwstr/>
  </property>
  <property fmtid="{D5CDD505-2E9C-101B-9397-08002B2CF9AE}" pid="44" name="UpdateProcess">
    <vt:lpwstr>End</vt:lpwstr>
  </property>
  <property fmtid="{D5CDD505-2E9C-101B-9397-08002B2CF9AE}" pid="45" name="Revision">
    <vt:lpwstr>PA1</vt:lpwstr>
  </property>
  <property fmtid="{D5CDD505-2E9C-101B-9397-08002B2CF9AE}" pid="46" name="Date">
    <vt:lpwstr>2013-02-25</vt:lpwstr>
  </property>
  <property fmtid="{D5CDD505-2E9C-101B-9397-08002B2CF9AE}" pid="47" name="DocNo">
    <vt:lpwstr/>
  </property>
</Properties>
</file>