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403" r:id="rId2"/>
    <p:sldId id="414" r:id="rId3"/>
    <p:sldId id="424" r:id="rId4"/>
    <p:sldId id="425" r:id="rId5"/>
    <p:sldId id="426" r:id="rId6"/>
    <p:sldId id="427" r:id="rId7"/>
    <p:sldId id="428" r:id="rId8"/>
    <p:sldId id="429" r:id="rId9"/>
    <p:sldId id="431" r:id="rId10"/>
    <p:sldId id="423" r:id="rId11"/>
    <p:sldId id="395" r:id="rId12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ED6D00"/>
    <a:srgbClr val="CCECFF"/>
    <a:srgbClr val="FFFF99"/>
    <a:srgbClr val="CCFF99"/>
    <a:srgbClr val="66CCFF"/>
    <a:srgbClr val="FFCCFF"/>
    <a:srgbClr val="2058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84E427A-3D55-4303-BF80-6455036E1DE7}" styleName="佈景主題樣式 1 - 輔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0A1B5D5-9B99-4C35-A422-299274C87663}" styleName="中等深淺樣式 1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27102A9-8310-4765-A935-A1911B00CA55}" styleName="淺色樣式 1 - 輔色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940675A-B579-460E-94D1-54222C63F5DA}" styleName="無樣式、表格格線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C89EF96-8CEA-46FF-86C4-4CE0E7609802}" styleName="淺色樣式 3 - 輔色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66" autoAdjust="0"/>
    <p:restoredTop sz="93088" autoAdjust="0"/>
  </p:normalViewPr>
  <p:slideViewPr>
    <p:cSldViewPr snapToObjects="1">
      <p:cViewPr varScale="1">
        <p:scale>
          <a:sx n="86" d="100"/>
          <a:sy n="86" d="100"/>
        </p:scale>
        <p:origin x="99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85" d="100"/>
          <a:sy n="85" d="100"/>
        </p:scale>
        <p:origin x="-378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150A652D-AB22-4B75-AD19-05C63CB70D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8880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F2F46781-0322-43BD-9B75-18D8508F3C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9925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dirty="0" smtClean="0"/>
              <a:t>Problem and </a:t>
            </a:r>
            <a:r>
              <a:rPr lang="en-US" altLang="zh-TW" dirty="0" err="1" smtClean="0"/>
              <a:t>proposeVSP</a:t>
            </a:r>
            <a:r>
              <a:rPr lang="en-US" altLang="zh-TW" dirty="0" smtClean="0"/>
              <a:t> off, finding inter-view reference without warping</a:t>
            </a: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C99DE1-F695-41FA-989A-422C210974AC}" type="slidenum">
              <a:rPr lang="zh-TW" altLang="en-US" smtClean="0"/>
              <a:pPr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284869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43" descr="cover_back_8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78025"/>
            <a:ext cx="9144000" cy="3352800"/>
          </a:xfrm>
          <a:prstGeom prst="rect">
            <a:avLst/>
          </a:prstGeom>
          <a:noFill/>
        </p:spPr>
      </p:pic>
      <p:pic>
        <p:nvPicPr>
          <p:cNvPr id="5" name="Picture 26" descr="bar_white_bot"/>
          <p:cNvPicPr>
            <a:picLocks noChangeAspect="1" noChangeArrowheads="1"/>
          </p:cNvPicPr>
          <p:nvPr/>
        </p:nvPicPr>
        <p:blipFill>
          <a:blip r:embed="rId3" cstate="print"/>
          <a:srcRect b="1707"/>
          <a:stretch>
            <a:fillRect/>
          </a:stretch>
        </p:blipFill>
        <p:spPr bwMode="auto">
          <a:xfrm>
            <a:off x="0" y="5303838"/>
            <a:ext cx="9144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8" descr="bar_white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4" descr="bar_white_2"/>
          <p:cNvPicPr>
            <a:picLocks noChangeAspect="1" noChangeArrowheads="1"/>
          </p:cNvPicPr>
          <p:nvPr/>
        </p:nvPicPr>
        <p:blipFill>
          <a:blip r:embed="rId4" cstate="print"/>
          <a:srcRect l="47466" r="4236"/>
          <a:stretch>
            <a:fillRect/>
          </a:stretch>
        </p:blipFill>
        <p:spPr bwMode="auto">
          <a:xfrm>
            <a:off x="4178300" y="0"/>
            <a:ext cx="44164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9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5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1400" b="1" kern="1200" dirty="0" smtClean="0">
                <a:solidFill>
                  <a:srgbClr val="E86C1F"/>
                </a:solidFill>
                <a:latin typeface="Arial" charset="0"/>
                <a:ea typeface="SimHei" pitchFamily="2" charset="-122"/>
                <a:cs typeface="Arial" charset="0"/>
              </a:rPr>
              <a:t>JCT3V-F0045</a:t>
            </a:r>
          </a:p>
        </p:txBody>
      </p:sp>
      <p:pic>
        <p:nvPicPr>
          <p:cNvPr id="10" name="Picture 37" descr="bar_white_bot"/>
          <p:cNvPicPr>
            <a:picLocks noChangeAspect="1" noChangeArrowheads="1"/>
          </p:cNvPicPr>
          <p:nvPr/>
        </p:nvPicPr>
        <p:blipFill>
          <a:blip r:embed="rId3" cstate="print"/>
          <a:srcRect l="36562" r="27742" b="1707"/>
          <a:stretch>
            <a:fillRect/>
          </a:stretch>
        </p:blipFill>
        <p:spPr bwMode="auto">
          <a:xfrm>
            <a:off x="3151188" y="5303838"/>
            <a:ext cx="32639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8" descr="bar_white_bot"/>
          <p:cNvPicPr>
            <a:picLocks noChangeAspect="1" noChangeArrowheads="1"/>
          </p:cNvPicPr>
          <p:nvPr/>
        </p:nvPicPr>
        <p:blipFill>
          <a:blip r:embed="rId3" cstate="print"/>
          <a:srcRect t="95583"/>
          <a:stretch>
            <a:fillRect/>
          </a:stretch>
        </p:blipFill>
        <p:spPr bwMode="auto">
          <a:xfrm>
            <a:off x="0" y="6770688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9563" y="2420938"/>
            <a:ext cx="8524875" cy="14414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zh-TW"/>
              <a:t>Title: Arial Bold 32pt</a:t>
            </a:r>
            <a:endParaRPr lang="zh-TW" altLang="en-US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079875"/>
            <a:ext cx="8524875" cy="1223963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altLang="zh-TW"/>
              <a:t>Subtitle: Arial 24pt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45018-0976-42E3-9BAE-1051E5FC0B3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67500" y="384175"/>
            <a:ext cx="2014538" cy="56943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2300" y="384175"/>
            <a:ext cx="5892800" cy="56943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16B327-6ECF-4638-AF55-1F616ABA456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059738" cy="65881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01746F-F0E7-4298-B3A3-1A8C8228A02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EEF4E-5E98-4FE8-8110-5B6887B07F4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CCA7C-D523-4022-B4E2-912C76C8447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C89C3-C8B5-45B1-8BC9-2820BED3FAB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60174-70CD-4599-9C65-362A50E26FA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A078AB-0404-4CE7-B3B2-C3B004FD531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7A521-FE53-4BCE-B70E-0091FEB56AE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BD4CB-C660-4DB9-9C2F-200B6C3F3C3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554F8-3353-452C-A753-334CFA90DDE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9" descr="bar_logoc"/>
          <p:cNvPicPr>
            <a:picLocks noChangeAspect="1" noChangeArrowheads="1"/>
          </p:cNvPicPr>
          <p:nvPr/>
        </p:nvPicPr>
        <p:blipFill>
          <a:blip r:embed="rId14" cstate="print"/>
          <a:srcRect l="6937"/>
          <a:stretch>
            <a:fillRect/>
          </a:stretch>
        </p:blipFill>
        <p:spPr bwMode="auto">
          <a:xfrm>
            <a:off x="-20638" y="6237288"/>
            <a:ext cx="8913813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384175"/>
            <a:ext cx="8059738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Page Title: 32</a:t>
            </a:r>
            <a:r>
              <a:rPr lang="zh-TW" altLang="zh-TW" smtClean="0"/>
              <a:t> pt Arial</a:t>
            </a:r>
            <a:endParaRPr lang="en-US" altLang="ja-JP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7063" y="1123950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Please use the following font and colors for your presentation.</a:t>
            </a:r>
          </a:p>
          <a:p>
            <a:pPr lvl="1"/>
            <a:r>
              <a:rPr lang="en-US" altLang="zh-TW" smtClean="0"/>
              <a:t>It is strongly recommended to use Arial for all areas of content. </a:t>
            </a:r>
          </a:p>
          <a:p>
            <a:pPr lvl="1"/>
            <a:r>
              <a:rPr lang="en-US" altLang="zh-TW" smtClean="0"/>
              <a:t>The following colors are recommended for various areas.</a:t>
            </a:r>
          </a:p>
          <a:p>
            <a:pPr lvl="2"/>
            <a:r>
              <a:rPr lang="en-US" altLang="zh-TW" smtClean="0"/>
              <a:t>Titles, subtitles and content: bold black.</a:t>
            </a:r>
          </a:p>
          <a:p>
            <a:pPr lvl="2"/>
            <a:r>
              <a:rPr lang="en-US" altLang="zh-TW" smtClean="0"/>
              <a:t>Support text: black, gray, blue and orange.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38638" y="6232525"/>
            <a:ext cx="4635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2E3A18AE-C5A5-4229-8CCC-CCA56E09B2F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1400" b="1" kern="1200" dirty="0" smtClean="0">
                <a:solidFill>
                  <a:srgbClr val="E86C1F"/>
                </a:solidFill>
                <a:latin typeface="Arial" charset="0"/>
                <a:ea typeface="SimHei" pitchFamily="2" charset="-122"/>
                <a:cs typeface="Arial" charset="0"/>
              </a:rPr>
              <a:t>JCT3V-F0045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3" r:id="rId1"/>
    <p:sldLayoutId id="2147484182" r:id="rId2"/>
    <p:sldLayoutId id="2147484183" r:id="rId3"/>
    <p:sldLayoutId id="2147484184" r:id="rId4"/>
    <p:sldLayoutId id="2147484185" r:id="rId5"/>
    <p:sldLayoutId id="2147484186" r:id="rId6"/>
    <p:sldLayoutId id="2147484187" r:id="rId7"/>
    <p:sldLayoutId id="2147484188" r:id="rId8"/>
    <p:sldLayoutId id="2147484189" r:id="rId9"/>
    <p:sldLayoutId id="2147484190" r:id="rId10"/>
    <p:sldLayoutId id="2147484191" r:id="rId11"/>
    <p:sldLayoutId id="2147484192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SzPct val="95000"/>
        <a:buFont typeface="Arial" charset="0"/>
        <a:buChar char="•"/>
        <a:defRPr kumimoji="1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 smtClean="0"/>
              <a:t>JCT3V-F0045</a:t>
            </a:r>
            <a:br>
              <a:rPr lang="en-US" altLang="zh-TW" dirty="0" smtClean="0"/>
            </a:br>
            <a:r>
              <a:rPr lang="en-CA" altLang="zh-TW" dirty="0"/>
              <a:t>3D-HEVC HLS: Constraints on </a:t>
            </a:r>
            <a:r>
              <a:rPr lang="en-CA" altLang="zh-TW" dirty="0" smtClean="0"/>
              <a:t>Camera </a:t>
            </a:r>
            <a:r>
              <a:rPr lang="en-CA" altLang="zh-TW" smtClean="0"/>
              <a:t>Parameter Signaling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altLang="zh-TW" dirty="0" smtClean="0"/>
              <a:t>Yu-Lin Chang, Yi-</a:t>
            </a:r>
            <a:r>
              <a:rPr lang="en-CA" altLang="zh-TW" dirty="0" err="1" smtClean="0"/>
              <a:t>Wen</a:t>
            </a:r>
            <a:r>
              <a:rPr lang="en-CA" altLang="zh-TW" dirty="0" smtClean="0"/>
              <a:t> Chen,</a:t>
            </a:r>
            <a:br>
              <a:rPr lang="en-CA" altLang="zh-TW" dirty="0" smtClean="0"/>
            </a:br>
            <a:r>
              <a:rPr lang="en-CA" altLang="zh-TW" dirty="0" err="1" smtClean="0"/>
              <a:t>Jian</a:t>
            </a:r>
            <a:r>
              <a:rPr lang="en-CA" altLang="zh-TW" dirty="0" smtClean="0"/>
              <a:t>-Liang Lin, Yu-</a:t>
            </a:r>
            <a:r>
              <a:rPr lang="en-CA" altLang="zh-TW" dirty="0" err="1" smtClean="0"/>
              <a:t>Pao</a:t>
            </a:r>
            <a:r>
              <a:rPr lang="en-CA" altLang="zh-TW" dirty="0" smtClean="0"/>
              <a:t> Tsai, </a:t>
            </a:r>
            <a:r>
              <a:rPr lang="en-CA" altLang="zh-TW" dirty="0" err="1" smtClean="0"/>
              <a:t>Shawmin</a:t>
            </a:r>
            <a:r>
              <a:rPr lang="en-CA" altLang="zh-TW" dirty="0" smtClean="0"/>
              <a:t> Lei</a:t>
            </a:r>
            <a:endParaRPr lang="zh-TW" altLang="en-US" b="1" dirty="0"/>
          </a:p>
        </p:txBody>
      </p:sp>
      <p:sp>
        <p:nvSpPr>
          <p:cNvPr id="4" name="Text Box 13"/>
          <p:cNvSpPr txBox="1">
            <a:spLocks noChangeArrowheads="1"/>
          </p:cNvSpPr>
          <p:nvPr/>
        </p:nvSpPr>
        <p:spPr bwMode="auto">
          <a:xfrm>
            <a:off x="4211960" y="5621338"/>
            <a:ext cx="4622479" cy="82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 dirty="0">
                <a:ea typeface="SimHei" pitchFamily="2" charset="-122"/>
              </a:rPr>
              <a:t>Presented </a:t>
            </a:r>
            <a:r>
              <a:rPr lang="en-US" altLang="zh-TW" sz="1400" dirty="0" smtClean="0">
                <a:ea typeface="SimHei" pitchFamily="2" charset="-122"/>
              </a:rPr>
              <a:t>by </a:t>
            </a:r>
            <a:r>
              <a:rPr lang="en-US" sz="1400" dirty="0" smtClean="0"/>
              <a:t>Yu-Lin Chang</a:t>
            </a:r>
            <a:endParaRPr lang="en-US" altLang="zh-TW" sz="1400" dirty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US" altLang="zh-TW" sz="1400" dirty="0">
                <a:ea typeface="SimHei" pitchFamily="2" charset="-122"/>
              </a:rPr>
              <a:t>6</a:t>
            </a:r>
            <a:r>
              <a:rPr lang="en-US" altLang="zh-TW" sz="1400" baseline="30000" dirty="0">
                <a:ea typeface="SimHei" pitchFamily="2" charset="-122"/>
              </a:rPr>
              <a:t>th</a:t>
            </a:r>
            <a:r>
              <a:rPr lang="en-US" altLang="zh-TW" sz="1400" dirty="0">
                <a:ea typeface="SimHei" pitchFamily="2" charset="-122"/>
              </a:rPr>
              <a:t>  JCT3V Meeting in </a:t>
            </a:r>
            <a:r>
              <a:rPr lang="en-CA" altLang="zh-CN" sz="1400" dirty="0"/>
              <a:t>Geneva</a:t>
            </a:r>
            <a:endParaRPr lang="en-US" altLang="zh-TW" sz="1400" dirty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CA" altLang="zh-TW" sz="1400" dirty="0"/>
              <a:t>25 Oct. – 1 Nov., 2013</a:t>
            </a:r>
            <a:endParaRPr lang="en-US" altLang="zh-TW" sz="1400" dirty="0">
              <a:ea typeface="SimHei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Conclusions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altLang="zh-TW" dirty="0" smtClean="0"/>
              <a:t>One </a:t>
            </a:r>
            <a:r>
              <a:rPr lang="en-CA" altLang="zh-TW" dirty="0"/>
              <a:t>bug-fix for VPS is first </a:t>
            </a:r>
            <a:r>
              <a:rPr lang="en-CA" altLang="zh-TW" dirty="0" smtClean="0"/>
              <a:t>provided</a:t>
            </a:r>
          </a:p>
          <a:p>
            <a:r>
              <a:rPr lang="en-CA" altLang="zh-TW" dirty="0" smtClean="0"/>
              <a:t>Two </a:t>
            </a:r>
            <a:r>
              <a:rPr lang="en-CA" altLang="zh-TW" dirty="0"/>
              <a:t>methods are proposed to solve the conflict when camera parameters are inconsistent between two layers of the same </a:t>
            </a:r>
            <a:r>
              <a:rPr lang="en-CA" altLang="zh-TW" dirty="0" smtClean="0"/>
              <a:t>view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altLang="zh-TW" dirty="0" smtClean="0"/>
              <a:t>A</a:t>
            </a:r>
            <a:r>
              <a:rPr lang="en-CA" altLang="zh-TW" dirty="0" err="1" smtClean="0"/>
              <a:t>llow</a:t>
            </a:r>
            <a:r>
              <a:rPr lang="en-CA" altLang="zh-TW" dirty="0" smtClean="0"/>
              <a:t> </a:t>
            </a:r>
            <a:r>
              <a:rPr lang="en-CA" altLang="zh-TW" dirty="0"/>
              <a:t>up to only one layer with </a:t>
            </a:r>
            <a:r>
              <a:rPr lang="en-CA" altLang="zh-TW" dirty="0" err="1"/>
              <a:t>cp_present_flag</a:t>
            </a:r>
            <a:r>
              <a:rPr lang="en-CA" altLang="zh-TW" dirty="0"/>
              <a:t> equal to 1 for each </a:t>
            </a:r>
            <a:r>
              <a:rPr lang="en-CA" altLang="zh-TW" dirty="0" smtClean="0"/>
              <a:t>view, </a:t>
            </a:r>
            <a:r>
              <a:rPr lang="en-CA" altLang="zh-TW" dirty="0"/>
              <a:t>and allow camera parameters coded in the slice segment header extension only when </a:t>
            </a:r>
            <a:r>
              <a:rPr lang="en-US" altLang="zh-TW" dirty="0" err="1"/>
              <a:t>cp_present_flag</a:t>
            </a:r>
            <a:r>
              <a:rPr lang="en-US" altLang="zh-TW" dirty="0"/>
              <a:t> of the layer and </a:t>
            </a:r>
            <a:r>
              <a:rPr lang="en-US" altLang="zh-TW" dirty="0" err="1"/>
              <a:t>cp_in_slice_segment_header_flag</a:t>
            </a:r>
            <a:r>
              <a:rPr lang="en-US" altLang="zh-TW" dirty="0"/>
              <a:t> are both equal to </a:t>
            </a:r>
            <a:r>
              <a:rPr lang="en-US" altLang="zh-TW" dirty="0" smtClean="0"/>
              <a:t>1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CA" altLang="zh-TW" dirty="0" smtClean="0"/>
              <a:t>Force </a:t>
            </a:r>
            <a:r>
              <a:rPr lang="en-CA" altLang="zh-TW" dirty="0"/>
              <a:t>the camera parameters to be consistent for all layers of the same </a:t>
            </a:r>
            <a:r>
              <a:rPr lang="en-CA" altLang="zh-TW" dirty="0" smtClean="0"/>
              <a:t>view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9</a:t>
            </a:fld>
            <a:endParaRPr lang="en-US" altLang="ja-JP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 smtClean="0"/>
              <a:t>Thanks for your attention!</a:t>
            </a:r>
            <a:endParaRPr lang="zh-TW" altLang="en-US" dirty="0"/>
          </a:p>
        </p:txBody>
      </p:sp>
      <p:sp>
        <p:nvSpPr>
          <p:cNvPr id="6" name="副標題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dirty="0" smtClean="0"/>
              <a:t>www.mediatek.com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Overall Summary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23528" y="1268760"/>
            <a:ext cx="8640960" cy="4570413"/>
          </a:xfrm>
        </p:spPr>
        <p:txBody>
          <a:bodyPr>
            <a:noAutofit/>
          </a:bodyPr>
          <a:lstStyle/>
          <a:p>
            <a:r>
              <a:rPr lang="en-US" altLang="zh-TW" dirty="0" smtClean="0"/>
              <a:t>In current 3D-HEVC, camera </a:t>
            </a:r>
            <a:r>
              <a:rPr lang="en-US" altLang="zh-TW" dirty="0"/>
              <a:t>parameters of a texture layer can be replaced with those of a depth layer of the same view, which may cause wrong depth-to-disparity </a:t>
            </a:r>
            <a:r>
              <a:rPr lang="en-US" altLang="zh-TW" dirty="0" smtClean="0"/>
              <a:t>conversion</a:t>
            </a:r>
            <a:endParaRPr lang="en-US" altLang="zh-TW" dirty="0"/>
          </a:p>
          <a:p>
            <a:r>
              <a:rPr lang="en-US" altLang="zh-TW" dirty="0" smtClean="0"/>
              <a:t>Two </a:t>
            </a:r>
            <a:r>
              <a:rPr lang="en-US" altLang="zh-TW" dirty="0"/>
              <a:t>methods are proposed to solve the ambiguity problem of the camera parameter signaling for layers with the same view order index</a:t>
            </a:r>
            <a:r>
              <a:rPr lang="en-US" altLang="zh-TW" dirty="0" smtClean="0"/>
              <a:t>.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altLang="zh-TW" sz="1800" dirty="0" smtClean="0"/>
              <a:t>Allow </a:t>
            </a:r>
            <a:r>
              <a:rPr lang="en-US" altLang="zh-TW" sz="1800" dirty="0"/>
              <a:t>at most one layer per view with its </a:t>
            </a:r>
            <a:r>
              <a:rPr lang="en-US" altLang="zh-TW" sz="1800" dirty="0" err="1"/>
              <a:t>cp_present_flag</a:t>
            </a:r>
            <a:r>
              <a:rPr lang="en-US" altLang="zh-TW" sz="1800" dirty="0"/>
              <a:t> equal to 1 and to transmit camera parameters in the slice segment header extension only when </a:t>
            </a:r>
            <a:r>
              <a:rPr lang="en-US" altLang="zh-TW" sz="1800" dirty="0" err="1"/>
              <a:t>cp_present_flag</a:t>
            </a:r>
            <a:r>
              <a:rPr lang="en-US" altLang="zh-TW" sz="1800" dirty="0"/>
              <a:t> of the layer and </a:t>
            </a:r>
            <a:r>
              <a:rPr lang="en-US" altLang="zh-TW" sz="1800" dirty="0" err="1"/>
              <a:t>cp_in_slice_segment_header_flag</a:t>
            </a:r>
            <a:r>
              <a:rPr lang="en-US" altLang="zh-TW" sz="1800" dirty="0"/>
              <a:t> are both equal to </a:t>
            </a:r>
            <a:r>
              <a:rPr lang="en-US" altLang="zh-TW" sz="1800" dirty="0" smtClean="0"/>
              <a:t>1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altLang="zh-TW" sz="1800" dirty="0"/>
              <a:t>F</a:t>
            </a:r>
            <a:r>
              <a:rPr lang="en-US" altLang="zh-TW" sz="1800" dirty="0" smtClean="0"/>
              <a:t>orce </a:t>
            </a:r>
            <a:r>
              <a:rPr lang="en-US" altLang="zh-TW" sz="1800" dirty="0"/>
              <a:t>the camera parameters to be the consistent for all layers of the same view</a:t>
            </a:r>
            <a:endParaRPr lang="en-US" altLang="zh-TW" sz="1800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Current Camera Parameter Signaling in 3D-HEVC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Camera parameter signaling depends on the </a:t>
            </a:r>
            <a:r>
              <a:rPr lang="en-US" altLang="zh-TW" dirty="0" err="1" smtClean="0"/>
              <a:t>cp_present_flag</a:t>
            </a:r>
            <a:r>
              <a:rPr lang="en-US" altLang="zh-TW" dirty="0" smtClean="0"/>
              <a:t> for each layer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  <p:graphicFrame>
        <p:nvGraphicFramePr>
          <p:cNvPr id="12" name="表格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2284225"/>
              </p:ext>
            </p:extLst>
          </p:nvPr>
        </p:nvGraphicFramePr>
        <p:xfrm>
          <a:off x="1115616" y="1918018"/>
          <a:ext cx="7065576" cy="4146798"/>
        </p:xfrm>
        <a:graphic>
          <a:graphicData uri="http://schemas.openxmlformats.org/drawingml/2006/table">
            <a:tbl>
              <a:tblPr/>
              <a:tblGrid>
                <a:gridCol w="5976664"/>
                <a:gridCol w="1088912"/>
              </a:tblGrid>
              <a:tr h="382518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VPS_header</a:t>
                      </a: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_extension2( ) {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 b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Descriptor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259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…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259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	if ( layerId ! = 0 ) {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259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		</a:t>
                      </a:r>
                      <a:r>
                        <a:rPr lang="en-GB" sz="1300" b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cp_present_flag</a:t>
                      </a: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[ layerId ] 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u(1)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259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…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259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 b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cp_precision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ue(v)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259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 b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cp_in_slice_segment_header_flag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u(1)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259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if( !cp_in_slice_segment_header_flag )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259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	for( i = 0; i  &lt;=  vps_max_layers_minus1; i++ ) </a:t>
                      </a:r>
                      <a:r>
                        <a:rPr lang="en-GB" sz="1300">
                          <a:effectLst/>
                          <a:highlight>
                            <a:srgbClr val="00FF00"/>
                          </a:highlight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{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259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		layerId = layer_id_in_nuh[ i ]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259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		if( cp_present_flag[ layerId ] ) {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259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			viewIdx = ViewOrderIdx[ layerId ]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259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			for( j = 0; j  &lt;  viewIdx; j++ ) { 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259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 b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				vps_cp_scale</a:t>
                      </a: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[ viewIdx ][ j ]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se(v)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259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 b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				vps_cp_off</a:t>
                      </a: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[ viewIdx ][ j ]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se(v)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259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 b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				vps_cp_inv_scale_plus_scale</a:t>
                      </a: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[ viewIdx ][ j ]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se(v)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259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 b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				vps_cp_inv_off_plus_off</a:t>
                      </a: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[ viewIdx ][ j ]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se(v)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259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 b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			</a:t>
                      </a: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}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259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 b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		}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259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 b="1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    </a:t>
                      </a:r>
                      <a:r>
                        <a:rPr lang="en-GB" sz="1300" b="1">
                          <a:effectLst/>
                          <a:highlight>
                            <a:srgbClr val="00FF00"/>
                          </a:highlight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}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zh-TW" sz="1300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3" name="矩形 12"/>
          <p:cNvSpPr/>
          <p:nvPr/>
        </p:nvSpPr>
        <p:spPr>
          <a:xfrm>
            <a:off x="1475656" y="2708920"/>
            <a:ext cx="2088232" cy="21602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4" name="矩形 13"/>
          <p:cNvSpPr/>
          <p:nvPr/>
        </p:nvSpPr>
        <p:spPr>
          <a:xfrm>
            <a:off x="1691680" y="4293096"/>
            <a:ext cx="2646958" cy="21681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Current Camera Parameter Signaling in 3D-HEVC (2/2)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11560" y="1354732"/>
            <a:ext cx="8054975" cy="4954588"/>
          </a:xfrm>
        </p:spPr>
        <p:txBody>
          <a:bodyPr/>
          <a:lstStyle/>
          <a:p>
            <a:r>
              <a:rPr lang="en-US" altLang="zh-TW" dirty="0" smtClean="0"/>
              <a:t>The camera parameters are stored for each view order index whereas the camera parameters could be signaling for each layer</a:t>
            </a:r>
          </a:p>
          <a:p>
            <a:r>
              <a:rPr lang="en-US" altLang="zh-TW" dirty="0" smtClean="0"/>
              <a:t>The </a:t>
            </a:r>
            <a:r>
              <a:rPr lang="en-US" altLang="zh-TW" dirty="0"/>
              <a:t>camera parameters of a layer can be </a:t>
            </a:r>
            <a:r>
              <a:rPr lang="en-US" altLang="zh-TW" dirty="0">
                <a:solidFill>
                  <a:srgbClr val="0070C0"/>
                </a:solidFill>
              </a:rPr>
              <a:t>overwritten</a:t>
            </a:r>
            <a:r>
              <a:rPr lang="en-US" altLang="zh-TW" dirty="0"/>
              <a:t> by those of another layer </a:t>
            </a:r>
            <a:r>
              <a:rPr lang="en-US" altLang="zh-TW" dirty="0">
                <a:solidFill>
                  <a:srgbClr val="0070C0"/>
                </a:solidFill>
              </a:rPr>
              <a:t>with a larger layer index </a:t>
            </a:r>
            <a:r>
              <a:rPr lang="en-US" altLang="zh-TW" dirty="0" smtClean="0"/>
              <a:t>when </a:t>
            </a:r>
            <a:r>
              <a:rPr lang="en-US" altLang="zh-TW" dirty="0"/>
              <a:t>the two layers have the same view order index</a:t>
            </a:r>
            <a:r>
              <a:rPr lang="en-US" altLang="zh-TW" dirty="0" smtClean="0"/>
              <a:t>.</a:t>
            </a: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390073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Proposed Bug-fix For the Missing Braces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altLang="zh-TW" dirty="0" smtClean="0"/>
              <a:t>A </a:t>
            </a:r>
            <a:r>
              <a:rPr lang="en-CA" altLang="zh-TW" dirty="0"/>
              <a:t>pair of missing braces is added.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4273318"/>
              </p:ext>
            </p:extLst>
          </p:nvPr>
        </p:nvGraphicFramePr>
        <p:xfrm>
          <a:off x="1115616" y="1918018"/>
          <a:ext cx="7065576" cy="4146798"/>
        </p:xfrm>
        <a:graphic>
          <a:graphicData uri="http://schemas.openxmlformats.org/drawingml/2006/table">
            <a:tbl>
              <a:tblPr/>
              <a:tblGrid>
                <a:gridCol w="5976664"/>
                <a:gridCol w="1088912"/>
              </a:tblGrid>
              <a:tr h="382518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VPS_header</a:t>
                      </a: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_extension2( ) {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 b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Descriptor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259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…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259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	if ( layerId ! = 0 ) {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259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		</a:t>
                      </a:r>
                      <a:r>
                        <a:rPr lang="en-GB" sz="1300" b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cp_present_flag</a:t>
                      </a: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[ layerId ] 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u(1)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259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…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259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 b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cp_precision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ue(v)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259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 b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cp_in_slice_segment_header_flag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u(1)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259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if( !cp_in_slice_segment_header_flag )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259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	for( i = 0; i  &lt;=  vps_max_layers_minus1; i++ ) </a:t>
                      </a:r>
                      <a:r>
                        <a:rPr lang="en-GB" sz="1300">
                          <a:effectLst/>
                          <a:highlight>
                            <a:srgbClr val="00FF00"/>
                          </a:highlight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{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259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		layerId = layer_id_in_nuh[ i ]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259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		if( cp_present_flag[ layerId ] ) {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259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			viewIdx = ViewOrderIdx[ layerId ]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259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			for( j = 0; j  &lt;  viewIdx; j++ ) { 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259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 b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				vps_cp_scale</a:t>
                      </a: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[ viewIdx ][ j ]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se(v)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259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 b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				vps_cp_off</a:t>
                      </a: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[ viewIdx ][ j ]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se(v)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259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 b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				vps_cp_inv_scale_plus_scale</a:t>
                      </a: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[ viewIdx ][ j ]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se(v)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259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 b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				vps_cp_inv_off_plus_off</a:t>
                      </a: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[ viewIdx ][ j ]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se(v)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259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 b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			</a:t>
                      </a: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}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259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 b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		}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259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 b="1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    </a:t>
                      </a:r>
                      <a:r>
                        <a:rPr lang="en-GB" sz="1300" b="1">
                          <a:effectLst/>
                          <a:highlight>
                            <a:srgbClr val="00FF00"/>
                          </a:highlight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}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zh-TW" sz="1300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9180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Proposed Method 1 – Restrict </a:t>
            </a:r>
            <a:r>
              <a:rPr lang="en-US" altLang="zh-TW" dirty="0" err="1"/>
              <a:t>cp_present_flag</a:t>
            </a:r>
            <a:r>
              <a:rPr lang="en-US" altLang="zh-TW" dirty="0"/>
              <a:t> to </a:t>
            </a:r>
            <a:r>
              <a:rPr lang="en-US" altLang="zh-TW" dirty="0" smtClean="0"/>
              <a:t>Prevent Overwriting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27063" y="1426740"/>
            <a:ext cx="8054975" cy="4954588"/>
          </a:xfrm>
        </p:spPr>
        <p:txBody>
          <a:bodyPr/>
          <a:lstStyle/>
          <a:p>
            <a:r>
              <a:rPr lang="en-US" altLang="zh-TW" dirty="0" smtClean="0"/>
              <a:t>Add </a:t>
            </a:r>
            <a:r>
              <a:rPr lang="en-US" altLang="zh-TW" dirty="0"/>
              <a:t>a constraint on </a:t>
            </a:r>
            <a:r>
              <a:rPr lang="en-US" altLang="zh-TW" dirty="0" err="1"/>
              <a:t>cp_present_flag</a:t>
            </a:r>
            <a:r>
              <a:rPr lang="en-US" altLang="zh-TW" dirty="0"/>
              <a:t> </a:t>
            </a:r>
            <a:r>
              <a:rPr lang="en-US" altLang="zh-TW" dirty="0" smtClean="0"/>
              <a:t>to allow </a:t>
            </a:r>
            <a:r>
              <a:rPr lang="en-US" altLang="zh-TW" dirty="0">
                <a:solidFill>
                  <a:srgbClr val="0070C0"/>
                </a:solidFill>
              </a:rPr>
              <a:t>only up to one layer of a view </a:t>
            </a:r>
            <a:r>
              <a:rPr lang="en-US" altLang="zh-TW" dirty="0"/>
              <a:t>to signal camera parameters in the </a:t>
            </a:r>
            <a:r>
              <a:rPr lang="en-US" altLang="zh-TW" dirty="0" smtClean="0"/>
              <a:t>VPS</a:t>
            </a:r>
          </a:p>
          <a:p>
            <a:r>
              <a:rPr lang="en-US" altLang="zh-TW" dirty="0" smtClean="0"/>
              <a:t>Allow </a:t>
            </a:r>
            <a:r>
              <a:rPr lang="en-US" altLang="zh-TW" dirty="0"/>
              <a:t>camera parameters coded in the slice segment header extension only </a:t>
            </a:r>
            <a:r>
              <a:rPr lang="en-US" altLang="zh-TW" dirty="0">
                <a:solidFill>
                  <a:srgbClr val="0070C0"/>
                </a:solidFill>
              </a:rPr>
              <a:t>when both </a:t>
            </a:r>
            <a:r>
              <a:rPr lang="en-US" altLang="zh-TW" dirty="0" err="1">
                <a:solidFill>
                  <a:srgbClr val="0070C0"/>
                </a:solidFill>
              </a:rPr>
              <a:t>cp_in_slice_segment_header_flag</a:t>
            </a:r>
            <a:r>
              <a:rPr lang="en-US" altLang="zh-TW" dirty="0">
                <a:solidFill>
                  <a:srgbClr val="0070C0"/>
                </a:solidFill>
              </a:rPr>
              <a:t> and </a:t>
            </a:r>
            <a:r>
              <a:rPr lang="en-US" altLang="zh-TW" dirty="0" err="1">
                <a:solidFill>
                  <a:srgbClr val="0070C0"/>
                </a:solidFill>
              </a:rPr>
              <a:t>cp_present_flag</a:t>
            </a:r>
            <a:r>
              <a:rPr lang="en-US" altLang="zh-TW" dirty="0">
                <a:solidFill>
                  <a:srgbClr val="0070C0"/>
                </a:solidFill>
              </a:rPr>
              <a:t>[ </a:t>
            </a:r>
            <a:r>
              <a:rPr lang="en-US" altLang="zh-TW" dirty="0" err="1">
                <a:solidFill>
                  <a:srgbClr val="0070C0"/>
                </a:solidFill>
              </a:rPr>
              <a:t>nuh_layer_id</a:t>
            </a:r>
            <a:r>
              <a:rPr lang="en-US" altLang="zh-TW" dirty="0">
                <a:solidFill>
                  <a:srgbClr val="0070C0"/>
                </a:solidFill>
              </a:rPr>
              <a:t> ] are equal to 1. </a:t>
            </a:r>
            <a:endParaRPr lang="zh-TW" altLang="en-US" dirty="0">
              <a:solidFill>
                <a:srgbClr val="0070C0"/>
              </a:solidFill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5874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內容版面配置區 2"/>
          <p:cNvSpPr txBox="1">
            <a:spLocks/>
          </p:cNvSpPr>
          <p:nvPr/>
        </p:nvSpPr>
        <p:spPr bwMode="auto">
          <a:xfrm>
            <a:off x="627063" y="1112799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ED6D00"/>
              </a:buClr>
              <a:buFont typeface="Arial" charset="0"/>
              <a:buChar char="▪"/>
              <a:defRPr kumimoji="1" sz="24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D6D00"/>
              </a:buClr>
              <a:buSzPct val="95000"/>
              <a:buFont typeface="Arial" charset="0"/>
              <a:buChar char="•"/>
              <a:defRPr kumimoji="1">
                <a:solidFill>
                  <a:schemeClr val="tx1"/>
                </a:solidFill>
                <a:latin typeface="+mn-lt"/>
                <a:ea typeface="+mn-ea"/>
                <a:cs typeface="Arial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1400">
                <a:solidFill>
                  <a:schemeClr val="tx1"/>
                </a:solidFill>
                <a:latin typeface="+mn-lt"/>
                <a:ea typeface="+mn-ea"/>
                <a:cs typeface="Arial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D6D00"/>
              </a:buClr>
              <a:buFont typeface="Arial" charset="0"/>
              <a:buChar char="▪"/>
              <a:defRPr kumimoji="1" sz="1200">
                <a:solidFill>
                  <a:schemeClr val="tx1"/>
                </a:solidFill>
                <a:latin typeface="+mn-lt"/>
                <a:ea typeface="+mn-ea"/>
                <a:cs typeface="Arial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ED6D00"/>
              </a:buClr>
              <a:buFont typeface="Arial" charset="0"/>
              <a:buChar char="▪"/>
              <a:defRPr kumimoji="1" sz="1200">
                <a:solidFill>
                  <a:schemeClr val="tx1"/>
                </a:solidFill>
                <a:latin typeface="+mn-lt"/>
                <a:ea typeface="+mn-ea"/>
                <a:cs typeface="Arial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ED6D00"/>
              </a:buClr>
              <a:buFont typeface="Arial" charset="0"/>
              <a:buChar char="▪"/>
              <a:defRPr kumimoji="1" sz="1200">
                <a:solidFill>
                  <a:schemeClr val="tx1"/>
                </a:solidFill>
                <a:latin typeface="+mn-lt"/>
                <a:ea typeface="+mn-ea"/>
                <a:cs typeface="Arial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ED6D00"/>
              </a:buClr>
              <a:buFont typeface="Arial" charset="0"/>
              <a:buChar char="▪"/>
              <a:defRPr kumimoji="1" sz="1200">
                <a:solidFill>
                  <a:schemeClr val="tx1"/>
                </a:solidFill>
                <a:latin typeface="+mn-lt"/>
                <a:ea typeface="+mn-ea"/>
                <a:cs typeface="Arial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ED6D00"/>
              </a:buClr>
              <a:buFont typeface="Arial" charset="0"/>
              <a:buChar char="▪"/>
              <a:defRPr kumimoji="1" sz="1200">
                <a:solidFill>
                  <a:schemeClr val="tx1"/>
                </a:solidFill>
                <a:latin typeface="+mn-lt"/>
                <a:ea typeface="+mn-ea"/>
                <a:cs typeface="Arial" charset="0"/>
              </a:defRPr>
            </a:lvl9pPr>
          </a:lstStyle>
          <a:p>
            <a:r>
              <a:rPr lang="en-US" altLang="zh-TW" kern="0" dirty="0" smtClean="0"/>
              <a:t>Proposed constraint on </a:t>
            </a:r>
            <a:r>
              <a:rPr lang="en-US" altLang="zh-TW" kern="0" dirty="0" err="1" smtClean="0"/>
              <a:t>cp_present_flag</a:t>
            </a:r>
            <a:endParaRPr lang="en-US" altLang="zh-TW" kern="0" dirty="0" smtClean="0"/>
          </a:p>
          <a:p>
            <a:endParaRPr lang="en-US" altLang="zh-TW" kern="0" dirty="0"/>
          </a:p>
          <a:p>
            <a:endParaRPr lang="en-US" altLang="zh-TW" kern="0" dirty="0" smtClean="0"/>
          </a:p>
          <a:p>
            <a:endParaRPr lang="en-US" altLang="zh-TW" kern="0" dirty="0"/>
          </a:p>
          <a:p>
            <a:endParaRPr lang="en-US" altLang="zh-TW" kern="0" dirty="0" smtClean="0"/>
          </a:p>
          <a:p>
            <a:r>
              <a:rPr lang="en-US" altLang="zh-TW" kern="0" dirty="0" smtClean="0"/>
              <a:t>Proposed change on slice segment header extension</a:t>
            </a:r>
            <a:endParaRPr lang="zh-TW" altLang="en-US" kern="0" dirty="0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Working Draft </a:t>
            </a:r>
            <a:r>
              <a:rPr lang="en-US" altLang="zh-TW" dirty="0" smtClean="0"/>
              <a:t>Changes for Method 1</a:t>
            </a:r>
            <a:endParaRPr lang="zh-TW" altLang="en-US" dirty="0"/>
          </a:p>
        </p:txBody>
      </p:sp>
      <p:graphicFrame>
        <p:nvGraphicFramePr>
          <p:cNvPr id="7" name="內容版面配置區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62656804"/>
              </p:ext>
            </p:extLst>
          </p:nvPr>
        </p:nvGraphicFramePr>
        <p:xfrm>
          <a:off x="1094081" y="4353272"/>
          <a:ext cx="7116176" cy="1884040"/>
        </p:xfrm>
        <a:graphic>
          <a:graphicData uri="http://schemas.openxmlformats.org/drawingml/2006/table">
            <a:tbl>
              <a:tblPr/>
              <a:tblGrid>
                <a:gridCol w="6217332"/>
                <a:gridCol w="898844"/>
              </a:tblGrid>
              <a:tr h="188404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slice_segment_header_extension( ) {</a:t>
                      </a:r>
                      <a:endParaRPr lang="zh-TW" sz="12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782" marR="847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 b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Descriptor</a:t>
                      </a:r>
                      <a:endParaRPr lang="zh-TW" sz="12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782" marR="847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404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if( cp_in_slice_segment_header_flag </a:t>
                      </a:r>
                      <a:r>
                        <a:rPr lang="en-GB" sz="1200">
                          <a:effectLst/>
                          <a:highlight>
                            <a:srgbClr val="00FF00"/>
                          </a:highlight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&amp;&amp; cp_present_flag[ nuh_layer_id ]</a:t>
                      </a: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 </a:t>
                      </a: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) {</a:t>
                      </a:r>
                      <a:endParaRPr lang="zh-TW" sz="12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782" marR="847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zh-TW" sz="12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782" marR="847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404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	for ( i = 0; i &lt; ViewIdx; i++ ) {</a:t>
                      </a:r>
                      <a:endParaRPr lang="zh-TW" sz="12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782" marR="847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zh-TW" sz="12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782" marR="847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404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 b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		cp_scale</a:t>
                      </a: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[ i ]</a:t>
                      </a:r>
                      <a:endParaRPr lang="zh-TW" sz="12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782" marR="847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se(v)</a:t>
                      </a:r>
                      <a:endParaRPr lang="zh-TW" sz="12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782" marR="847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404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 b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		cp_off</a:t>
                      </a: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[ i ]</a:t>
                      </a:r>
                      <a:endParaRPr lang="zh-TW" sz="12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782" marR="847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se(v)</a:t>
                      </a:r>
                      <a:endParaRPr lang="zh-TW" sz="12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782" marR="847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404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 b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		cp_inv_scale_plus_scale</a:t>
                      </a: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[ i ]</a:t>
                      </a:r>
                      <a:endParaRPr lang="zh-TW" sz="12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782" marR="847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se(v)</a:t>
                      </a:r>
                      <a:endParaRPr lang="zh-TW" sz="12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782" marR="847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404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 b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		cp_inv_off_plus_off</a:t>
                      </a: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[ i ]</a:t>
                      </a:r>
                      <a:endParaRPr lang="zh-TW" sz="12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782" marR="847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se(v)</a:t>
                      </a:r>
                      <a:endParaRPr lang="zh-TW" sz="12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782" marR="847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404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	}</a:t>
                      </a:r>
                      <a:endParaRPr lang="zh-TW" sz="12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782" marR="847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zh-TW" sz="12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782" marR="847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404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}</a:t>
                      </a:r>
                      <a:endParaRPr lang="zh-TW" sz="12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782" marR="847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zh-TW" sz="12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782" marR="847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404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}</a:t>
                      </a:r>
                      <a:endParaRPr lang="zh-TW" sz="12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782" marR="847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zh-TW" sz="1200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782" marR="847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投影片編號版面配置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6</a:t>
            </a:fld>
            <a:endParaRPr lang="en-US" altLang="ja-JP"/>
          </a:p>
        </p:txBody>
      </p:sp>
      <p:pic>
        <p:nvPicPr>
          <p:cNvPr id="6" name="圖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1407925"/>
            <a:ext cx="5729834" cy="2597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3764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Proposed Method </a:t>
            </a:r>
            <a:r>
              <a:rPr lang="en-US" altLang="zh-TW" dirty="0" smtClean="0"/>
              <a:t>2 </a:t>
            </a:r>
            <a:r>
              <a:rPr lang="en-US" altLang="zh-TW" dirty="0"/>
              <a:t>– Force </a:t>
            </a:r>
            <a:r>
              <a:rPr lang="en-US" altLang="zh-TW" dirty="0" smtClean="0"/>
              <a:t>Using </a:t>
            </a:r>
            <a:r>
              <a:rPr lang="en-US" altLang="zh-TW" dirty="0"/>
              <a:t>the </a:t>
            </a:r>
            <a:r>
              <a:rPr lang="en-US" altLang="zh-TW" dirty="0" smtClean="0"/>
              <a:t>Same Camera Parameters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27063" y="1426740"/>
            <a:ext cx="8054975" cy="4954588"/>
          </a:xfrm>
        </p:spPr>
        <p:txBody>
          <a:bodyPr/>
          <a:lstStyle/>
          <a:p>
            <a:r>
              <a:rPr lang="en-US" altLang="zh-TW" dirty="0" smtClean="0"/>
              <a:t>Add a </a:t>
            </a:r>
            <a:r>
              <a:rPr lang="en-US" altLang="zh-TW" dirty="0"/>
              <a:t>normative constraint saying that </a:t>
            </a:r>
            <a:r>
              <a:rPr lang="en-US" altLang="zh-TW" dirty="0">
                <a:solidFill>
                  <a:srgbClr val="0070C0"/>
                </a:solidFill>
              </a:rPr>
              <a:t>camera parameters with the same view shall be the consistent. </a:t>
            </a:r>
            <a:endParaRPr lang="zh-TW" altLang="en-US" dirty="0">
              <a:solidFill>
                <a:srgbClr val="0070C0"/>
              </a:solidFill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7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49661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Working </a:t>
            </a:r>
            <a:r>
              <a:rPr lang="en-US" altLang="zh-TW" smtClean="0"/>
              <a:t>Draft </a:t>
            </a:r>
            <a:r>
              <a:rPr lang="en-US" altLang="zh-TW" smtClean="0"/>
              <a:t>Changes for Method 2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Proposed constraint on camera parameters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8</a:t>
            </a:fld>
            <a:endParaRPr lang="en-US" altLang="ja-JP"/>
          </a:p>
        </p:txBody>
      </p:sp>
      <p:pic>
        <p:nvPicPr>
          <p:cNvPr id="6" name="圖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1628800"/>
            <a:ext cx="8145151" cy="2520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6560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porate ppt templatel_Confidential 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rporate ppt templatel_Confidential 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15638</TotalTime>
  <Words>492</Words>
  <Application>Microsoft Office PowerPoint</Application>
  <PresentationFormat>如螢幕大小 (4:3)</PresentationFormat>
  <Paragraphs>149</Paragraphs>
  <Slides>11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8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11</vt:i4>
      </vt:variant>
    </vt:vector>
  </HeadingPairs>
  <TitlesOfParts>
    <vt:vector size="20" baseType="lpstr">
      <vt:lpstr>Malgun Gothic</vt:lpstr>
      <vt:lpstr>ＭＳ Ｐゴシック</vt:lpstr>
      <vt:lpstr>SimHei</vt:lpstr>
      <vt:lpstr>新細明體</vt:lpstr>
      <vt:lpstr>標楷體</vt:lpstr>
      <vt:lpstr>Arial</vt:lpstr>
      <vt:lpstr>Calibri</vt:lpstr>
      <vt:lpstr>Times New Roman</vt:lpstr>
      <vt:lpstr>Corporate ppt templatel_Confidential A</vt:lpstr>
      <vt:lpstr>JCT3V-F0045 3D-HEVC HLS: Constraints on Camera Parameter Signaling</vt:lpstr>
      <vt:lpstr>Overall Summary</vt:lpstr>
      <vt:lpstr>Current Camera Parameter Signaling in 3D-HEVC</vt:lpstr>
      <vt:lpstr>Current Camera Parameter Signaling in 3D-HEVC (2/2)</vt:lpstr>
      <vt:lpstr>Proposed Bug-fix For the Missing Braces</vt:lpstr>
      <vt:lpstr>Proposed Method 1 – Restrict cp_present_flag to Prevent Overwriting</vt:lpstr>
      <vt:lpstr>Working Draft Changes for Method 1</vt:lpstr>
      <vt:lpstr>Proposed Method 2 – Force Using the Same Camera Parameters</vt:lpstr>
      <vt:lpstr>Working Draft Changes for Method 2</vt:lpstr>
      <vt:lpstr>Conclusions</vt:lpstr>
      <vt:lpstr>Thanks for your attention!</vt:lpstr>
    </vt:vector>
  </TitlesOfParts>
  <Company>MediaTek Inc.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Title: Arial Bold 32pt</dc:title>
  <dc:creator>Chih-Wei Hsu (MediaTek)</dc:creator>
  <cp:keywords>Confidential A</cp:keywords>
  <dc:description>Confidential A</dc:description>
  <cp:lastModifiedBy>Yulin Chang</cp:lastModifiedBy>
  <cp:revision>1863</cp:revision>
  <dcterms:created xsi:type="dcterms:W3CDTF">2008-02-20T09:40:59Z</dcterms:created>
  <dcterms:modified xsi:type="dcterms:W3CDTF">2013-10-24T18:21:55Z</dcterms:modified>
  <cp:category>Confidential A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-1063369428</vt:i4>
  </property>
  <property fmtid="{D5CDD505-2E9C-101B-9397-08002B2CF9AE}" pid="3" name="_NewReviewCycle">
    <vt:lpwstr/>
  </property>
  <property fmtid="{D5CDD505-2E9C-101B-9397-08002B2CF9AE}" pid="4" name="_EmailSubject">
    <vt:lpwstr>M24847 Motion vector competition-based SkipDirect mode</vt:lpwstr>
  </property>
  <property fmtid="{D5CDD505-2E9C-101B-9397-08002B2CF9AE}" pid="5" name="_AuthorEmail">
    <vt:lpwstr>yulin.chang@mediatek.com</vt:lpwstr>
  </property>
  <property fmtid="{D5CDD505-2E9C-101B-9397-08002B2CF9AE}" pid="6" name="_AuthorEmailDisplayName">
    <vt:lpwstr>YuLin Chang (張毓麟)</vt:lpwstr>
  </property>
</Properties>
</file>