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86" r:id="rId3"/>
    <p:sldId id="303" r:id="rId4"/>
    <p:sldId id="313" r:id="rId5"/>
    <p:sldId id="318" r:id="rId6"/>
    <p:sldId id="317" r:id="rId7"/>
    <p:sldId id="307" r:id="rId8"/>
    <p:sldId id="314" r:id="rId9"/>
    <p:sldId id="315" r:id="rId10"/>
    <p:sldId id="316" r:id="rId11"/>
    <p:sldId id="298" r:id="rId12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6FFFF"/>
    <a:srgbClr val="00FFFF"/>
    <a:srgbClr val="99CCFF"/>
    <a:srgbClr val="7BCBF3"/>
    <a:srgbClr val="3333CC"/>
    <a:srgbClr val="00C8F0"/>
    <a:srgbClr val="66F15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2041" autoAdjust="0"/>
    <p:restoredTop sz="77654" autoAdjust="0"/>
  </p:normalViewPr>
  <p:slideViewPr>
    <p:cSldViewPr>
      <p:cViewPr>
        <p:scale>
          <a:sx n="100" d="100"/>
          <a:sy n="100" d="100"/>
        </p:scale>
        <p:origin x="-28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294" y="1"/>
            <a:ext cx="2945862" cy="497333"/>
          </a:xfrm>
          <a:prstGeom prst="rect">
            <a:avLst/>
          </a:prstGeom>
        </p:spPr>
        <p:txBody>
          <a:bodyPr vert="horz" lIns="91432" tIns="45716" rIns="91432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F411214-10D1-4335-B5EF-095B376D528C}" type="datetimeFigureOut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6" rIns="91432" bIns="45716" rtlCol="0" anchor="ctr"/>
          <a:lstStyle/>
          <a:p>
            <a:pPr lvl="0"/>
            <a:endParaRPr lang="ja-JP" altLang="en-US" noProof="0" dirty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64" y="4714653"/>
            <a:ext cx="5438748" cy="4466756"/>
          </a:xfrm>
          <a:prstGeom prst="rect">
            <a:avLst/>
          </a:prstGeom>
        </p:spPr>
        <p:txBody>
          <a:bodyPr vert="horz" lIns="91432" tIns="45716" rIns="91432" bIns="45716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294" y="9427766"/>
            <a:ext cx="2945862" cy="497332"/>
          </a:xfrm>
          <a:prstGeom prst="rect">
            <a:avLst/>
          </a:prstGeom>
        </p:spPr>
        <p:txBody>
          <a:bodyPr vert="horz" lIns="91432" tIns="45716" rIns="91432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F5487424-4F12-43FD-9D67-797371138C79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30357849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5487424-4F12-43FD-9D67-797371138C79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1152087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 スライド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6" name="正方形/長方形 5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8077200" cy="787532"/>
          </a:xfrm>
        </p:spPr>
        <p:txBody>
          <a:bodyPr tIns="0" bIns="0" anchor="t"/>
          <a:lstStyle>
            <a:lvl1pPr algn="ctr">
              <a:defRPr sz="3600" b="1">
                <a:solidFill>
                  <a:schemeClr val="tx1"/>
                </a:solidFill>
              </a:defRPr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1" y="3143248"/>
            <a:ext cx="8077200" cy="1113862"/>
          </a:xfrm>
        </p:spPr>
        <p:txBody>
          <a:bodyPr lIns="118872" tIns="0" rIns="45720" bIns="0" anchor="b"/>
          <a:lstStyle>
            <a:lvl1pPr marL="0" indent="0" algn="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15" name="コンテンツ プレースホルダ 14"/>
          <p:cNvSpPr>
            <a:spLocks noGrp="1"/>
          </p:cNvSpPr>
          <p:nvPr>
            <p:ph sz="quarter" idx="10"/>
          </p:nvPr>
        </p:nvSpPr>
        <p:spPr>
          <a:xfrm>
            <a:off x="571472" y="6429396"/>
            <a:ext cx="2428875" cy="285750"/>
          </a:xfrm>
        </p:spPr>
        <p:txBody>
          <a:bodyPr>
            <a:noAutofit/>
          </a:bodyPr>
          <a:lstStyle>
            <a:lvl1pPr>
              <a:defRPr sz="12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7080"/>
            <a:ext cx="8229600" cy="416032"/>
          </a:xfrm>
        </p:spPr>
        <p:txBody>
          <a:bodyPr/>
          <a:lstStyle>
            <a:lvl1pPr>
              <a:defRPr sz="2800"/>
            </a:lvl1pPr>
            <a:extLst/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901BCA6F-7E12-4952-972F-7A006C7FFD5C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C90D651E-858F-4495-ADC9-7922E391B54B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60AF01F5-8985-4CFB-AC5A-808BF2EF5893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pPr>
              <a:defRPr/>
            </a:pPr>
            <a:fld id="{D1D034A5-BB9D-4B78-9271-9EB69F909255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C:\Documents and Settings\yasugi\My Documents\My Pictures\sharplogo.gif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6488113"/>
            <a:ext cx="15430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正方形/長方形 9"/>
          <p:cNvSpPr/>
          <p:nvPr/>
        </p:nvSpPr>
        <p:spPr bwMode="invGray">
          <a:xfrm>
            <a:off x="0" y="596900"/>
            <a:ext cx="9144000" cy="17463"/>
          </a:xfrm>
          <a:prstGeom prst="rect">
            <a:avLst/>
          </a:prstGeom>
          <a:solidFill>
            <a:srgbClr val="002060"/>
          </a:solidFill>
          <a:ln w="48000" cap="flat" cmpd="thickThin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7" name="正方形/長方形 6"/>
          <p:cNvSpPr/>
          <p:nvPr/>
        </p:nvSpPr>
        <p:spPr bwMode="ltGray">
          <a:xfrm>
            <a:off x="0" y="0"/>
            <a:ext cx="9144000" cy="5715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/>
          </a:p>
        </p:txBody>
      </p:sp>
      <p:sp>
        <p:nvSpPr>
          <p:cNvPr id="102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84138"/>
            <a:ext cx="8229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マスタタイトル </a:t>
            </a:r>
            <a:r>
              <a:rPr lang="en-US" altLang="ja-JP" smtClean="0"/>
              <a:t>(Master Title)</a:t>
            </a:r>
            <a:endParaRPr lang="ja-JP" altLang="en-US" smtClean="0"/>
          </a:p>
        </p:txBody>
      </p:sp>
      <p:sp>
        <p:nvSpPr>
          <p:cNvPr id="102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785813"/>
            <a:ext cx="8229600" cy="561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3516AB99-F586-4AA3-B7A5-43F854553020}" type="datetime1">
              <a:rPr lang="ja-JP" altLang="en-US"/>
              <a:pPr>
                <a:defRPr/>
              </a:pPr>
              <a:t>2013/10/24</a:t>
            </a:fld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000">
                <a:solidFill>
                  <a:schemeClr val="tx1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>
                <a:solidFill>
                  <a:schemeClr val="tx2">
                    <a:shade val="50000"/>
                  </a:schemeClr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94EA9006-7528-46C7-9D90-8D71DCC2BD72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Tahoma" pitchFamily="34" charset="0"/>
          <a:ea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 b="1">
          <a:solidFill>
            <a:schemeClr val="bg1"/>
          </a:solidFill>
          <a:latin typeface="Verdana" pitchFamily="34" charset="0"/>
          <a:ea typeface="HGｺﾞｼｯｸM" pitchFamily="49" charset="-128"/>
        </a:defRPr>
      </a:lvl9pPr>
      <a:extLst/>
    </p:titleStyle>
    <p:bodyStyle>
      <a:lvl1pPr marL="360363" indent="-241300" algn="l" rtl="0" eaLnBrk="0" fontAlgn="base" hangingPunct="0">
        <a:spcBef>
          <a:spcPct val="0"/>
        </a:spcBef>
        <a:spcAft>
          <a:spcPct val="0"/>
        </a:spcAft>
        <a:buClr>
          <a:srgbClr val="0E2C3E"/>
        </a:buClr>
        <a:buSzPct val="80000"/>
        <a:buFont typeface="Wingdings 2" pitchFamily="18" charset="2"/>
        <a:buChar char="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2300" indent="-261938" algn="l" rtl="0" eaLnBrk="0" fontAlgn="base" hangingPunct="0">
        <a:spcBef>
          <a:spcPct val="20000"/>
        </a:spcBef>
        <a:spcAft>
          <a:spcPct val="0"/>
        </a:spcAft>
        <a:buClr>
          <a:srgbClr val="14425D"/>
        </a:buClr>
        <a:buSzPct val="90000"/>
        <a:buFont typeface="Wingdings" pitchFamily="2" charset="2"/>
        <a:buChar char="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185738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982663" indent="-174625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Arial" pitchFamily="34" charset="0"/>
        <a:buChar char="▪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166813" indent="-184150" algn="l" rtl="0" eaLnBrk="0" fontAlgn="base" hangingPunct="0">
        <a:spcBef>
          <a:spcPct val="20000"/>
        </a:spcBef>
        <a:spcAft>
          <a:spcPct val="0"/>
        </a:spcAft>
        <a:buClr>
          <a:srgbClr val="4EA5D8"/>
        </a:buClr>
        <a:buFont typeface="Wingdings 3" pitchFamily="18" charset="2"/>
        <a:buChar char=""/>
        <a:defRPr kumimoji="1" lang="en-US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3"/>
          <p:cNvSpPr>
            <a:spLocks noGrp="1"/>
          </p:cNvSpPr>
          <p:nvPr>
            <p:ph type="ctrTitle"/>
          </p:nvPr>
        </p:nvSpPr>
        <p:spPr>
          <a:xfrm>
            <a:off x="685800" y="1341438"/>
            <a:ext cx="8077200" cy="1208087"/>
          </a:xfrm>
        </p:spPr>
        <p:txBody>
          <a:bodyPr/>
          <a:lstStyle/>
          <a:p>
            <a:pPr eaLnBrk="1" hangingPunct="1"/>
            <a:r>
              <a:rPr lang="en-CA" altLang="ja-JP" sz="3200" dirty="0" smtClean="0"/>
              <a:t>On independent layer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3200" dirty="0" smtClean="0"/>
              <a:t>(JCTVC-O0062, JCT3V-F0039)</a:t>
            </a:r>
            <a:endParaRPr lang="ja-JP" altLang="en-US" sz="3200" dirty="0" smtClean="0"/>
          </a:p>
        </p:txBody>
      </p:sp>
      <p:sp>
        <p:nvSpPr>
          <p:cNvPr id="5123" name="コンテンツ プレースホルダ 5"/>
          <p:cNvSpPr>
            <a:spLocks noGrp="1"/>
          </p:cNvSpPr>
          <p:nvPr>
            <p:ph sz="quarter" idx="10"/>
          </p:nvPr>
        </p:nvSpPr>
        <p:spPr>
          <a:xfrm>
            <a:off x="571500" y="6381328"/>
            <a:ext cx="4360540" cy="428625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ja-JP" dirty="0" smtClean="0"/>
              <a:t>JCT-VC 15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 Meeting in Geneva, CH, 23 Oct. - 2</a:t>
            </a:r>
            <a:r>
              <a:rPr lang="en-CA" altLang="ja-JP" dirty="0" smtClean="0"/>
              <a:t> Nov. 2013</a:t>
            </a:r>
          </a:p>
          <a:p>
            <a:pPr eaLnBrk="1" hangingPunct="1">
              <a:buNone/>
            </a:pPr>
            <a:r>
              <a:rPr lang="en-CA" altLang="ja-JP" dirty="0" smtClean="0"/>
              <a:t>JCT-3V 6</a:t>
            </a:r>
            <a:r>
              <a:rPr lang="en-CA" altLang="ja-JP" baseline="30000" dirty="0" smtClean="0"/>
              <a:t>th</a:t>
            </a:r>
            <a:r>
              <a:rPr lang="en-CA" altLang="ja-JP" dirty="0" smtClean="0"/>
              <a:t> Meeting </a:t>
            </a:r>
            <a:r>
              <a:rPr lang="en-US" altLang="ja-JP" dirty="0"/>
              <a:t>in Geneva, CH, </a:t>
            </a:r>
            <a:r>
              <a:rPr lang="en-US" altLang="ja-JP" dirty="0" smtClean="0"/>
              <a:t>25 </a:t>
            </a:r>
            <a:r>
              <a:rPr lang="en-US" altLang="ja-JP" dirty="0"/>
              <a:t>Oct. - 2</a:t>
            </a:r>
            <a:r>
              <a:rPr lang="en-CA" altLang="ja-JP" dirty="0"/>
              <a:t> Nov. 2013</a:t>
            </a:r>
            <a:endParaRPr lang="ja-JP" altLang="en-US" dirty="0" smtClean="0"/>
          </a:p>
        </p:txBody>
      </p:sp>
      <p:sp>
        <p:nvSpPr>
          <p:cNvPr id="5124" name="サブタイトル 6"/>
          <p:cNvSpPr>
            <a:spLocks noGrp="1"/>
          </p:cNvSpPr>
          <p:nvPr>
            <p:ph type="subTitle" idx="1"/>
          </p:nvPr>
        </p:nvSpPr>
        <p:spPr>
          <a:xfrm>
            <a:off x="1258888" y="3357563"/>
            <a:ext cx="7561262" cy="1366837"/>
          </a:xfrm>
        </p:spPr>
        <p:txBody>
          <a:bodyPr/>
          <a:lstStyle/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u="sng" dirty="0" smtClean="0"/>
              <a:t>Tomohiro </a:t>
            </a:r>
            <a:r>
              <a:rPr lang="en-US" altLang="ja-JP" u="sng" dirty="0" err="1" smtClean="0"/>
              <a:t>Ikai</a:t>
            </a:r>
            <a:r>
              <a:rPr lang="en-US" altLang="ja-JP" u="sng" dirty="0" smtClean="0"/>
              <a:t> </a:t>
            </a:r>
            <a:r>
              <a:rPr lang="en-US" altLang="ja-JP" dirty="0" smtClean="0"/>
              <a:t>, Takeshi Tsukuba, </a:t>
            </a:r>
            <a:r>
              <a:rPr lang="en-US" altLang="ja-JP" dirty="0" err="1" smtClean="0"/>
              <a:t>Tomoyuki</a:t>
            </a:r>
            <a:r>
              <a:rPr lang="en-US" altLang="ja-JP" dirty="0" smtClean="0"/>
              <a:t> Yamamoto</a:t>
            </a:r>
          </a:p>
          <a:p>
            <a:pPr eaLnBrk="1" hangingPunct="1"/>
            <a:r>
              <a:rPr lang="en-US" altLang="ja-JP" dirty="0" smtClean="0"/>
              <a:t>SHARP Corporation</a:t>
            </a:r>
          </a:p>
          <a:p>
            <a:pPr eaLnBrk="1" hangingPunct="1"/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Conclusion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Option1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strictly disallowing syntax change for independent layers</a:t>
            </a: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Option2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allow </a:t>
            </a:r>
            <a:r>
              <a:rPr lang="en-CA" altLang="ja-JP" dirty="0" smtClean="0"/>
              <a:t>syntax changes only if that is indicated in VPS.</a:t>
            </a: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HEVC version 1 decoder can decode independent layers (</a:t>
            </a:r>
            <a:r>
              <a:rPr lang="en-US" altLang="ja-JP" dirty="0" err="1" smtClean="0"/>
              <a:t>nuh_layer_id</a:t>
            </a:r>
            <a:r>
              <a:rPr lang="en-US" altLang="ja-JP" dirty="0" smtClean="0"/>
              <a:t> aside)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10</a:t>
            </a:fld>
            <a:endParaRPr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3959932" y="3537012"/>
            <a:ext cx="324036" cy="36004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11560" y="4221088"/>
            <a:ext cx="7812868" cy="38048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2000" dirty="0" smtClean="0"/>
              <a:t>Recommend</a:t>
            </a:r>
            <a:r>
              <a:rPr lang="en-US" altLang="ja-JP" sz="2000" dirty="0" smtClean="0"/>
              <a:t> to adopt this simple method in SHVC and MV-HEVC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11</a:t>
            </a:fld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907704" y="2636912"/>
            <a:ext cx="5149414" cy="1303809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kumimoji="1" lang="en-US" altLang="ja-JP" sz="8000" dirty="0" smtClean="0"/>
              <a:t>Thank you!</a:t>
            </a:r>
            <a:endParaRPr kumimoji="1" lang="ja-JP" altLang="en-US" sz="8000" dirty="0"/>
          </a:p>
        </p:txBody>
      </p:sp>
    </p:spTree>
    <p:extLst>
      <p:ext uri="{BB962C8B-B14F-4D97-AF65-F5344CB8AC3E}">
        <p14:creationId xmlns="" xmlns:p14="http://schemas.microsoft.com/office/powerpoint/2010/main" val="365637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en-US" altLang="ja-JP" sz="2400" dirty="0" smtClean="0"/>
              <a:t>Summary</a:t>
            </a:r>
            <a:endParaRPr kumimoji="1" lang="ja-JP" altLang="en-US" sz="24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785813"/>
            <a:ext cx="8229600" cy="5739531"/>
          </a:xfrm>
        </p:spPr>
        <p:txBody>
          <a:bodyPr/>
          <a:lstStyle/>
          <a:p>
            <a:r>
              <a:rPr lang="en-US" altLang="ja-JP" sz="2000" dirty="0" smtClean="0"/>
              <a:t>Motivation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Independent layer, where </a:t>
            </a:r>
            <a:r>
              <a:rPr lang="en-US" altLang="ja-JP" dirty="0" err="1" smtClean="0"/>
              <a:t>direct_dependency_flag</a:t>
            </a:r>
            <a:r>
              <a:rPr lang="en-US" altLang="ja-JP" dirty="0" smtClean="0"/>
              <a:t>[] of the layer is 0, is used for cases such as supplementary video which is synchronized with the main video but is not </a:t>
            </a:r>
            <a:r>
              <a:rPr lang="en-US" altLang="ja-JP" dirty="0" smtClean="0"/>
              <a:t>correlated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Simple decoder (multiple HEVC version1 decoder)</a:t>
            </a:r>
            <a:r>
              <a:rPr lang="ja-JP" altLang="en-US" dirty="0" smtClean="0"/>
              <a:t> </a:t>
            </a:r>
            <a:r>
              <a:rPr lang="en-US" altLang="ja-JP" dirty="0" smtClean="0"/>
              <a:t>should be enough to manage the </a:t>
            </a:r>
            <a:r>
              <a:rPr lang="en-US" altLang="ja-JP" dirty="0" err="1" smtClean="0"/>
              <a:t>a</a:t>
            </a:r>
            <a:r>
              <a:rPr lang="en-US" altLang="ja-JP" dirty="0" err="1" smtClean="0"/>
              <a:t>bobe</a:t>
            </a:r>
            <a:r>
              <a:rPr lang="en-US" altLang="ja-JP" dirty="0" smtClean="0"/>
              <a:t> pattern.</a:t>
            </a: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Independent layer should be </a:t>
            </a:r>
            <a:r>
              <a:rPr lang="en-US" altLang="ja-JP" dirty="0" err="1" smtClean="0"/>
              <a:t>decordable</a:t>
            </a:r>
            <a:r>
              <a:rPr lang="en-US" altLang="ja-JP" dirty="0" smtClean="0"/>
              <a:t> with HEVC version 1 if </a:t>
            </a:r>
            <a:r>
              <a:rPr lang="en-US" altLang="ja-JP" dirty="0" err="1" smtClean="0"/>
              <a:t>nal_layer_id</a:t>
            </a:r>
            <a:r>
              <a:rPr lang="en-US" altLang="ja-JP" dirty="0" smtClean="0"/>
              <a:t> is ignored but current syntax doesn’t allow it because a couple of syntax changes are incorporated when </a:t>
            </a:r>
            <a:r>
              <a:rPr lang="en-US" altLang="ja-JP" dirty="0" err="1" smtClean="0"/>
              <a:t>nal_layer_id</a:t>
            </a:r>
            <a:r>
              <a:rPr lang="en-US" altLang="ja-JP" dirty="0" smtClean="0"/>
              <a:t> &gt; 0.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Proposal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Option1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strictly disallowing syntax change for independent layers</a:t>
            </a: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Option2</a:t>
            </a:r>
          </a:p>
          <a:p>
            <a:pPr marL="720726" lvl="3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allow </a:t>
            </a:r>
            <a:r>
              <a:rPr lang="en-CA" altLang="ja-JP" dirty="0" smtClean="0"/>
              <a:t>syntax changes only if that is indicated in VPS</a:t>
            </a: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Benefits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HEVC version 1 decoder can decode independent layers (</a:t>
            </a:r>
            <a:r>
              <a:rPr lang="en-US" altLang="ja-JP" dirty="0" err="1" smtClean="0"/>
              <a:t>nuh_layer_id</a:t>
            </a:r>
            <a:r>
              <a:rPr lang="en-US" altLang="ja-JP" dirty="0" smtClean="0"/>
              <a:t> aside)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Note: Independent layers are determined by VPS, so with this proposal, the dependency between SPS/PPS and VPS appears.  If we truly need to avoid that dependency, it might be needed to conceive SPS/PPS syntax change.</a:t>
            </a:r>
          </a:p>
          <a:p>
            <a:pPr marL="119063" lvl="1" indent="0">
              <a:spcBef>
                <a:spcPct val="0"/>
              </a:spcBef>
              <a:buClr>
                <a:srgbClr val="0E2C3E"/>
              </a:buClr>
              <a:buSzPct val="80000"/>
              <a:buNone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026061-27ED-437F-A9CC-F862F6B863FD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Several syntax </a:t>
            </a:r>
            <a:r>
              <a:rPr kumimoji="1" lang="en-US" altLang="ja-JP" dirty="0" smtClean="0"/>
              <a:t>changes </a:t>
            </a:r>
            <a:r>
              <a:rPr lang="en-US" altLang="ja-JP" dirty="0" smtClean="0"/>
              <a:t>are</a:t>
            </a:r>
            <a:r>
              <a:rPr kumimoji="1" lang="en-US" altLang="ja-JP" dirty="0" smtClean="0"/>
              <a:t> incorporated in SHVC / MV-HEVC</a:t>
            </a:r>
          </a:p>
          <a:p>
            <a:pPr lvl="1"/>
            <a:r>
              <a:rPr lang="en-CA" altLang="ja-JP" dirty="0" smtClean="0"/>
              <a:t>Representing format (SPS)</a:t>
            </a:r>
          </a:p>
          <a:p>
            <a:pPr lvl="1"/>
            <a:r>
              <a:rPr lang="en-CA" altLang="ja-JP" dirty="0" smtClean="0"/>
              <a:t>Scaling list prediction (SPS / PPS)</a:t>
            </a:r>
            <a:endParaRPr kumimoji="1" lang="en-US" altLang="ja-JP" dirty="0" smtClean="0"/>
          </a:p>
          <a:p>
            <a:pPr lvl="1"/>
            <a:r>
              <a:rPr lang="en-CA" altLang="ja-JP" dirty="0" smtClean="0"/>
              <a:t>POC alignment (slice segment header)</a:t>
            </a:r>
          </a:p>
          <a:p>
            <a:pPr lvl="1"/>
            <a:endParaRPr lang="en-CA" altLang="ja-JP" dirty="0" smtClean="0"/>
          </a:p>
          <a:p>
            <a:pPr lvl="1"/>
            <a:endParaRPr lang="en-CA" altLang="ja-JP" dirty="0" smtClean="0"/>
          </a:p>
          <a:p>
            <a:pPr lvl="1"/>
            <a:endParaRPr lang="en-CA" altLang="ja-JP" dirty="0" smtClean="0"/>
          </a:p>
          <a:p>
            <a:pPr lvl="1"/>
            <a:endParaRPr lang="en-CA" altLang="ja-JP" dirty="0" smtClean="0"/>
          </a:p>
          <a:p>
            <a:r>
              <a:rPr lang="en-CA" altLang="ja-JP" dirty="0" smtClean="0"/>
              <a:t>No longer possible that simple HEVC version 1 decoder decode independent layers although independent layer doesn’t use new prediction tool at all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  <p:sp>
        <p:nvSpPr>
          <p:cNvPr id="14" name="下矢印 13"/>
          <p:cNvSpPr/>
          <p:nvPr/>
        </p:nvSpPr>
        <p:spPr>
          <a:xfrm>
            <a:off x="3311860" y="2744924"/>
            <a:ext cx="576064" cy="540060"/>
          </a:xfrm>
          <a:prstGeom prst="downArrow">
            <a:avLst/>
          </a:prstGeom>
          <a:noFill/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Exsamples</a:t>
            </a:r>
            <a:r>
              <a:rPr lang="en-US" altLang="ja-JP" dirty="0" smtClean="0"/>
              <a:t> of the syntax change</a:t>
            </a:r>
            <a:endParaRPr kumimoji="1"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323528" y="728700"/>
          <a:ext cx="5760720" cy="1835150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seq_parameter_set_rbsp( 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sps_video_parameter_set_id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if(nuh_layer_id  = =  0 ) {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[1]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sps_max_sub_layers_minus1</a:t>
                      </a:r>
                      <a:r>
                        <a:rPr lang="en-US" sz="1000" b="1" kern="100">
                          <a:latin typeface="Times New Roman"/>
                          <a:ea typeface="ＭＳ 明朝"/>
                          <a:cs typeface="Times New Roman"/>
                        </a:rPr>
                        <a:t>[M1007]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sps_temporal_id_nesting_flag</a:t>
                      </a:r>
                      <a:r>
                        <a:rPr lang="en-US" sz="1000" b="1" kern="100">
                          <a:latin typeface="Times New Roman"/>
                          <a:ea typeface="ＭＳ 明朝"/>
                          <a:cs typeface="Times New Roman"/>
                        </a:rPr>
                        <a:t> [K0276][M1007]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profile_tier_level( 1, sps_max_sub_layers_minus1 )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sps_seq_parameter_set_id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	if(nuh_layer_id &gt; 0 )</a:t>
                      </a: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[2]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highlight>
                          <a:srgbClr val="00FFFF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update_rep_format_flag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 dirty="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1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323528" y="2852936"/>
          <a:ext cx="5763895" cy="2230120"/>
        </p:xfrm>
        <a:graphic>
          <a:graphicData uri="http://schemas.openxmlformats.org/drawingml/2006/table">
            <a:tbl>
              <a:tblPr/>
              <a:tblGrid>
                <a:gridCol w="5029200"/>
                <a:gridCol w="734695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pic_parameter_set_rbsp( 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if(nuh_layer_id &gt; 0 )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 [3]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pps_infer_scaling_list_flag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 pps_infer_scaling_list_flag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pps_scaling_list_ref_layer_id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u(6)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else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latin typeface="Times New Roman"/>
                          <a:ea typeface="MS Mincho"/>
                          <a:cs typeface="Times New Roman"/>
                        </a:rPr>
                        <a:t>pps_scaling_list_data_present_flag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S Mincho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Times New Roman"/>
                          <a:cs typeface="Times New Roman"/>
                        </a:rPr>
                        <a:t>if( pps_</a:t>
                      </a:r>
                      <a:r>
                        <a:rPr lang="en-US" sz="1000" kern="100">
                          <a:latin typeface="Times New Roman"/>
                          <a:ea typeface="MS Mincho"/>
                          <a:cs typeface="Times New Roman"/>
                        </a:rPr>
                        <a:t>scaling_list_data_present</a:t>
                      </a:r>
                      <a:r>
                        <a:rPr lang="en-US" sz="1000" kern="100">
                          <a:latin typeface="Times New Roman"/>
                          <a:ea typeface="Times New Roman"/>
                          <a:cs typeface="Times New Roman"/>
                        </a:rPr>
                        <a:t>_flag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kern="100">
                          <a:latin typeface="Times New Roman"/>
                          <a:ea typeface="MS Mincho"/>
                          <a:cs typeface="Times New Roman"/>
                        </a:rPr>
                        <a:t>scaling_list</a:t>
                      </a:r>
                      <a:r>
                        <a:rPr lang="en-US" sz="1000" kern="100">
                          <a:latin typeface="Times New Roman"/>
                          <a:ea typeface="Times New Roman"/>
                          <a:cs typeface="Times New Roman"/>
                        </a:rPr>
                        <a:t>_data( 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323528" y="5301208"/>
          <a:ext cx="5762625" cy="1222375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slice_segment_header( 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if( !dependent_slice_segment_flag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 | 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[4]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|</a:t>
                      </a:r>
                      <a:b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 nal_unit_type  !=  IDR_W_RADL  &amp;&amp;  nal_unit_type  !=  IDR_N_LP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slice_pic_order_cnt_lsb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ja-JP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6624228" y="1520788"/>
            <a:ext cx="223224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SPS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660232" y="3392996"/>
            <a:ext cx="223224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PPS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88224" y="5841268"/>
            <a:ext cx="2232248" cy="257369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kumimoji="1" lang="en-US" altLang="ja-JP" sz="1200" dirty="0" smtClean="0"/>
              <a:t>slice seg</a:t>
            </a:r>
            <a:r>
              <a:rPr lang="en-US" altLang="ja-JP" sz="1200" dirty="0" smtClean="0"/>
              <a:t>ment header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Proposal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Option1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strictly disallowing syntax change for independent layers</a:t>
            </a: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endParaRPr lang="en-US" altLang="ja-JP" dirty="0" smtClean="0"/>
          </a:p>
          <a:p>
            <a:pPr marL="360363" lvl="1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US" altLang="ja-JP" dirty="0" smtClean="0"/>
              <a:t>Option2</a:t>
            </a:r>
          </a:p>
          <a:p>
            <a:pPr marL="546101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CA" altLang="ja-JP" dirty="0" smtClean="0"/>
              <a:t>allowing syntax changes only if that is indicated in VPS</a:t>
            </a: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Option1 and Option2 (common)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08" y="2456892"/>
            <a:ext cx="9691248" cy="159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Option1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943708" y="728700"/>
          <a:ext cx="5760720" cy="2874010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seq_parameter_set_rbsp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sps_video_parameter_set_id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IndependentLayerFlag [nuh_layer_id]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||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 = =  0 )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sps_max_sub_layers_minus1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sps_temporal_id_nesting_flag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profile_tier_level( 1, sps_max_sub_layers_minus1 )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sps_seq_parameter_set_id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	if(</a:t>
                      </a:r>
                      <a:r>
                        <a:rPr lang="en-US" sz="11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! IndependentLayerFlag [nuh_layer_id] &amp;&amp; </a:t>
                      </a: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nuh_layer_id &gt; 0 )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highlight>
                          <a:srgbClr val="00FFFF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update_rep_format_flag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S Mincho"/>
                          <a:cs typeface="Times New Roman"/>
                        </a:rPr>
                        <a:t>	if( scaling_list_enabled_flag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 IndependentLayerFlag [nuh_layer_id]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&amp;&amp;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sps_infer_scaling_list_flag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b="1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1943708" y="3753036"/>
          <a:ext cx="5763895" cy="1038860"/>
        </p:xfrm>
        <a:graphic>
          <a:graphicData uri="http://schemas.openxmlformats.org/drawingml/2006/table">
            <a:tbl>
              <a:tblPr/>
              <a:tblGrid>
                <a:gridCol w="5029200"/>
                <a:gridCol w="734695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pic_parameter_set_rbsp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 IndependentLayerFlag [nuh_layer_id]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&amp;&amp;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pps_infer_scaling_list_flag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1943708" y="4941168"/>
          <a:ext cx="5762625" cy="1222375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slice_segment_header( 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if( !dependent_slice_segment_flag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! IndependentLayerFlag [nuh_layer_id]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&amp;&amp;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 | |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 nal_unit_type  !=  IDR_W_RADL  &amp;&amp;  nal_unit_type  !=  IDR_N_LP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slice_pic_order_cnt_lsb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ja-JP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Option2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aphicFrame>
        <p:nvGraphicFramePr>
          <p:cNvPr id="11" name="表 10"/>
          <p:cNvGraphicFramePr>
            <a:graphicFrameLocks noGrp="1"/>
          </p:cNvGraphicFramePr>
          <p:nvPr/>
        </p:nvGraphicFramePr>
        <p:xfrm>
          <a:off x="1691640" y="2052637"/>
          <a:ext cx="5760720" cy="2752725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vps_extension( ) {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Descriptor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b="1" kern="100">
                          <a:latin typeface="Times New Roman"/>
                          <a:ea typeface="Batang"/>
                          <a:cs typeface="Times New Roman"/>
                        </a:rPr>
                        <a:t>rep_format_idx_present_flag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	if( rep_format_idx_present_flag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Batang"/>
                          <a:cs typeface="Times New Roman"/>
                        </a:rPr>
                        <a:t>		vps_num_rep_formats_minus1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u(4)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for( i = 0; i  &lt;=  vps_num_rep_formats_minus1; i++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rep_format( 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if( rep_format_idx_present_flag ) 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for( i = 1; i  &lt;=  vps_max_layers_minus1; i++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	if( vps_num_rep_formats_minus1 &gt; 0 )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		</a:t>
                      </a: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vps_rep_format_idx</a:t>
                      </a: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[ i ]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u(4)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	vps_syntax_change_by_layer_id_flag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b="1" kern="100">
                          <a:latin typeface="Times New Roman"/>
                          <a:ea typeface="Batang"/>
                          <a:cs typeface="Times New Roman"/>
                        </a:rPr>
                        <a:t>max_one_active_ref_layer_flag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	</a:t>
                      </a: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Batang"/>
                          <a:cs typeface="Times New Roman"/>
                        </a:rPr>
                        <a:t>}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WD change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363" lvl="2" indent="-241300">
              <a:spcBef>
                <a:spcPct val="0"/>
              </a:spcBef>
              <a:buClr>
                <a:srgbClr val="0E2C3E"/>
              </a:buClr>
              <a:buSzPct val="80000"/>
              <a:buFont typeface="Wingdings 2" pitchFamily="18" charset="2"/>
              <a:buChar char=""/>
            </a:pPr>
            <a:r>
              <a:rPr lang="en-GB" altLang="ja-JP" dirty="0" smtClean="0">
                <a:solidFill>
                  <a:srgbClr val="FF0000"/>
                </a:solidFill>
              </a:rPr>
              <a:t>Option2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0D651E-858F-4495-ADC9-7922E391B54B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943708" y="692696"/>
          <a:ext cx="5760720" cy="2874010"/>
        </p:xfrm>
        <a:graphic>
          <a:graphicData uri="http://schemas.openxmlformats.org/drawingml/2006/table">
            <a:tbl>
              <a:tblPr/>
              <a:tblGrid>
                <a:gridCol w="5029200"/>
                <a:gridCol w="731520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seq_parameter_set_rbsp( 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sps_video_parameter_set_id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u(4)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!vps_syntax_change_by_layer_id_flag ||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 = =  0 )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sps_max_sub_layers_minus1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u(3)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sps_temporal_id_nesting_flag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profile_tier_level( 1, sps_max_sub_layers_minus1 )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sps_seq_parameter_set_id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ue(v)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	if(</a:t>
                      </a:r>
                      <a:r>
                        <a:rPr lang="en-US" sz="11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vps_syntax_change_by_layer_id_flag &amp;&amp; </a:t>
                      </a:r>
                      <a:r>
                        <a:rPr lang="en-US" sz="1100" kern="100">
                          <a:highlight>
                            <a:srgbClr val="00FFFF"/>
                          </a:highlight>
                          <a:latin typeface="Times New Roman"/>
                          <a:ea typeface="MS Mincho"/>
                          <a:cs typeface="Times New Roman"/>
                        </a:rPr>
                        <a:t>nuh_layer_id &gt; 0 )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kern="100">
                        <a:highlight>
                          <a:srgbClr val="00FFFF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137160" algn="l"/>
                          <a:tab pos="228600" algn="l"/>
                          <a:tab pos="274320" algn="l"/>
                          <a:tab pos="411480" algn="l"/>
                          <a:tab pos="457200" algn="l"/>
                          <a:tab pos="548640" algn="l"/>
                          <a:tab pos="685800" algn="l"/>
                          <a:tab pos="822960" algn="l"/>
                          <a:tab pos="91440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MS Mincho"/>
                          <a:cs typeface="Times New Roman"/>
                        </a:rPr>
                        <a:t>		</a:t>
                      </a:r>
                      <a:r>
                        <a:rPr lang="en-US" sz="1100" b="1" kern="100">
                          <a:latin typeface="Times New Roman"/>
                          <a:ea typeface="MS Mincho"/>
                          <a:cs typeface="Times New Roman"/>
                        </a:rPr>
                        <a:t>update_rep_format_flag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Bef>
                          <a:spcPts val="680"/>
                        </a:spcBef>
                        <a:spcAft>
                          <a:spcPts val="30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00">
                          <a:latin typeface="Times New Roman"/>
                          <a:ea typeface="ＭＳ 明朝"/>
                          <a:cs typeface="Times New Roman"/>
                        </a:rPr>
                        <a:t>u(1)</a:t>
                      </a:r>
                      <a:endParaRPr lang="ja-JP" sz="11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S Mincho"/>
                          <a:cs typeface="Times New Roman"/>
                        </a:rPr>
                        <a:t>	if( scaling_list_enabled_flag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vps_syntax_change_by_layer_id_flag &amp;&amp;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sps_infer_scaling_list_flag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b="1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943708" y="3789040"/>
          <a:ext cx="5763895" cy="1038860"/>
        </p:xfrm>
        <a:graphic>
          <a:graphicData uri="http://schemas.openxmlformats.org/drawingml/2006/table">
            <a:tbl>
              <a:tblPr/>
              <a:tblGrid>
                <a:gridCol w="5029200"/>
                <a:gridCol w="734695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pic_parameter_set_rbsp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100" b="1" kern="100">
                          <a:latin typeface="Times New Roman"/>
                          <a:ea typeface="ＭＳ 明朝"/>
                          <a:cs typeface="Times New Roman"/>
                        </a:rPr>
                        <a:t>  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US" sz="1000" kern="10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vps_syntax_change_by_layer_id_flag &amp;&amp; </a:t>
                      </a: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 &gt; 0 )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highlight>
                          <a:srgbClr val="00FFFF"/>
                        </a:highlight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pps_infer_scaling_list_flag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u(1)</a:t>
                      </a:r>
                      <a:endParaRPr lang="ja-JP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943708" y="5013176"/>
          <a:ext cx="5762625" cy="1038860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slice_segment_header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( ) {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ja-JP" sz="1000" b="1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US" sz="1000" kern="100">
                          <a:latin typeface="Times New Roman"/>
                          <a:ea typeface="ＭＳ 明朝"/>
                          <a:cs typeface="Times New Roman"/>
                        </a:rPr>
                        <a:t>…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b="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if( !dependent_slice_segment_flag ) {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US" sz="10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000" kern="100" dirty="0" err="1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vps_syntax_change_by_layer_id_flag</a:t>
                      </a:r>
                      <a:r>
                        <a:rPr lang="en-US" sz="1000" kern="100" dirty="0">
                          <a:highlight>
                            <a:srgbClr val="FFFF00"/>
                          </a:highlight>
                          <a:latin typeface="Times New Roman"/>
                          <a:ea typeface="ＭＳ 明朝"/>
                          <a:cs typeface="Times New Roman"/>
                        </a:rPr>
                        <a:t> &amp;&amp;</a:t>
                      </a:r>
                      <a:r>
                        <a:rPr lang="en-US" sz="1000" kern="100" dirty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000" kern="100" dirty="0" err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nuh_layer_id</a:t>
                      </a:r>
                      <a:r>
                        <a:rPr lang="en-US" sz="10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&gt; 0  | |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/>
                      </a:r>
                      <a:b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						</a:t>
                      </a:r>
                      <a:r>
                        <a:rPr lang="en-US" sz="10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(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nal_unit_type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  !=  IDR_W_RADL  &amp;&amp;  </a:t>
                      </a:r>
                      <a:r>
                        <a:rPr lang="en-US" sz="10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nal_unit_type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  !=  IDR_N_LP </a:t>
                      </a:r>
                      <a:r>
                        <a:rPr lang="en-US" sz="1000" kern="100" dirty="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 ) {</a:t>
                      </a:r>
                      <a:endParaRPr lang="ja-JP" sz="10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000" b="1" kern="100">
                          <a:latin typeface="Times New Roman"/>
                          <a:ea typeface="Malgun Gothic"/>
                          <a:cs typeface="Times New Roman"/>
                        </a:rPr>
                        <a:t>slice_pic_order_cnt_lsb</a:t>
                      </a:r>
                      <a:endParaRPr lang="ja-JP" sz="10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 dirty="0">
                          <a:latin typeface="Times New Roman"/>
                          <a:ea typeface="Malgun Gothic"/>
                          <a:cs typeface="Times New Roman"/>
                        </a:rPr>
                        <a:t>u(v)</a:t>
                      </a:r>
                      <a:endParaRPr lang="ja-JP" sz="10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525" algn="l"/>
                <a:tab pos="274638" algn="l"/>
                <a:tab pos="411163" algn="l"/>
                <a:tab pos="549275" algn="l"/>
                <a:tab pos="685800" algn="l"/>
                <a:tab pos="822325" algn="l"/>
                <a:tab pos="960438" algn="l"/>
                <a:tab pos="1096963" algn="l"/>
                <a:tab pos="1235075" algn="l"/>
                <a:tab pos="1371600" algn="l"/>
              </a:tabLst>
            </a:pP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符号化グループ">
  <a:themeElements>
    <a:clrScheme name="シック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ユーザー定義 5">
      <a:majorFont>
        <a:latin typeface="Tahoma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>
        <a:noFill/>
        <a:effectLst/>
      </a:spPr>
      <a:bodyPr lIns="36000" tIns="36000" rIns="36000" bIns="36000" rtlCol="0" anchor="ctr"/>
      <a:lstStyle>
        <a:defPPr algn="ctr">
          <a:defRPr kumimoji="1"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36000" tIns="36000" rIns="36000" bIns="36000" rtlCol="0">
        <a:spAutoFit/>
      </a:bodyPr>
      <a:lstStyle>
        <a:defPPr>
          <a:defRPr kumimoji="1" sz="12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シック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符号化グループ</Template>
  <TotalTime>6891</TotalTime>
  <Words>469</Words>
  <Application>Microsoft Office PowerPoint</Application>
  <PresentationFormat>画面に合わせる (4:3)</PresentationFormat>
  <Paragraphs>218</Paragraphs>
  <Slides>11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2" baseType="lpstr">
      <vt:lpstr>符号化グループ</vt:lpstr>
      <vt:lpstr>On independent layer (JCTVC-O0062, JCT3V-F0039)</vt:lpstr>
      <vt:lpstr>Summary</vt:lpstr>
      <vt:lpstr>Introduction</vt:lpstr>
      <vt:lpstr>Exsamples of the syntax change</vt:lpstr>
      <vt:lpstr>Proposal</vt:lpstr>
      <vt:lpstr>WD change</vt:lpstr>
      <vt:lpstr>WD change</vt:lpstr>
      <vt:lpstr>WD change</vt:lpstr>
      <vt:lpstr>WD change</vt:lpstr>
      <vt:lpstr>Conclusion</vt:lpstr>
      <vt:lpstr>スライド 11</vt:lpstr>
    </vt:vector>
  </TitlesOfParts>
  <Company>SHARP Corp.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.</dc:title>
  <dc:creator>.</dc:creator>
  <cp:lastModifiedBy>s124087_0209</cp:lastModifiedBy>
  <cp:revision>3465</cp:revision>
  <dcterms:created xsi:type="dcterms:W3CDTF">2011-03-24T05:19:20Z</dcterms:created>
  <dcterms:modified xsi:type="dcterms:W3CDTF">2013-10-23T20:36:02Z</dcterms:modified>
</cp:coreProperties>
</file>