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86" r:id="rId3"/>
    <p:sldId id="304" r:id="rId4"/>
    <p:sldId id="305" r:id="rId5"/>
    <p:sldId id="306" r:id="rId6"/>
    <p:sldId id="307" r:id="rId7"/>
    <p:sldId id="310" r:id="rId8"/>
    <p:sldId id="308" r:id="rId9"/>
    <p:sldId id="302" r:id="rId10"/>
    <p:sldId id="300" r:id="rId11"/>
    <p:sldId id="311" r:id="rId12"/>
    <p:sldId id="309" r:id="rId13"/>
    <p:sldId id="298" r:id="rId14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FF"/>
    <a:srgbClr val="00FFFF"/>
    <a:srgbClr val="99CCFF"/>
    <a:srgbClr val="7BCBF3"/>
    <a:srgbClr val="3333CC"/>
    <a:srgbClr val="00C8F0"/>
    <a:srgbClr val="66F15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041" autoAdjust="0"/>
    <p:restoredTop sz="77654" autoAdjust="0"/>
  </p:normalViewPr>
  <p:slideViewPr>
    <p:cSldViewPr>
      <p:cViewPr>
        <p:scale>
          <a:sx n="100" d="100"/>
          <a:sy n="100" d="100"/>
        </p:scale>
        <p:origin x="-282" y="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2013/10/23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5208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2013/10/23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2013/10/23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2013/10/23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3200" dirty="0" smtClean="0"/>
              <a:t>MV-HEVC/SHVC HLS: reference picture list construction for motion only dependent picture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(JCTVC-O0060, JCT3V-F0037)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81328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15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 Meeting in Geneva, CH, 23 Oct. - 2</a:t>
            </a:r>
            <a:r>
              <a:rPr lang="en-CA" altLang="ja-JP" dirty="0" smtClean="0"/>
              <a:t> Nov. 2013</a:t>
            </a:r>
          </a:p>
          <a:p>
            <a:pPr eaLnBrk="1" hangingPunct="1">
              <a:buNone/>
            </a:pPr>
            <a:r>
              <a:rPr lang="en-CA" altLang="ja-JP" dirty="0" smtClean="0"/>
              <a:t>JCT-3V 6</a:t>
            </a:r>
            <a:r>
              <a:rPr lang="en-CA" altLang="ja-JP" baseline="30000" dirty="0" smtClean="0"/>
              <a:t>th</a:t>
            </a:r>
            <a:r>
              <a:rPr lang="en-CA" altLang="ja-JP" dirty="0" smtClean="0"/>
              <a:t> Meeting </a:t>
            </a:r>
            <a:r>
              <a:rPr lang="en-US" altLang="ja-JP" dirty="0"/>
              <a:t>in Geneva, CH</a:t>
            </a:r>
            <a:r>
              <a:rPr lang="en-US" altLang="ja-JP"/>
              <a:t>, </a:t>
            </a:r>
            <a:r>
              <a:rPr lang="en-US" altLang="ja-JP" smtClean="0"/>
              <a:t>25 </a:t>
            </a:r>
            <a:r>
              <a:rPr lang="en-US" altLang="ja-JP" dirty="0"/>
              <a:t>Oct. - 2</a:t>
            </a:r>
            <a:r>
              <a:rPr lang="en-CA" altLang="ja-JP" dirty="0"/>
              <a:t> Nov.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u="sng" dirty="0" smtClean="0"/>
              <a:t>Tomohiro </a:t>
            </a:r>
            <a:r>
              <a:rPr lang="en-US" altLang="ja-JP" u="sng" dirty="0" err="1" smtClean="0"/>
              <a:t>Ikai</a:t>
            </a:r>
            <a:r>
              <a:rPr lang="en-US" altLang="ja-JP" u="sng" dirty="0" smtClean="0"/>
              <a:t> </a:t>
            </a:r>
            <a:r>
              <a:rPr lang="en-US" altLang="ja-JP" dirty="0" smtClean="0"/>
              <a:t>, Takeshi Tsukuba, </a:t>
            </a:r>
            <a:r>
              <a:rPr lang="en-US" altLang="ja-JP" dirty="0" err="1" smtClean="0"/>
              <a:t>Tomoyuki</a:t>
            </a:r>
            <a:r>
              <a:rPr lang="en-US" altLang="ja-JP" dirty="0" smtClean="0"/>
              <a:t> Yamamoto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WD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Some syntax decoding part in slice level is modified in terms of the range of the syntax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48780"/>
            <a:ext cx="5220580" cy="501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テキスト ボックス 7"/>
          <p:cNvSpPr txBox="1"/>
          <p:nvPr/>
        </p:nvSpPr>
        <p:spPr>
          <a:xfrm>
            <a:off x="5795120" y="1808820"/>
            <a:ext cx="334888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/>
              <a:t>[0..NumPicTotalCurr </a:t>
            </a:r>
            <a:r>
              <a:rPr lang="en-US" altLang="ja-JP" sz="1200" dirty="0" smtClean="0">
                <a:solidFill>
                  <a:srgbClr val="FF0000"/>
                </a:solidFill>
              </a:rPr>
              <a:t>– NumActiveRefLayerPic2</a:t>
            </a:r>
            <a:r>
              <a:rPr lang="en-US" altLang="ja-JP" sz="1200" dirty="0" smtClean="0"/>
              <a:t>]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95120" y="3284984"/>
            <a:ext cx="334888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/>
              <a:t>[0..NumPicTotalCurr </a:t>
            </a:r>
            <a:r>
              <a:rPr lang="en-US" altLang="ja-JP" sz="1200" dirty="0" smtClean="0">
                <a:solidFill>
                  <a:srgbClr val="FF0000"/>
                </a:solidFill>
              </a:rPr>
              <a:t>– NumActiveRefLayerPic2</a:t>
            </a:r>
            <a:r>
              <a:rPr lang="en-US" altLang="ja-JP" sz="1200" dirty="0" smtClean="0"/>
              <a:t>]</a:t>
            </a:r>
            <a:endParaRPr kumimoji="1" lang="ja-JP" altLang="en-US" sz="1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795120" y="5085184"/>
            <a:ext cx="334888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/>
              <a:t>[0..</a:t>
            </a:r>
            <a:r>
              <a:rPr lang="en-US" altLang="ja-JP" sz="1200" dirty="0" smtClean="0">
                <a:solidFill>
                  <a:srgbClr val="FF0000"/>
                </a:solidFill>
              </a:rPr>
              <a:t>NumRpsCurrTempList0]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WD change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287524" y="2420888"/>
          <a:ext cx="8229600" cy="1441648"/>
        </p:xfrm>
        <a:graphic>
          <a:graphicData uri="http://schemas.openxmlformats.org/drawingml/2006/table">
            <a:tbl>
              <a:tblPr/>
              <a:tblGrid>
                <a:gridCol w="1412613"/>
                <a:gridCol w="1791743"/>
                <a:gridCol w="2323057"/>
                <a:gridCol w="2702187"/>
              </a:tblGrid>
              <a:tr h="169912">
                <a:tc rowSpan="7"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GB" sz="105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( )</a:t>
                      </a:r>
                      <a:endParaRPr lang="ja-JP" sz="1050" kern="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[ ][ ]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FL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cMax = 1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1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[ ][ ]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TR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cMax = MaxNumMergeCand − 1, cRiceParam = 0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1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inter_pred_idc</a:t>
                      </a:r>
                      <a:r>
                        <a:rPr lang="en-GB" sz="105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ja-JP" sz="1050" kern="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9.3.3.7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nPbW, nPbH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1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ref_idx_l0</a:t>
                      </a: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[ ][ ]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TR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cMax</a:t>
                      </a:r>
                      <a:r>
                        <a:rPr lang="en-GB" sz="105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= num_ref_idx_l0_active_minus1, </a:t>
                      </a:r>
                      <a:r>
                        <a:rPr lang="en-GB" sz="1050" kern="1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cRiceParam</a:t>
                      </a:r>
                      <a:r>
                        <a:rPr lang="en-GB" sz="105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= 0</a:t>
                      </a:r>
                      <a:endParaRPr lang="ja-JP" sz="1050" kern="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1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mvp_l0_flag</a:t>
                      </a: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[ ][ ]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FL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cMax = 1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1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ref_idx_l1</a:t>
                      </a: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[ ][ ]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TR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cMax = num_ref_idx_l1_active_minus1, cRiceParam = 0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91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mvp_l1_flag</a:t>
                      </a:r>
                      <a:r>
                        <a:rPr lang="en-GB" sz="1050" kern="10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[ ][ ]</a:t>
                      </a:r>
                      <a:endParaRPr lang="ja-JP" sz="1050" kern="10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FL</a:t>
                      </a:r>
                      <a:endParaRPr lang="ja-JP" sz="1050" kern="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050" kern="1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cMax</a:t>
                      </a:r>
                      <a:r>
                        <a:rPr lang="en-GB" sz="1050" kern="1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= 1</a:t>
                      </a:r>
                      <a:endParaRPr lang="ja-JP" sz="1050" kern="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3278" marR="63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sp>
        <p:nvSpPr>
          <p:cNvPr id="7" name="コンテンツ プレースホルダ 2"/>
          <p:cNvSpPr txBox="1">
            <a:spLocks/>
          </p:cNvSpPr>
          <p:nvPr/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marL="360363" marR="0" lvl="2" indent="-241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E2C3E"/>
              </a:buClr>
              <a:buSzPct val="80000"/>
              <a:buFont typeface="Wingdings 2" pitchFamily="18" charset="2"/>
              <a:buChar char=""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Doesn’t affect low-level</a:t>
            </a:r>
            <a:r>
              <a:rPr kumimoji="1" lang="en-US" altLang="ja-JP" sz="18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syntax decoding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0363" marR="0" lvl="0" indent="-2413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E2C3E"/>
              </a:buClr>
              <a:buSzPct val="80000"/>
              <a:buFont typeface="Wingdings 2" pitchFamily="18" charset="2"/>
              <a:buChar char=""/>
              <a:tabLst/>
              <a:defRPr/>
            </a:pP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83768" y="4185084"/>
            <a:ext cx="392443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num_ref_idx_l0_active_minus1 is used as range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The conventional reference picture list, </a:t>
            </a:r>
            <a:r>
              <a:rPr lang="en-US" altLang="ja-JP" dirty="0" smtClean="0"/>
              <a:t>where the length </a:t>
            </a:r>
            <a:r>
              <a:rPr lang="en-US" altLang="ja-JP" dirty="0" smtClean="0"/>
              <a:t>is </a:t>
            </a:r>
            <a:r>
              <a:rPr lang="en-US" altLang="ja-JP" dirty="0" smtClean="0"/>
              <a:t>defined by </a:t>
            </a:r>
            <a:r>
              <a:rPr lang="en-US" altLang="ja-JP" dirty="0" smtClean="0"/>
              <a:t>num_ref_idx_lX_active_minus1, is used for pixel prediction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The reference picture list is extended by </a:t>
            </a:r>
            <a:r>
              <a:rPr lang="en-US" altLang="ja-JP" dirty="0" smtClean="0"/>
              <a:t>adding the </a:t>
            </a:r>
            <a:r>
              <a:rPr lang="en-US" altLang="ja-JP" dirty="0" smtClean="0"/>
              <a:t>motion only reference pictures, which </a:t>
            </a:r>
            <a:r>
              <a:rPr lang="en-US" altLang="ja-JP" dirty="0" smtClean="0"/>
              <a:t>can be used </a:t>
            </a:r>
            <a:r>
              <a:rPr lang="en-US" altLang="ja-JP" dirty="0" smtClean="0"/>
              <a:t>for </a:t>
            </a:r>
            <a:r>
              <a:rPr lang="en-US" altLang="ja-JP" dirty="0" err="1" smtClean="0"/>
              <a:t>colPic</a:t>
            </a:r>
            <a:r>
              <a:rPr lang="en-US" altLang="ja-JP" dirty="0" smtClean="0"/>
              <a:t> selection</a:t>
            </a:r>
          </a:p>
          <a:p>
            <a:pPr marL="534988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Some syntax decoding part in slice level are modified in terms of the range of the syntax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Benefit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Reduce </a:t>
            </a:r>
            <a:r>
              <a:rPr lang="en-US" altLang="ja-JP" dirty="0" err="1" smtClean="0"/>
              <a:t>ref_idx_LX</a:t>
            </a:r>
            <a:r>
              <a:rPr lang="en-US" altLang="ja-JP" dirty="0" smtClean="0"/>
              <a:t> bits and weighted prediction bits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Reduce </a:t>
            </a:r>
            <a:r>
              <a:rPr lang="en-US" altLang="ja-JP" dirty="0" err="1" smtClean="0"/>
              <a:t>list_entry_LX</a:t>
            </a:r>
            <a:r>
              <a:rPr lang="en-US" altLang="ja-JP" dirty="0" smtClean="0"/>
              <a:t> bits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Note: No syntax change and No low-level change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3959932" y="4581128"/>
            <a:ext cx="324036" cy="360040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1560" y="5265204"/>
            <a:ext cx="7812868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000" dirty="0" smtClean="0"/>
              <a:t>Recommend</a:t>
            </a:r>
            <a:r>
              <a:rPr lang="en-US" altLang="ja-JP" sz="2000" dirty="0" smtClean="0"/>
              <a:t> to adopt this simple method in SHVC and MV-HEVC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07704" y="2636912"/>
            <a:ext cx="5149414" cy="130380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8000" dirty="0" smtClean="0"/>
              <a:t>Thank you!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36563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r>
              <a:rPr lang="en-US" altLang="ja-JP" sz="2000" dirty="0" smtClean="0"/>
              <a:t>Motivation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Motion only dependent picture is not used for pixel prediction. </a:t>
            </a:r>
          </a:p>
          <a:p>
            <a:pPr marL="703262" lvl="1" indent="-342900">
              <a:buFont typeface="+mj-lt"/>
              <a:buAutoNum type="arabicPeriod"/>
            </a:pPr>
            <a:endParaRPr lang="en-US" altLang="ja-JP" dirty="0" smtClean="0"/>
          </a:p>
          <a:p>
            <a:pPr marL="703262" lvl="1" indent="-342900">
              <a:buFont typeface="+mj-lt"/>
              <a:buAutoNum type="arabicPeriod"/>
            </a:pPr>
            <a:endParaRPr lang="en-US" altLang="ja-JP" dirty="0" smtClean="0"/>
          </a:p>
          <a:p>
            <a:pPr marL="703262" lvl="1" indent="-342900">
              <a:buFont typeface="+mj-lt"/>
              <a:buAutoNum type="arabicPeriod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Proposal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The conventional reference picture list, where the length is defined by num_ref_idx_lX_active_minus1, is used for pixel prediction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The reference picture list is extended by adding the motion only reference pictures, which can be used for </a:t>
            </a:r>
            <a:r>
              <a:rPr lang="en-US" altLang="ja-JP" dirty="0" err="1" smtClean="0"/>
              <a:t>colPic</a:t>
            </a:r>
            <a:r>
              <a:rPr lang="en-US" altLang="ja-JP" dirty="0" smtClean="0"/>
              <a:t> selection</a:t>
            </a:r>
          </a:p>
          <a:p>
            <a:pPr marL="534988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Some syntax decoding part in slice level are modified in terms of the range of the syntax</a:t>
            </a: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Benefits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Reduce </a:t>
            </a:r>
            <a:r>
              <a:rPr lang="en-US" altLang="ja-JP" dirty="0" err="1" smtClean="0"/>
              <a:t>ref_idx_LX</a:t>
            </a:r>
            <a:r>
              <a:rPr lang="en-US" altLang="ja-JP" dirty="0" smtClean="0"/>
              <a:t> bits and weighted prediction bits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Reduce </a:t>
            </a:r>
            <a:r>
              <a:rPr lang="en-US" altLang="ja-JP" dirty="0" err="1" smtClean="0"/>
              <a:t>list_entry_LX</a:t>
            </a:r>
            <a:r>
              <a:rPr lang="en-US" altLang="ja-JP" dirty="0" smtClean="0"/>
              <a:t> bits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Note: No syntax change and No low-level change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119063" lvl="1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3851920" y="1520788"/>
            <a:ext cx="432048" cy="360040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63688" y="2096852"/>
            <a:ext cx="468001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95636" y="1916832"/>
            <a:ext cx="6552728" cy="56514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dirty="0" smtClean="0"/>
              <a:t>reference picture index syntax for pixel prediction (</a:t>
            </a:r>
            <a:r>
              <a:rPr lang="en-US" altLang="ja-JP" sz="1600" dirty="0" err="1" smtClean="0"/>
              <a:t>ref_idx_LX</a:t>
            </a:r>
            <a:r>
              <a:rPr lang="en-US" altLang="ja-JP" sz="1600" dirty="0" smtClean="0"/>
              <a:t>) and  weighted prediction bits for pixel </a:t>
            </a:r>
            <a:r>
              <a:rPr lang="en-US" altLang="ja-JP" sz="1600" dirty="0" err="1" smtClean="0"/>
              <a:t>predictin</a:t>
            </a:r>
            <a:r>
              <a:rPr lang="en-US" altLang="ja-JP" sz="1600" dirty="0" smtClean="0"/>
              <a:t> are </a:t>
            </a:r>
            <a:r>
              <a:rPr lang="en-US" altLang="ja-JP" sz="1600" dirty="0" err="1" smtClean="0"/>
              <a:t>waisted</a:t>
            </a:r>
            <a:r>
              <a:rPr lang="en-US" altLang="ja-JP" sz="1600" dirty="0" smtClean="0"/>
              <a:t>.</a:t>
            </a:r>
            <a:endParaRPr kumimoji="1"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Motion only dependent picture is included in </a:t>
            </a:r>
            <a:r>
              <a:rPr kumimoji="1" lang="en-US" altLang="ja-JP" dirty="0" err="1" smtClean="0"/>
              <a:t>RefPicListX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and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the picture is </a:t>
            </a:r>
            <a:r>
              <a:rPr lang="en-US" altLang="ja-JP" dirty="0" smtClean="0"/>
              <a:t>only </a:t>
            </a:r>
            <a:r>
              <a:rPr kumimoji="1" lang="en-US" altLang="ja-JP" dirty="0" smtClean="0"/>
              <a:t>used </a:t>
            </a:r>
            <a:r>
              <a:rPr kumimoji="1" lang="en-US" altLang="ja-JP" dirty="0" smtClean="0"/>
              <a:t>for </a:t>
            </a:r>
            <a:r>
              <a:rPr kumimoji="1" lang="en-US" altLang="ja-JP" dirty="0" err="1" smtClean="0"/>
              <a:t>colPic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en-US" altLang="ja-JP" dirty="0" smtClean="0"/>
              <a:t>Since the reference picture is not used for sample prediction, some syntax </a:t>
            </a:r>
            <a:r>
              <a:rPr lang="en-US" altLang="ja-JP" dirty="0" err="1" smtClean="0"/>
              <a:t>signalling</a:t>
            </a:r>
            <a:r>
              <a:rPr lang="en-US" altLang="ja-JP" dirty="0" smtClean="0"/>
              <a:t> for sample prediction, </a:t>
            </a:r>
            <a:r>
              <a:rPr lang="en-US" altLang="ja-JP" dirty="0" smtClean="0"/>
              <a:t>such as </a:t>
            </a:r>
            <a:r>
              <a:rPr lang="en-US" altLang="ja-JP" dirty="0" err="1" smtClean="0"/>
              <a:t>ref_idx_LX</a:t>
            </a:r>
            <a:r>
              <a:rPr lang="en-US" altLang="ja-JP" dirty="0" smtClean="0"/>
              <a:t> and weighted </a:t>
            </a:r>
            <a:r>
              <a:rPr lang="en-US" altLang="ja-JP" dirty="0" smtClean="0"/>
              <a:t>prediction, needs additional bits in vein</a:t>
            </a:r>
            <a:r>
              <a:rPr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3548" y="2240868"/>
            <a:ext cx="1548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RefPicList0</a:t>
            </a:r>
            <a:endParaRPr lang="ja-JP" altLang="en-US" sz="1600" dirty="0"/>
          </a:p>
        </p:txBody>
      </p:sp>
      <p:sp>
        <p:nvSpPr>
          <p:cNvPr id="9" name="正方形/長方形 8"/>
          <p:cNvSpPr/>
          <p:nvPr/>
        </p:nvSpPr>
        <p:spPr>
          <a:xfrm>
            <a:off x="2555776" y="2204864"/>
            <a:ext cx="432048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3412479" y="2204864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2980431" y="2204864"/>
            <a:ext cx="432048" cy="36004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8" name="右中かっこ 17"/>
          <p:cNvSpPr/>
          <p:nvPr/>
        </p:nvSpPr>
        <p:spPr>
          <a:xfrm rot="5400000">
            <a:off x="3056136" y="2136552"/>
            <a:ext cx="288032" cy="1288751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195736" y="2924944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num_ref_idx_l0_active_minus1 = 2</a:t>
            </a:r>
            <a:endParaRPr lang="ja-JP" altLang="en-US" sz="1400" dirty="0" smtClean="0"/>
          </a:p>
        </p:txBody>
      </p:sp>
      <p:cxnSp>
        <p:nvCxnSpPr>
          <p:cNvPr id="59" name="直線矢印コネクタ 58"/>
          <p:cNvCxnSpPr/>
          <p:nvPr/>
        </p:nvCxnSpPr>
        <p:spPr>
          <a:xfrm flipH="1">
            <a:off x="4103948" y="2240868"/>
            <a:ext cx="2016226" cy="1800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6264188" y="2168860"/>
            <a:ext cx="234026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Motion </a:t>
            </a:r>
            <a:r>
              <a:rPr lang="en-US" altLang="ja-JP" sz="1200" dirty="0" smtClean="0"/>
              <a:t>only dependent </a:t>
            </a:r>
            <a:r>
              <a:rPr kumimoji="1" lang="en-US" altLang="ja-JP" sz="1200" dirty="0" err="1" smtClean="0"/>
              <a:t>pic</a:t>
            </a:r>
            <a:endParaRPr kumimoji="1" lang="ja-JP" altLang="en-US" sz="1200" dirty="0"/>
          </a:p>
        </p:txBody>
      </p:sp>
      <p:graphicFrame>
        <p:nvGraphicFramePr>
          <p:cNvPr id="20" name="表 19"/>
          <p:cNvGraphicFramePr>
            <a:graphicFrameLocks noGrp="1"/>
          </p:cNvGraphicFramePr>
          <p:nvPr/>
        </p:nvGraphicFramePr>
        <p:xfrm>
          <a:off x="2015716" y="5085184"/>
          <a:ext cx="450050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67"/>
                <a:gridCol w="1500167"/>
                <a:gridCol w="150016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err="1" smtClean="0">
                          <a:solidFill>
                            <a:schemeClr val="tx1"/>
                          </a:solidFill>
                        </a:rPr>
                        <a:t>ref_idx_LX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 smtClean="0">
                          <a:solidFill>
                            <a:schemeClr val="tx1"/>
                          </a:solidFill>
                        </a:rPr>
                        <a:t>binarization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Note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useless!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Motion only dependent picture is included at the last of </a:t>
            </a:r>
            <a:r>
              <a:rPr kumimoji="1" lang="en-US" altLang="ja-JP" dirty="0" err="1" smtClean="0"/>
              <a:t>RefPicListX</a:t>
            </a:r>
            <a:r>
              <a:rPr kumimoji="1" lang="en-US" altLang="ja-JP" dirty="0" smtClean="0"/>
              <a:t>[] but excluded for </a:t>
            </a:r>
            <a:r>
              <a:rPr kumimoji="1" lang="en-US" altLang="ja-JP" dirty="0" smtClean="0"/>
              <a:t>the sample prediction syntax decoding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3548" y="2780928"/>
            <a:ext cx="1548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RefPicList0</a:t>
            </a:r>
            <a:endParaRPr lang="ja-JP" altLang="en-US" sz="1600" dirty="0"/>
          </a:p>
        </p:txBody>
      </p:sp>
      <p:sp>
        <p:nvSpPr>
          <p:cNvPr id="6" name="正方形/長方形 5"/>
          <p:cNvSpPr/>
          <p:nvPr/>
        </p:nvSpPr>
        <p:spPr>
          <a:xfrm>
            <a:off x="2555776" y="2744924"/>
            <a:ext cx="432048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412479" y="2744924"/>
            <a:ext cx="432048" cy="360040"/>
          </a:xfrm>
          <a:prstGeom prst="rect">
            <a:avLst/>
          </a:prstGeom>
          <a:solidFill>
            <a:srgbClr val="3333CC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2980431" y="2744924"/>
            <a:ext cx="432048" cy="36004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9" name="右中かっこ 8"/>
          <p:cNvSpPr/>
          <p:nvPr/>
        </p:nvSpPr>
        <p:spPr>
          <a:xfrm rot="5400000">
            <a:off x="2825806" y="2906942"/>
            <a:ext cx="288032" cy="828091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95736" y="3465004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num_ref_idx_l0_active_minus1 = 1</a:t>
            </a:r>
            <a:endParaRPr lang="ja-JP" altLang="en-US" sz="1400" dirty="0" smtClean="0"/>
          </a:p>
        </p:txBody>
      </p:sp>
      <p:cxnSp>
        <p:nvCxnSpPr>
          <p:cNvPr id="11" name="直線矢印コネクタ 10"/>
          <p:cNvCxnSpPr/>
          <p:nvPr/>
        </p:nvCxnSpPr>
        <p:spPr>
          <a:xfrm flipH="1">
            <a:off x="3707904" y="2024844"/>
            <a:ext cx="576064" cy="5400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491880" y="1700808"/>
            <a:ext cx="392443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Motion </a:t>
            </a:r>
            <a:r>
              <a:rPr lang="en-US" altLang="ja-JP" sz="1200" dirty="0" smtClean="0"/>
              <a:t>only dependent </a:t>
            </a:r>
            <a:r>
              <a:rPr kumimoji="1" lang="en-US" altLang="ja-JP" sz="1200" smtClean="0"/>
              <a:t>only (only </a:t>
            </a:r>
            <a:r>
              <a:rPr kumimoji="1" lang="en-US" altLang="ja-JP" sz="1200" dirty="0" smtClean="0"/>
              <a:t>used for </a:t>
            </a:r>
            <a:r>
              <a:rPr kumimoji="1" lang="en-US" altLang="ja-JP" sz="1200" dirty="0" err="1" smtClean="0"/>
              <a:t>colPic</a:t>
            </a:r>
            <a:r>
              <a:rPr kumimoji="1" lang="en-US" altLang="ja-JP" sz="1200" dirty="0" smtClean="0"/>
              <a:t>)</a:t>
            </a:r>
            <a:endParaRPr kumimoji="1" lang="ja-JP" altLang="en-US" sz="1200" dirty="0"/>
          </a:p>
        </p:txBody>
      </p:sp>
      <p:graphicFrame>
        <p:nvGraphicFramePr>
          <p:cNvPr id="13" name="表 12"/>
          <p:cNvGraphicFramePr>
            <a:graphicFrameLocks noGrp="1"/>
          </p:cNvGraphicFramePr>
          <p:nvPr/>
        </p:nvGraphicFramePr>
        <p:xfrm>
          <a:off x="1367644" y="4401108"/>
          <a:ext cx="450050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67"/>
                <a:gridCol w="1500167"/>
                <a:gridCol w="150016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err="1" smtClean="0">
                          <a:solidFill>
                            <a:schemeClr val="tx1"/>
                          </a:solidFill>
                        </a:rPr>
                        <a:t>ref_idx_LX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err="1" smtClean="0">
                          <a:solidFill>
                            <a:schemeClr val="tx1"/>
                          </a:solidFill>
                        </a:rPr>
                        <a:t>binarization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Note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Step</a:t>
            </a:r>
          </a:p>
          <a:p>
            <a:pPr lvl="1"/>
            <a:r>
              <a:rPr lang="en-GB" altLang="ja-JP" dirty="0" smtClean="0"/>
              <a:t>(1) Create RPS and </a:t>
            </a:r>
            <a:r>
              <a:rPr lang="en-GB" altLang="ja-JP" dirty="0" err="1" smtClean="0"/>
              <a:t>NumPicTotalCurr</a:t>
            </a:r>
            <a:endParaRPr lang="en-GB" altLang="ja-JP" dirty="0" smtClean="0"/>
          </a:p>
          <a:p>
            <a:pPr lvl="2"/>
            <a:r>
              <a:rPr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NumPicTotalCurr</a:t>
            </a:r>
            <a:endParaRPr lang="en-GB" altLang="ja-JP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2"/>
            <a:r>
              <a:rPr lang="en-GB" altLang="ja-JP" dirty="0" smtClean="0">
                <a:solidFill>
                  <a:srgbClr val="FF0000"/>
                </a:solidFill>
              </a:rPr>
              <a:t>Create RefPicSetInterLayer2[] </a:t>
            </a:r>
          </a:p>
          <a:p>
            <a:pPr lvl="1"/>
            <a:r>
              <a:rPr lang="en-GB" altLang="ja-JP" dirty="0" smtClean="0"/>
              <a:t>(2) Create </a:t>
            </a:r>
            <a:r>
              <a:rPr lang="en-GB" altLang="ja-JP" dirty="0" err="1" smtClean="0"/>
              <a:t>RefPicListTempX</a:t>
            </a:r>
            <a:r>
              <a:rPr lang="en-GB" altLang="ja-JP" dirty="0" smtClean="0"/>
              <a:t>[]</a:t>
            </a:r>
          </a:p>
          <a:p>
            <a:pPr lvl="2"/>
            <a:r>
              <a:rPr lang="en-GB" altLang="ja-JP" sz="1600" dirty="0" smtClean="0">
                <a:solidFill>
                  <a:schemeClr val="bg1">
                    <a:lumMod val="50000"/>
                  </a:schemeClr>
                </a:solidFill>
              </a:rPr>
              <a:t>RefPicSetInterLayer1 and 2 are included</a:t>
            </a:r>
          </a:p>
          <a:p>
            <a:pPr lvl="2"/>
            <a:r>
              <a:rPr lang="en-GB" altLang="ja-JP" sz="1600" dirty="0" smtClean="0">
                <a:solidFill>
                  <a:srgbClr val="FF0000"/>
                </a:solidFill>
              </a:rPr>
              <a:t>RefPicSetInterLayer2 is not included</a:t>
            </a:r>
          </a:p>
          <a:p>
            <a:pPr lvl="1"/>
            <a:r>
              <a:rPr lang="en-GB" altLang="ja-JP" dirty="0" smtClean="0"/>
              <a:t>(3) Decode RPL related syntax</a:t>
            </a:r>
          </a:p>
          <a:p>
            <a:pPr lvl="2"/>
            <a:r>
              <a:rPr lang="en-GB" altLang="ja-JP" sz="1600" dirty="0" smtClean="0">
                <a:solidFill>
                  <a:schemeClr val="bg1">
                    <a:lumMod val="50000"/>
                  </a:schemeClr>
                </a:solidFill>
              </a:rPr>
              <a:t>num_ref_idx_l0_active_minus1</a:t>
            </a:r>
          </a:p>
          <a:p>
            <a:pPr lvl="2"/>
            <a:endParaRPr lang="en-GB" altLang="ja-JP" sz="1600" dirty="0" smtClean="0"/>
          </a:p>
          <a:p>
            <a:pPr lvl="2"/>
            <a:r>
              <a:rPr kumimoji="1" lang="en-US" altLang="ja-JP" sz="1600" dirty="0" err="1" smtClean="0">
                <a:solidFill>
                  <a:schemeClr val="bg1">
                    <a:lumMod val="50000"/>
                  </a:schemeClr>
                </a:solidFill>
              </a:rPr>
              <a:t>list_entry_LX</a:t>
            </a:r>
            <a:r>
              <a:rPr kumimoji="1" lang="en-US" altLang="ja-JP" sz="1600" dirty="0" smtClean="0"/>
              <a:t> </a:t>
            </a:r>
            <a:r>
              <a:rPr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[0..num_ref_idx_l0_active_minus1]</a:t>
            </a:r>
          </a:p>
          <a:p>
            <a:pPr lvl="1"/>
            <a:r>
              <a:rPr kumimoji="1" lang="en-US" altLang="ja-JP" dirty="0" smtClean="0"/>
              <a:t>(3) Create </a:t>
            </a:r>
            <a:r>
              <a:rPr kumimoji="1" lang="en-US" altLang="ja-JP" dirty="0" err="1" smtClean="0"/>
              <a:t>RefPicList</a:t>
            </a:r>
            <a:r>
              <a:rPr kumimoji="1" lang="en-US" altLang="ja-JP" dirty="0" smtClean="0"/>
              <a:t>[]</a:t>
            </a:r>
          </a:p>
          <a:p>
            <a:pPr lvl="2"/>
            <a:r>
              <a:rPr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Conventional RPL construction</a:t>
            </a:r>
          </a:p>
          <a:p>
            <a:pPr lvl="2"/>
            <a:r>
              <a:rPr lang="en-US" altLang="ja-JP" sz="1600" dirty="0" smtClean="0">
                <a:solidFill>
                  <a:srgbClr val="FF0000"/>
                </a:solidFill>
              </a:rPr>
              <a:t>Extend RPL with RefPicSetInterLayer2[]</a:t>
            </a:r>
          </a:p>
          <a:p>
            <a:pPr lvl="1"/>
            <a:r>
              <a:rPr lang="en-US" altLang="ja-JP" dirty="0" smtClean="0"/>
              <a:t>(4) Decode prediction related syntax</a:t>
            </a:r>
          </a:p>
          <a:p>
            <a:pPr lvl="2"/>
            <a:r>
              <a:rPr kumimoji="1"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weighted prediction [0..num_ref_idx_l0_active_minus1]</a:t>
            </a:r>
          </a:p>
          <a:p>
            <a:pPr lvl="2"/>
            <a:r>
              <a:rPr kumimoji="1" lang="en-US" altLang="ja-JP" sz="1600" dirty="0" err="1" smtClean="0"/>
              <a:t>colPic</a:t>
            </a:r>
            <a:r>
              <a:rPr kumimoji="1" lang="en-US" altLang="ja-JP" sz="1600" dirty="0" smtClean="0"/>
              <a:t>                          [0..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NumRPSTempListX-1</a:t>
            </a:r>
            <a:r>
              <a:rPr kumimoji="1" lang="en-US" altLang="ja-JP" sz="1600" dirty="0" smtClean="0"/>
              <a:t>]</a:t>
            </a:r>
          </a:p>
          <a:p>
            <a:pPr lvl="2"/>
            <a:r>
              <a:rPr lang="en-US" altLang="ja-JP" sz="1600" dirty="0" err="1" smtClean="0">
                <a:solidFill>
                  <a:schemeClr val="bg1">
                    <a:lumMod val="50000"/>
                  </a:schemeClr>
                </a:solidFill>
              </a:rPr>
              <a:t>ref_idx_LX</a:t>
            </a:r>
            <a:r>
              <a:rPr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en-US" altLang="ja-JP" sz="1600" dirty="0" smtClean="0"/>
              <a:t>               </a:t>
            </a:r>
            <a:r>
              <a:rPr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[0..num_ref_idx_l0_active_minus1]</a:t>
            </a:r>
          </a:p>
          <a:p>
            <a:pPr lvl="2">
              <a:buNone/>
            </a:pP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7243689" y="3429000"/>
            <a:ext cx="432048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8100392" y="4905164"/>
            <a:ext cx="432048" cy="360040"/>
          </a:xfrm>
          <a:prstGeom prst="rect">
            <a:avLst/>
          </a:prstGeom>
          <a:solidFill>
            <a:srgbClr val="3333CC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668344" y="3429000"/>
            <a:ext cx="432048" cy="36004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7272300" y="2384884"/>
            <a:ext cx="432048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7704348" y="2384884"/>
            <a:ext cx="432048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8136396" y="2384884"/>
            <a:ext cx="432048" cy="36004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8568444" y="2384884"/>
            <a:ext cx="432048" cy="36004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7668344" y="1628800"/>
            <a:ext cx="432048" cy="360040"/>
          </a:xfrm>
          <a:prstGeom prst="rect">
            <a:avLst/>
          </a:prstGeom>
          <a:solidFill>
            <a:srgbClr val="3333CC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4" name="右中かっこ 13"/>
          <p:cNvSpPr/>
          <p:nvPr/>
        </p:nvSpPr>
        <p:spPr>
          <a:xfrm rot="5400000">
            <a:off x="7506325" y="3591019"/>
            <a:ext cx="288032" cy="828091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516216" y="4149080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num_ref_idx_l0_active_minus1+1</a:t>
            </a:r>
            <a:endParaRPr lang="ja-JP" altLang="en-US" sz="1400" dirty="0" smtClean="0"/>
          </a:p>
        </p:txBody>
      </p:sp>
      <p:sp>
        <p:nvSpPr>
          <p:cNvPr id="16" name="正方形/長方形 15"/>
          <p:cNvSpPr/>
          <p:nvPr/>
        </p:nvSpPr>
        <p:spPr>
          <a:xfrm>
            <a:off x="7236296" y="4905164"/>
            <a:ext cx="432048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7668344" y="4905164"/>
            <a:ext cx="432048" cy="36004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8" name="右中かっこ 17"/>
          <p:cNvSpPr/>
          <p:nvPr/>
        </p:nvSpPr>
        <p:spPr>
          <a:xfrm rot="5400000">
            <a:off x="7614337" y="5175195"/>
            <a:ext cx="288032" cy="828091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552220" y="5733256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num_ref_idx_l0_active_minus1+1</a:t>
            </a:r>
            <a:endParaRPr lang="ja-JP" altLang="en-US" sz="1400" dirty="0" smtClean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40152" y="2420888"/>
            <a:ext cx="162018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RefPicListTempX</a:t>
            </a:r>
            <a:r>
              <a:rPr kumimoji="1" lang="en-US" altLang="ja-JP" sz="1200" dirty="0" smtClean="0"/>
              <a:t>[]</a:t>
            </a:r>
            <a:endParaRPr kumimoji="1" lang="ja-JP" altLang="en-US" sz="1200" dirty="0"/>
          </a:p>
        </p:txBody>
      </p:sp>
      <p:sp>
        <p:nvSpPr>
          <p:cNvPr id="22" name="右中かっこ 21"/>
          <p:cNvSpPr/>
          <p:nvPr/>
        </p:nvSpPr>
        <p:spPr>
          <a:xfrm rot="5400000">
            <a:off x="7866365" y="5571239"/>
            <a:ext cx="288032" cy="1260140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696236" y="6309320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err="1" smtClean="0"/>
              <a:t>NumRpsCurrTempListX</a:t>
            </a:r>
            <a:endParaRPr lang="ja-JP" altLang="en-US" sz="1400" dirty="0" smtClean="0"/>
          </a:p>
        </p:txBody>
      </p:sp>
      <p:sp>
        <p:nvSpPr>
          <p:cNvPr id="24" name="下矢印 23"/>
          <p:cNvSpPr/>
          <p:nvPr/>
        </p:nvSpPr>
        <p:spPr>
          <a:xfrm>
            <a:off x="7920372" y="2960948"/>
            <a:ext cx="432048" cy="324036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下矢印 24"/>
          <p:cNvSpPr/>
          <p:nvPr/>
        </p:nvSpPr>
        <p:spPr>
          <a:xfrm>
            <a:off x="7956376" y="4473116"/>
            <a:ext cx="432048" cy="324036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624228" y="2924944"/>
            <a:ext cx="1620180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/>
              <a:t>Conventional RPL construction</a:t>
            </a:r>
            <a:endParaRPr kumimoji="1" lang="ja-JP" altLang="en-US" sz="1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624228" y="4545124"/>
            <a:ext cx="162018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</a:rPr>
              <a:t>Extend RPL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940152" y="3501008"/>
            <a:ext cx="108012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RefPicListX</a:t>
            </a:r>
            <a:r>
              <a:rPr kumimoji="1" lang="en-US" altLang="ja-JP" sz="1200" dirty="0" smtClean="0"/>
              <a:t>[]</a:t>
            </a:r>
            <a:endParaRPr kumimoji="1" lang="ja-JP" altLang="en-US" sz="12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012160" y="4941168"/>
            <a:ext cx="100811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RefPicListX</a:t>
            </a:r>
            <a:r>
              <a:rPr kumimoji="1" lang="en-US" altLang="ja-JP" sz="1200" dirty="0" smtClean="0"/>
              <a:t>[]</a:t>
            </a:r>
            <a:endParaRPr kumimoji="1" lang="ja-JP" altLang="en-US" sz="12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655676" y="3897052"/>
            <a:ext cx="410445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smtClean="0"/>
              <a:t>[0..NumPicTotalCurr </a:t>
            </a:r>
            <a:r>
              <a:rPr lang="en-US" altLang="ja-JP" sz="1200" dirty="0" smtClean="0">
                <a:solidFill>
                  <a:srgbClr val="FF0000"/>
                </a:solidFill>
              </a:rPr>
              <a:t>– NumActiveRefLayerPic2</a:t>
            </a:r>
            <a:r>
              <a:rPr lang="en-US" altLang="ja-JP" sz="1200" dirty="0" smtClean="0"/>
              <a:t>]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WD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GB" altLang="ja-JP" dirty="0" smtClean="0">
                <a:solidFill>
                  <a:srgbClr val="FF0000"/>
                </a:solidFill>
              </a:rPr>
              <a:t>Create RefPicSetInterLayer2[]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88740"/>
            <a:ext cx="5732463" cy="522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テキスト ボックス 7"/>
          <p:cNvSpPr txBox="1"/>
          <p:nvPr/>
        </p:nvSpPr>
        <p:spPr>
          <a:xfrm>
            <a:off x="6444208" y="1916832"/>
            <a:ext cx="2556284" cy="626701"/>
          </a:xfrm>
          <a:prstGeom prst="rect">
            <a:avLst/>
          </a:prstGeom>
          <a:solidFill>
            <a:srgbClr val="66FFFF"/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err="1" smtClean="0"/>
              <a:t>DepthFlag</a:t>
            </a:r>
            <a:r>
              <a:rPr lang="en-US" altLang="ja-JP" sz="1200" dirty="0" smtClean="0"/>
              <a:t> is also considered</a:t>
            </a:r>
          </a:p>
          <a:p>
            <a:r>
              <a:rPr kumimoji="1" lang="en-US" altLang="ja-JP" sz="1200" dirty="0" smtClean="0"/>
              <a:t>(</a:t>
            </a:r>
            <a:r>
              <a:rPr kumimoji="1" lang="en-US" altLang="ja-JP" sz="1200" dirty="0" err="1" smtClean="0"/>
              <a:t>ScalabilityID</a:t>
            </a:r>
            <a:r>
              <a:rPr kumimoji="1" lang="en-US" altLang="ja-JP" sz="1200" dirty="0" smtClean="0"/>
              <a:t>[..][0] is correspond to </a:t>
            </a:r>
            <a:r>
              <a:rPr kumimoji="1" lang="en-US" altLang="ja-JP" sz="1200" dirty="0" err="1" smtClean="0"/>
              <a:t>DepthFlag</a:t>
            </a:r>
            <a:r>
              <a:rPr kumimoji="1" lang="en-US" altLang="ja-JP" sz="1200" dirty="0" smtClean="0"/>
              <a:t>)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WD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GB" altLang="ja-JP" dirty="0" smtClean="0">
                <a:solidFill>
                  <a:srgbClr val="FF0000"/>
                </a:solidFill>
              </a:rPr>
              <a:t>(cont.) Create RefPicSetInterLayer2[]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628" y="1340768"/>
            <a:ext cx="57308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WD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The construction process of </a:t>
            </a:r>
            <a:r>
              <a:rPr lang="en-US" altLang="ja-JP" sz="1600" dirty="0" err="1" smtClean="0">
                <a:solidFill>
                  <a:schemeClr val="bg1">
                    <a:lumMod val="50000"/>
                  </a:schemeClr>
                </a:solidFill>
              </a:rPr>
              <a:t>RefPicListTempX</a:t>
            </a:r>
            <a:r>
              <a:rPr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[] is not modified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27584" y="1736812"/>
            <a:ext cx="6768752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 variable NumRpsCurrTempList0 is set equal to Max(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num_ref_idx_l0_active_minus1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1,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NumPicTotalCurr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 and the list RefPicListTemp0 is constructed as follows:</a:t>
            </a:r>
            <a:endParaRPr kumimoji="1" lang="en-US" altLang="ja-JP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0</a:t>
            </a:r>
            <a:b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while(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&lt; NumRpsCurrTempList0 ) {</a:t>
            </a:r>
            <a:b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for(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0;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&lt;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NumPocStCurrBefore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 &amp;&amp; 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&lt; NumRpsCurrTempList0;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++,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++ )</a:t>
            </a:r>
            <a:b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	RefPicListTemp0[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=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RefPicSetStCurrBefore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</a:t>
            </a:r>
            <a:b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for(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0;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&lt; NumActiveRefLayerPics0;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++,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++ )</a:t>
            </a:r>
            <a:b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	RefPicListTemp0[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= RefPicSetInterLayer0[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</a:t>
            </a:r>
            <a:b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for(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0; 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&lt;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NumPocStCurrAfter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 &amp;&amp; 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&lt; NumRpsCurrTempList0;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++,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++ )	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(H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‑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57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b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	RefPicListTemp0[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=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RefPicSetStCurrAfter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</a:t>
            </a:r>
            <a:b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for(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0;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&lt;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NumPocLtCurr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 &amp;&amp; 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&lt; NumRpsCurrTempList0;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++,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++ )</a:t>
            </a:r>
            <a:b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	RefPicListTemp0[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=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RefPicSetLtCurr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</a:t>
            </a:r>
            <a:b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for(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0;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&lt; NumActiveRefLayerPics1;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++, 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++ )</a:t>
            </a:r>
            <a:b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	RefPicListTemp0[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rIdx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= RefPicSetInterLayer1[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</a:t>
            </a:r>
            <a:b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US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}</a:t>
            </a: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3779912" y="1376772"/>
            <a:ext cx="3096344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6408204" y="872716"/>
            <a:ext cx="2628292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NumRpsCurrTe</a:t>
            </a:r>
            <a:r>
              <a:rPr lang="en-US" altLang="ja-JP" sz="1200" dirty="0" smtClean="0"/>
              <a:t>mpList0 is set equal to </a:t>
            </a:r>
            <a:r>
              <a:rPr lang="en-US" altLang="ja-JP" sz="1200" dirty="0" err="1" smtClean="0"/>
              <a:t>NumPicTotalCurr</a:t>
            </a:r>
            <a:endParaRPr kumimoji="1" lang="ja-JP" altLang="en-US" sz="1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35696" y="4329100"/>
            <a:ext cx="5616624" cy="118069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GB" altLang="ja-JP" sz="1200" dirty="0" smtClean="0">
                <a:solidFill>
                  <a:srgbClr val="FF0000"/>
                </a:solidFill>
              </a:rPr>
              <a:t>RefPicSetInterLayer2[] </a:t>
            </a:r>
            <a:r>
              <a:rPr lang="en-GB" altLang="ja-JP" sz="1200" dirty="0" smtClean="0"/>
              <a:t>is not included in this stage</a:t>
            </a:r>
          </a:p>
          <a:p>
            <a:endParaRPr kumimoji="1" lang="en-GB" altLang="ja-JP" sz="1200" dirty="0" smtClean="0"/>
          </a:p>
          <a:p>
            <a:r>
              <a:rPr lang="en-GB" altLang="ja-JP" sz="1200" dirty="0" smtClean="0"/>
              <a:t>The max range of </a:t>
            </a:r>
            <a:r>
              <a:rPr lang="en-US" altLang="ja-JP" sz="1200" dirty="0" err="1" smtClean="0"/>
              <a:t>list_entry_LX</a:t>
            </a:r>
            <a:r>
              <a:rPr lang="en-US" altLang="ja-JP" sz="1200" dirty="0" smtClean="0"/>
              <a:t> and num_ref_idx_l0_active_minus1 is modified to  </a:t>
            </a:r>
            <a:r>
              <a:rPr lang="en-US" altLang="ja-JP" sz="1200" dirty="0" err="1" smtClean="0"/>
              <a:t>NumPicTotalCurr</a:t>
            </a:r>
            <a:r>
              <a:rPr lang="en-US" altLang="ja-JP" sz="1200" dirty="0" smtClean="0"/>
              <a:t> – NumActiveRefLayerPic2 -1 from the current </a:t>
            </a:r>
            <a:r>
              <a:rPr lang="en-US" altLang="ja-JP" sz="1200" dirty="0" err="1" smtClean="0"/>
              <a:t>NumPicTotalCurr</a:t>
            </a:r>
            <a:r>
              <a:rPr lang="en-US" altLang="ja-JP" sz="1200" dirty="0" smtClean="0"/>
              <a:t>. So </a:t>
            </a:r>
            <a:r>
              <a:rPr lang="en-GB" altLang="ja-JP" sz="1200" dirty="0" smtClean="0">
                <a:solidFill>
                  <a:srgbClr val="FF0000"/>
                </a:solidFill>
              </a:rPr>
              <a:t>RefPicSetInterLayer2[]  would not be used even if that list was added to </a:t>
            </a:r>
            <a:r>
              <a:rPr lang="en-GB" altLang="ja-JP" sz="1200" dirty="0" err="1" smtClean="0">
                <a:solidFill>
                  <a:srgbClr val="FF0000"/>
                </a:solidFill>
              </a:rPr>
              <a:t>RefPicListTempX</a:t>
            </a:r>
            <a:r>
              <a:rPr lang="en-GB" altLang="ja-JP" sz="1200" dirty="0" smtClean="0">
                <a:solidFill>
                  <a:srgbClr val="FF0000"/>
                </a:solidFill>
              </a:rPr>
              <a:t>[].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WD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GB" altLang="ja-JP" dirty="0" smtClean="0">
                <a:solidFill>
                  <a:schemeClr val="bg1">
                    <a:lumMod val="50000"/>
                  </a:schemeClr>
                </a:solidFill>
              </a:rPr>
              <a:t>Conventional RPL construction process and </a:t>
            </a:r>
            <a:r>
              <a:rPr lang="en-GB" altLang="ja-JP" dirty="0" smtClean="0">
                <a:solidFill>
                  <a:srgbClr val="FF0000"/>
                </a:solidFill>
              </a:rPr>
              <a:t>Extend RPL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620" y="1268760"/>
            <a:ext cx="5732463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右中かっこ 5"/>
          <p:cNvSpPr/>
          <p:nvPr/>
        </p:nvSpPr>
        <p:spPr>
          <a:xfrm>
            <a:off x="7056276" y="1484784"/>
            <a:ext cx="216024" cy="936104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中かっこ 6"/>
          <p:cNvSpPr/>
          <p:nvPr/>
        </p:nvSpPr>
        <p:spPr>
          <a:xfrm>
            <a:off x="7092280" y="2564904"/>
            <a:ext cx="216024" cy="936104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中かっこ 7"/>
          <p:cNvSpPr/>
          <p:nvPr/>
        </p:nvSpPr>
        <p:spPr>
          <a:xfrm>
            <a:off x="7128284" y="3645024"/>
            <a:ext cx="216024" cy="936104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中かっこ 8"/>
          <p:cNvSpPr/>
          <p:nvPr/>
        </p:nvSpPr>
        <p:spPr>
          <a:xfrm>
            <a:off x="7128284" y="4653136"/>
            <a:ext cx="216024" cy="936104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24328" y="2924944"/>
            <a:ext cx="97160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GB" altLang="ja-JP" sz="1200" dirty="0" smtClean="0">
                <a:solidFill>
                  <a:srgbClr val="FF0000"/>
                </a:solidFill>
              </a:rPr>
              <a:t>Extend RPL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560332" y="4977172"/>
            <a:ext cx="97160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GB" altLang="ja-JP" sz="1200" dirty="0" smtClean="0">
                <a:solidFill>
                  <a:srgbClr val="FF0000"/>
                </a:solidFill>
              </a:rPr>
              <a:t>Extend RPL</a:t>
            </a:r>
            <a:endParaRPr kumimoji="1" lang="ja-JP" altLang="en-US" sz="1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488324" y="1844824"/>
            <a:ext cx="1368152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GB" altLang="ja-JP" sz="1200" dirty="0" smtClean="0">
                <a:solidFill>
                  <a:schemeClr val="bg1">
                    <a:lumMod val="50000"/>
                  </a:schemeClr>
                </a:solidFill>
              </a:rPr>
              <a:t>Conventional RPL construction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524328" y="3897052"/>
            <a:ext cx="1368152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GB" altLang="ja-JP" sz="1200" dirty="0" smtClean="0">
                <a:solidFill>
                  <a:schemeClr val="bg1">
                    <a:lumMod val="50000"/>
                  </a:schemeClr>
                </a:solidFill>
              </a:rPr>
              <a:t>Conventional RPL construction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6841</TotalTime>
  <Words>716</Words>
  <Application>Microsoft Office PowerPoint</Application>
  <PresentationFormat>画面に合わせる (4:3)</PresentationFormat>
  <Paragraphs>175</Paragraphs>
  <Slides>13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符号化グループ</vt:lpstr>
      <vt:lpstr>MV-HEVC/SHVC HLS: reference picture list construction for motion only dependent picture (JCTVC-O0060, JCT3V-F0037)</vt:lpstr>
      <vt:lpstr>Summary</vt:lpstr>
      <vt:lpstr>Introduction</vt:lpstr>
      <vt:lpstr>Proposal</vt:lpstr>
      <vt:lpstr>Proposal</vt:lpstr>
      <vt:lpstr>WD change</vt:lpstr>
      <vt:lpstr>WD change</vt:lpstr>
      <vt:lpstr>WD change</vt:lpstr>
      <vt:lpstr>WD change</vt:lpstr>
      <vt:lpstr>WD change</vt:lpstr>
      <vt:lpstr>WD change</vt:lpstr>
      <vt:lpstr>Conclusion</vt:lpstr>
      <vt:lpstr>スライド 13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3371</cp:revision>
  <dcterms:created xsi:type="dcterms:W3CDTF">2011-03-24T05:19:20Z</dcterms:created>
  <dcterms:modified xsi:type="dcterms:W3CDTF">2013-10-23T05:49:50Z</dcterms:modified>
</cp:coreProperties>
</file>