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76" r:id="rId2"/>
    <p:sldId id="277" r:id="rId3"/>
    <p:sldId id="278" r:id="rId4"/>
    <p:sldId id="288" r:id="rId5"/>
    <p:sldId id="283" r:id="rId6"/>
    <p:sldId id="290" r:id="rId7"/>
    <p:sldId id="289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0" autoAdjust="0"/>
    <p:restoredTop sz="94660" autoAdjust="0"/>
  </p:normalViewPr>
  <p:slideViewPr>
    <p:cSldViewPr>
      <p:cViewPr>
        <p:scale>
          <a:sx n="70" d="100"/>
          <a:sy n="70" d="100"/>
        </p:scale>
        <p:origin x="-538" y="-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5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33467-5357-43E3-B4C7-6B636957F920}" type="datetimeFigureOut">
              <a:rPr lang="zh-CN" altLang="en-US" smtClean="0"/>
              <a:t>2013/7/27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94A7-99F1-4535-8F5D-ADBBB2EE36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06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80398-C490-4322-B268-B536EAC6DFA9}" type="datetimeFigureOut">
              <a:rPr lang="zh-CN" altLang="en-US" smtClean="0"/>
              <a:t>2013/7/27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91F1D-A3FA-4342-9D62-08B650418B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08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1FC2C-29DB-4635-AD4B-D87F2896532C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A0BF9B1-DCEE-43D6-96A9-4C2C8A93D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6251-4CB6-4E3E-A953-A247795C7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24B-B996-415C-BA46-25276127F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20A1F9-0C9D-4B50-A651-15600B617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8EA3B2-BF0C-471A-A35D-E38362BD2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D465-528B-4A3C-8B94-8D161022B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81CF-F463-4A04-B969-B8AF392425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56F7B7-B556-40AE-A51E-248B62328B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26516-D2AE-43DB-A429-04BC0AAB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A14F5B-14FE-4EA9-AAC8-710CF892E8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altLang="zh-CN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1651F7-AB9A-4A21-973B-FE28D4AA92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9557EA-0937-4BC5-ABCD-CB261330F95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5" descr="SCU_PPT_centenial_footer2.tif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0392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7" descr="海思-修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6400801"/>
            <a:ext cx="1524000" cy="304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086600" cy="12954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3600" dirty="0" smtClean="0"/>
              <a:t>On DMM Simplification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81200" y="4104697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Zhouye Gu (Santa Clara University)</a:t>
            </a:r>
          </a:p>
          <a:p>
            <a:pPr algn="ctr"/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Jianhua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Zheng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altLang="zh-CN" b="1" dirty="0" err="1" smtClean="0">
                <a:solidFill>
                  <a:schemeClr val="tx2">
                    <a:lumMod val="75000"/>
                  </a:schemeClr>
                </a:solidFill>
              </a:rPr>
              <a:t>HiSilicon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ctr"/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Nam </a:t>
            </a:r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</a:rPr>
              <a:t>Ling (Santa Clara University</a:t>
            </a:r>
            <a:r>
              <a:rPr lang="en-US" altLang="zh-CN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733800" y="3540579"/>
            <a:ext cx="2133600" cy="345621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JCT3V-E0242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029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2667000" cy="708025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zh-CN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828800"/>
            <a:ext cx="7315200" cy="3429000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 smtClean="0"/>
              <a:t>Motivation: </a:t>
            </a:r>
            <a:r>
              <a:rPr lang="en-CA" altLang="zh-CN" dirty="0"/>
              <a:t>simplification </a:t>
            </a:r>
            <a:r>
              <a:rPr lang="en-CA" altLang="zh-CN" dirty="0" smtClean="0"/>
              <a:t>for </a:t>
            </a:r>
            <a:r>
              <a:rPr lang="en-CA" altLang="zh-CN" dirty="0" err="1"/>
              <a:t>DMM4</a:t>
            </a:r>
            <a:r>
              <a:rPr lang="en-CA" altLang="zh-CN" dirty="0"/>
              <a:t> to remove division in the depth </a:t>
            </a:r>
            <a:r>
              <a:rPr lang="en-US" altLang="zh-CN" dirty="0" err="1"/>
              <a:t>wedgelet</a:t>
            </a:r>
            <a:r>
              <a:rPr lang="en-US" altLang="zh-CN" dirty="0"/>
              <a:t> Pattern </a:t>
            </a:r>
            <a:r>
              <a:rPr lang="en-US" altLang="zh-CN" dirty="0" smtClean="0"/>
              <a:t>derivation.</a:t>
            </a:r>
          </a:p>
          <a:p>
            <a:r>
              <a:rPr lang="en-US" altLang="zh-CN" dirty="0" smtClean="0"/>
              <a:t>Experimental results based on HTM7.0r1: no impact on coding performance</a:t>
            </a:r>
          </a:p>
          <a:p>
            <a:endParaRPr lang="en-US" altLang="zh-CN" dirty="0" smtClean="0"/>
          </a:p>
          <a:p>
            <a:r>
              <a:rPr lang="en-US" altLang="zh-CN" dirty="0"/>
              <a:t>Thanks </a:t>
            </a:r>
            <a:r>
              <a:rPr lang="en-US" altLang="zh-CN" dirty="0" smtClean="0"/>
              <a:t>NTT for </a:t>
            </a:r>
            <a:r>
              <a:rPr lang="en-US" altLang="zh-CN" dirty="0"/>
              <a:t>crosscheck (</a:t>
            </a:r>
            <a:r>
              <a:rPr lang="en-US" altLang="zh-CN" dirty="0" smtClean="0"/>
              <a:t>JCT3V-E0298)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sz="1800" dirty="0"/>
          </a:p>
          <a:p>
            <a:pPr marL="0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88352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971800" cy="7921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295400"/>
            <a:ext cx="8077200" cy="44196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sz="2000" dirty="0"/>
              <a:t>At current DMM4 </a:t>
            </a:r>
            <a:r>
              <a:rPr lang="en-US" sz="2000" dirty="0" smtClean="0"/>
              <a:t>design, </a:t>
            </a:r>
            <a:r>
              <a:rPr lang="en-CA" altLang="zh-CN" sz="2000" dirty="0"/>
              <a:t>a threshold value is set as the average of the sample values inside a texture intra block and is used for </a:t>
            </a:r>
            <a:r>
              <a:rPr lang="en-US" altLang="zh-CN" sz="2000" dirty="0"/>
              <a:t>derivation</a:t>
            </a:r>
            <a:r>
              <a:rPr lang="en-CA" altLang="zh-CN" sz="2000" dirty="0"/>
              <a:t> of the binary depth </a:t>
            </a:r>
            <a:r>
              <a:rPr lang="en-US" altLang="zh-CN" sz="2000" dirty="0" err="1"/>
              <a:t>wedgelet</a:t>
            </a:r>
            <a:r>
              <a:rPr lang="en-US" altLang="zh-CN" sz="2000" dirty="0"/>
              <a:t> Pattern</a:t>
            </a:r>
            <a:r>
              <a:rPr lang="en-CA" altLang="zh-CN" sz="2000" dirty="0" smtClean="0"/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CA" altLang="zh-CN" sz="2000" dirty="0" smtClean="0"/>
              <a:t>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CA" altLang="zh-CN" sz="2000" dirty="0"/>
              <a:t>The division are shown as follows</a:t>
            </a:r>
            <a:r>
              <a:rPr lang="en-CA" altLang="zh-CN" sz="2000" dirty="0" smtClean="0"/>
              <a:t>: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CA" sz="1800" dirty="0" smtClean="0"/>
              <a:t>–  The </a:t>
            </a:r>
            <a:r>
              <a:rPr lang="en-CA" sz="1800" dirty="0"/>
              <a:t>variable </a:t>
            </a:r>
            <a:r>
              <a:rPr lang="en-CA" sz="1800" dirty="0" err="1"/>
              <a:t>sumTextPicVals</a:t>
            </a:r>
            <a:r>
              <a:rPr lang="en-CA" sz="1800" dirty="0"/>
              <a:t> is set equal to 0.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CA" sz="1800" dirty="0" smtClean="0"/>
              <a:t>–  For </a:t>
            </a:r>
            <a:r>
              <a:rPr lang="en-CA" sz="1800" dirty="0"/>
              <a:t>x = 0..nT−1 the following applies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CA" sz="1800" dirty="0" smtClean="0"/>
              <a:t>–  For </a:t>
            </a:r>
            <a:r>
              <a:rPr lang="en-CA" sz="1800" dirty="0"/>
              <a:t>y = 0..nT−1 the following applies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CA" sz="1800" dirty="0"/>
              <a:t> </a:t>
            </a:r>
            <a:r>
              <a:rPr lang="en-CA" sz="1800" dirty="0" smtClean="0"/>
              <a:t>   </a:t>
            </a:r>
            <a:r>
              <a:rPr lang="en-CA" sz="1800" dirty="0" err="1" smtClean="0"/>
              <a:t>sumTextPicVals</a:t>
            </a:r>
            <a:r>
              <a:rPr lang="en-CA" sz="1800" dirty="0" smtClean="0"/>
              <a:t> </a:t>
            </a:r>
            <a:r>
              <a:rPr lang="en-CA" sz="1800" dirty="0"/>
              <a:t>+= </a:t>
            </a:r>
            <a:r>
              <a:rPr lang="en-CA" sz="1800" dirty="0" err="1"/>
              <a:t>recTextPic</a:t>
            </a:r>
            <a:r>
              <a:rPr lang="en-CA" sz="1800" dirty="0"/>
              <a:t>[ </a:t>
            </a:r>
            <a:r>
              <a:rPr lang="en-CA" sz="1800" dirty="0" err="1"/>
              <a:t>xB</a:t>
            </a:r>
            <a:r>
              <a:rPr lang="en-CA" sz="1800" dirty="0"/>
              <a:t> + x ][ </a:t>
            </a:r>
            <a:r>
              <a:rPr lang="en-CA" sz="1800" dirty="0" err="1"/>
              <a:t>yB</a:t>
            </a:r>
            <a:r>
              <a:rPr lang="en-CA" sz="1800" dirty="0"/>
              <a:t> + y </a:t>
            </a:r>
            <a:r>
              <a:rPr lang="en-CA" sz="1800" dirty="0" smtClean="0"/>
              <a:t>]       (H 38)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CA" sz="1800" dirty="0" smtClean="0"/>
              <a:t>–  The variable </a:t>
            </a:r>
            <a:r>
              <a:rPr lang="en-CA" sz="1800" dirty="0" err="1" smtClean="0"/>
              <a:t>textThresh</a:t>
            </a:r>
            <a:r>
              <a:rPr lang="en-CA" sz="1800" dirty="0" smtClean="0"/>
              <a:t> = </a:t>
            </a:r>
            <a:r>
              <a:rPr lang="en-CA" sz="1800" dirty="0" err="1" smtClean="0"/>
              <a:t>sumTextPicVals</a:t>
            </a:r>
            <a:r>
              <a:rPr lang="en-CA" sz="1800" dirty="0" smtClean="0"/>
              <a:t> / ( </a:t>
            </a:r>
            <a:r>
              <a:rPr lang="en-CA" sz="1800" dirty="0" err="1" smtClean="0"/>
              <a:t>nT</a:t>
            </a:r>
            <a:r>
              <a:rPr lang="en-CA" sz="1800" dirty="0" smtClean="0"/>
              <a:t> * </a:t>
            </a:r>
            <a:r>
              <a:rPr lang="en-CA" sz="1800" dirty="0" err="1" smtClean="0"/>
              <a:t>nT</a:t>
            </a:r>
            <a:r>
              <a:rPr lang="en-CA" sz="1800" dirty="0" smtClean="0"/>
              <a:t> )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CA" sz="2000" dirty="0"/>
          </a:p>
          <a:p>
            <a:pPr marL="0" indent="0" algn="just">
              <a:lnSpc>
                <a:spcPct val="120000"/>
              </a:lnSpc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860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971800" cy="7921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Solution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295400"/>
            <a:ext cx="8305800" cy="44196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sz="2000" dirty="0"/>
              <a:t>For DMM4, the candidate block can only have size 8x8, 16x16 and 32x32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000" dirty="0"/>
              <a:t>In a CU, different size corresponds to different coding tree depth as show in Table </a:t>
            </a:r>
            <a:r>
              <a:rPr lang="en-US" sz="2000" dirty="0" smtClean="0"/>
              <a:t>1 </a:t>
            </a:r>
            <a:endParaRPr lang="en-US" sz="20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000" dirty="0" smtClean="0"/>
              <a:t>        Table </a:t>
            </a:r>
            <a:r>
              <a:rPr lang="en-US" sz="2000" dirty="0"/>
              <a:t>1 Block size and partition depth </a:t>
            </a:r>
            <a:r>
              <a:rPr lang="en-US" sz="2000" dirty="0" smtClean="0"/>
              <a:t>correspondence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US" sz="2000" dirty="0"/>
          </a:p>
          <a:p>
            <a:pPr marL="0" indent="0" algn="just">
              <a:lnSpc>
                <a:spcPct val="120000"/>
              </a:lnSpc>
              <a:buNone/>
            </a:pPr>
            <a:endParaRPr lang="en-US" sz="20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CA" altLang="zh-CN" sz="2000" dirty="0" smtClean="0"/>
              <a:t>Propose to </a:t>
            </a:r>
            <a:r>
              <a:rPr lang="en-CA" altLang="zh-CN" sz="2000" dirty="0"/>
              <a:t>use </a:t>
            </a:r>
            <a:r>
              <a:rPr lang="en-CA" altLang="zh-CN" sz="2000" dirty="0" err="1"/>
              <a:t>codingTree_depth</a:t>
            </a:r>
            <a:r>
              <a:rPr lang="en-CA" altLang="zh-CN" sz="2000" dirty="0"/>
              <a:t>, </a:t>
            </a:r>
            <a:r>
              <a:rPr lang="en-CA" altLang="zh-CN" sz="2000" b="1" dirty="0" err="1"/>
              <a:t>ctDepth</a:t>
            </a:r>
            <a:r>
              <a:rPr lang="en-CA" altLang="zh-CN" sz="2000" dirty="0"/>
              <a:t>, as an indicator of block size for average value calculation</a:t>
            </a:r>
            <a:endParaRPr lang="en-US" sz="2000" dirty="0"/>
          </a:p>
          <a:p>
            <a:pPr marL="0" indent="0" algn="r">
              <a:lnSpc>
                <a:spcPct val="120000"/>
              </a:lnSpc>
              <a:buNone/>
            </a:pPr>
            <a:r>
              <a:rPr lang="en-CA" altLang="zh-CN" sz="2000" dirty="0" smtClean="0"/>
              <a:t> </a:t>
            </a:r>
            <a:r>
              <a:rPr lang="en-CA" altLang="zh-CN" sz="2000" dirty="0" err="1"/>
              <a:t>textThresh</a:t>
            </a:r>
            <a:r>
              <a:rPr lang="en-CA" altLang="zh-CN" sz="2000" dirty="0" smtClean="0"/>
              <a:t> = </a:t>
            </a:r>
            <a:r>
              <a:rPr lang="en-CA" altLang="zh-CN" sz="2000" dirty="0" err="1" smtClean="0"/>
              <a:t>sumTextPicVals</a:t>
            </a:r>
            <a:r>
              <a:rPr lang="en-CA" altLang="zh-CN" sz="2000" dirty="0" smtClean="0"/>
              <a:t> </a:t>
            </a:r>
            <a:r>
              <a:rPr lang="en-CA" altLang="zh-CN" sz="2000" dirty="0"/>
              <a:t>&gt;&gt; (6 - </a:t>
            </a:r>
            <a:r>
              <a:rPr lang="en-CA" altLang="zh-CN" sz="2000" b="1" dirty="0" err="1"/>
              <a:t>ctDepth</a:t>
            </a:r>
            <a:r>
              <a:rPr lang="en-CA" altLang="zh-CN" sz="2000" dirty="0"/>
              <a:t>)*2        </a:t>
            </a:r>
            <a:r>
              <a:rPr lang="en-CA" altLang="zh-CN" sz="2000" dirty="0" smtClean="0"/>
              <a:t>         (</a:t>
            </a:r>
            <a:r>
              <a:rPr lang="en-CA" altLang="zh-CN" sz="2000" dirty="0"/>
              <a:t>1)</a:t>
            </a:r>
            <a:endParaRPr lang="en-US" sz="2000" dirty="0" smtClean="0"/>
          </a:p>
          <a:p>
            <a:pPr marL="0" indent="0" algn="just">
              <a:lnSpc>
                <a:spcPct val="120000"/>
              </a:lnSpc>
              <a:buNone/>
            </a:pPr>
            <a:endParaRPr lang="en-CA" sz="2000" dirty="0"/>
          </a:p>
          <a:p>
            <a:pPr marL="0" indent="0" algn="just">
              <a:lnSpc>
                <a:spcPct val="120000"/>
              </a:lnSpc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006462"/>
              </p:ext>
            </p:extLst>
          </p:nvPr>
        </p:nvGraphicFramePr>
        <p:xfrm>
          <a:off x="381000" y="3352800"/>
          <a:ext cx="8153400" cy="685800"/>
        </p:xfrm>
        <a:graphic>
          <a:graphicData uri="http://schemas.openxmlformats.org/drawingml/2006/table">
            <a:tbl>
              <a:tblPr firstRow="1" firstCol="1" bandRow="1"/>
              <a:tblGrid>
                <a:gridCol w="3373821"/>
                <a:gridCol w="1686910"/>
                <a:gridCol w="1686910"/>
                <a:gridCol w="1405759"/>
              </a:tblGrid>
              <a:tr h="381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0" dirty="0">
                          <a:effectLst/>
                          <a:latin typeface="Times New Roman"/>
                          <a:ea typeface="宋体"/>
                        </a:rPr>
                        <a:t>Block size</a:t>
                      </a:r>
                      <a:endParaRPr lang="zh-CN" sz="2000" b="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8x8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16x16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32x32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0" dirty="0" err="1">
                          <a:effectLst/>
                          <a:latin typeface="Times New Roman"/>
                          <a:ea typeface="宋体"/>
                        </a:rPr>
                        <a:t>codingTree_depth</a:t>
                      </a: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 (</a:t>
                      </a:r>
                      <a:r>
                        <a:rPr lang="en-CA" sz="2000" b="1" dirty="0" err="1">
                          <a:effectLst/>
                          <a:latin typeface="Times New Roman"/>
                          <a:ea typeface="宋体"/>
                        </a:rPr>
                        <a:t>ctDepth</a:t>
                      </a: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)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3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b="1" dirty="0">
                          <a:effectLst/>
                          <a:latin typeface="Times New Roman"/>
                          <a:ea typeface="宋体"/>
                        </a:rPr>
                        <a:t>1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251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19200" y="28956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b="1" dirty="0" smtClean="0"/>
              <a:t>All Intra test result  </a:t>
            </a:r>
            <a:endParaRPr lang="en-US" altLang="zh-CN" sz="1800" b="1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371600" y="98755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b="1" dirty="0" smtClean="0"/>
              <a:t>Random Access (CTC) test result</a:t>
            </a:r>
            <a:endParaRPr lang="en-US" altLang="zh-CN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13" y="517855"/>
            <a:ext cx="7246170" cy="2355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12" y="3303814"/>
            <a:ext cx="7246171" cy="2411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08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Text Changes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816451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429000"/>
            <a:ext cx="8570913" cy="3287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0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05000"/>
            <a:ext cx="8382000" cy="3382963"/>
          </a:xfrm>
        </p:spPr>
        <p:txBody>
          <a:bodyPr>
            <a:normAutofit/>
          </a:bodyPr>
          <a:lstStyle/>
          <a:p>
            <a:r>
              <a:rPr lang="en-CA" altLang="zh-CN" dirty="0" smtClean="0"/>
              <a:t>Simplification </a:t>
            </a:r>
            <a:r>
              <a:rPr lang="en-CA" altLang="zh-CN" dirty="0"/>
              <a:t>for </a:t>
            </a:r>
            <a:r>
              <a:rPr lang="en-CA" altLang="zh-CN" dirty="0" err="1"/>
              <a:t>DMM4</a:t>
            </a:r>
            <a:r>
              <a:rPr lang="en-CA" altLang="zh-CN" dirty="0"/>
              <a:t> to remove division </a:t>
            </a:r>
            <a:r>
              <a:rPr lang="en-US" altLang="zh-CN" dirty="0" smtClean="0"/>
              <a:t>is proposed.</a:t>
            </a:r>
          </a:p>
          <a:p>
            <a:r>
              <a:rPr lang="en-US" altLang="zh-CN" dirty="0" smtClean="0"/>
              <a:t>Simplify hardware implementation with no impact on the coding performance</a:t>
            </a:r>
            <a:endParaRPr lang="en-US" altLang="zh-CN" dirty="0"/>
          </a:p>
          <a:p>
            <a:pPr algn="just">
              <a:lnSpc>
                <a:spcPct val="120000"/>
              </a:lnSpc>
            </a:pPr>
            <a:r>
              <a:rPr lang="en-US" altLang="zh-CN" dirty="0" smtClean="0"/>
              <a:t>Suggest to adopt the proposed solution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170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276600"/>
            <a:ext cx="5638800" cy="708025"/>
          </a:xfrm>
        </p:spPr>
        <p:txBody>
          <a:bodyPr>
            <a:normAutofit fontScale="90000"/>
          </a:bodyPr>
          <a:lstStyle/>
          <a:p>
            <a:r>
              <a:rPr lang="en-US" altLang="zh-CN" sz="6000" dirty="0" smtClean="0"/>
              <a:t>Thank you! </a:t>
            </a:r>
            <a:endParaRPr lang="zh-CN" altLang="en-US" sz="6000" dirty="0"/>
          </a:p>
        </p:txBody>
      </p:sp>
    </p:spTree>
    <p:extLst>
      <p:ext uri="{BB962C8B-B14F-4D97-AF65-F5344CB8AC3E}">
        <p14:creationId xmlns:p14="http://schemas.microsoft.com/office/powerpoint/2010/main" val="20895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Fast DMM selection Geneva</Template>
  <TotalTime>797</TotalTime>
  <Words>289</Words>
  <Application>Microsoft Office PowerPoint</Application>
  <PresentationFormat>On-screen Show (4:3)</PresentationFormat>
  <Paragraphs>45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 On DMM Simplification</vt:lpstr>
      <vt:lpstr>Introduction</vt:lpstr>
      <vt:lpstr>Introduction</vt:lpstr>
      <vt:lpstr>Our Solution</vt:lpstr>
      <vt:lpstr>PowerPoint Presentation</vt:lpstr>
      <vt:lpstr>Text Changes</vt:lpstr>
      <vt:lpstr>Summary</vt:lpstr>
      <vt:lpstr>Thank you!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Intra Prediction Mode Selection for Depth Intra Coding</dc:title>
  <dc:creator>islip</dc:creator>
  <cp:lastModifiedBy>islip</cp:lastModifiedBy>
  <cp:revision>100</cp:revision>
  <dcterms:created xsi:type="dcterms:W3CDTF">2006-08-16T00:00:00Z</dcterms:created>
  <dcterms:modified xsi:type="dcterms:W3CDTF">2013-07-27T18:02:14Z</dcterms:modified>
</cp:coreProperties>
</file>