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76" r:id="rId2"/>
    <p:sldId id="277" r:id="rId3"/>
    <p:sldId id="278" r:id="rId4"/>
    <p:sldId id="279" r:id="rId5"/>
    <p:sldId id="280" r:id="rId6"/>
    <p:sldId id="281" r:id="rId7"/>
    <p:sldId id="283" r:id="rId8"/>
    <p:sldId id="287" r:id="rId9"/>
    <p:sldId id="284" r:id="rId10"/>
    <p:sldId id="285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0" autoAdjust="0"/>
    <p:restoredTop sz="94660" autoAdjust="0"/>
  </p:normalViewPr>
  <p:slideViewPr>
    <p:cSldViewPr>
      <p:cViewPr>
        <p:scale>
          <a:sx n="80" d="100"/>
          <a:sy n="80" d="100"/>
        </p:scale>
        <p:origin x="-250" y="28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5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33467-5357-43E3-B4C7-6B636957F920}" type="datetimeFigureOut">
              <a:rPr lang="zh-CN" altLang="en-US" smtClean="0"/>
              <a:t>2013/7/27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94A7-99F1-4535-8F5D-ADBBB2EE3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0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0398-C490-4322-B268-B536EAC6DFA9}" type="datetimeFigureOut">
              <a:rPr lang="zh-CN" altLang="en-US" smtClean="0"/>
              <a:t>2013/7/27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91F1D-A3FA-4342-9D62-08B650418B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08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1FC2C-29DB-4635-AD4B-D87F2896532C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0BF9B1-DCEE-43D6-96A9-4C2C8A93D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6251-4CB6-4E3E-A953-A247795C7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24B-B996-415C-BA46-25276127F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20A1F9-0C9D-4B50-A651-15600B617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8EA3B2-BF0C-471A-A35D-E38362BD2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D465-528B-4A3C-8B94-8D161022B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81CF-F463-4A04-B969-B8AF392425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56F7B7-B556-40AE-A51E-248B62328B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26516-D2AE-43DB-A429-04BC0AAB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A14F5B-14FE-4EA9-AAC8-710CF892E8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1651F7-AB9A-4A21-973B-FE28D4AA92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9557EA-0937-4BC5-ABCD-CB261330F95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5" descr="SCU_PPT_centenial_footer2.t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039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7" descr="海思-修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400801"/>
            <a:ext cx="1524000" cy="30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086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600" dirty="0"/>
              <a:t>Fast </a:t>
            </a:r>
            <a:r>
              <a:rPr lang="en-US" altLang="zh-CN" sz="3600" dirty="0" smtClean="0"/>
              <a:t>Intra Prediction Mode Selection for </a:t>
            </a:r>
            <a:r>
              <a:rPr lang="en-US" altLang="zh-CN" sz="3600" dirty="0"/>
              <a:t>Depth Intra Coding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4104697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Zhouye Gu (Santa Clara University)</a:t>
            </a:r>
          </a:p>
          <a:p>
            <a:pPr algn="ctr"/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Jianhua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Zheng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HiSilicon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Nam 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Ling (Santa Clara University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Philipp Zhang 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altLang="zh-CN" b="1" dirty="0" err="1">
                <a:solidFill>
                  <a:schemeClr val="tx2">
                    <a:lumMod val="75000"/>
                  </a:schemeClr>
                </a:solidFill>
              </a:rPr>
              <a:t>HiSilicon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733800" y="3540579"/>
            <a:ext cx="2133600" cy="345621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JCT3V-E0238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29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70037"/>
            <a:ext cx="8229600" cy="4373563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A fast </a:t>
            </a:r>
            <a:r>
              <a:rPr lang="en-US" altLang="zh-CN" dirty="0"/>
              <a:t>depth intra prediction </a:t>
            </a:r>
            <a:r>
              <a:rPr lang="en-US" altLang="zh-CN" dirty="0" smtClean="0"/>
              <a:t>mode selection algorithm is designed.  </a:t>
            </a:r>
          </a:p>
          <a:p>
            <a:r>
              <a:rPr lang="en-US" altLang="zh-CN" dirty="0" smtClean="0"/>
              <a:t>26.5% encoding time saving is achieved without any coding loss for all intra case</a:t>
            </a:r>
            <a:r>
              <a:rPr lang="en-US" altLang="zh-CN" dirty="0"/>
              <a:t>. (crosscheck reports  </a:t>
            </a:r>
            <a:r>
              <a:rPr lang="en-US" altLang="zh-CN" dirty="0" smtClean="0"/>
              <a:t>31.3% </a:t>
            </a:r>
            <a:r>
              <a:rPr lang="en-US" altLang="zh-CN" dirty="0"/>
              <a:t>encoding time saving </a:t>
            </a:r>
            <a:r>
              <a:rPr lang="en-US" altLang="zh-CN" dirty="0" smtClean="0"/>
              <a:t>) </a:t>
            </a:r>
            <a:endParaRPr lang="en-US" altLang="zh-CN" dirty="0"/>
          </a:p>
          <a:p>
            <a:r>
              <a:rPr lang="en-US" altLang="zh-CN" dirty="0"/>
              <a:t>HM10 based version (HTM-DEV-0.3-dev1), </a:t>
            </a:r>
            <a:r>
              <a:rPr lang="en-US" altLang="zh-CN" dirty="0" smtClean="0"/>
              <a:t>roughly 20</a:t>
            </a:r>
            <a:r>
              <a:rPr lang="en-US" altLang="zh-CN" dirty="0"/>
              <a:t>% encoding time saving for All Intra case without </a:t>
            </a:r>
            <a:r>
              <a:rPr lang="en-US" altLang="zh-CN" dirty="0" smtClean="0"/>
              <a:t>coding loss</a:t>
            </a:r>
            <a:endParaRPr lang="en-US" altLang="zh-CN" dirty="0"/>
          </a:p>
          <a:p>
            <a:pPr algn="just">
              <a:lnSpc>
                <a:spcPct val="120000"/>
              </a:lnSpc>
            </a:pPr>
            <a:r>
              <a:rPr lang="en-US" altLang="zh-CN" dirty="0" smtClean="0"/>
              <a:t>Compactable </a:t>
            </a:r>
            <a:r>
              <a:rPr lang="en-US" altLang="zh-CN" dirty="0"/>
              <a:t>with other algorithms designed </a:t>
            </a:r>
            <a:r>
              <a:rPr lang="en-US" altLang="zh-CN" dirty="0" smtClean="0"/>
              <a:t>to improve specific new intra depth mode performance.</a:t>
            </a:r>
          </a:p>
          <a:p>
            <a:pPr algn="just">
              <a:lnSpc>
                <a:spcPct val="120000"/>
              </a:lnSpc>
            </a:pPr>
            <a:r>
              <a:rPr lang="en-US" altLang="zh-CN" dirty="0" smtClean="0"/>
              <a:t>Suggest to include in next HTM software and implement with Bi-partition modes to speed up depth coding.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5913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276600"/>
            <a:ext cx="5638800" cy="708025"/>
          </a:xfrm>
        </p:spPr>
        <p:txBody>
          <a:bodyPr>
            <a:normAutofit fontScale="90000"/>
          </a:bodyPr>
          <a:lstStyle/>
          <a:p>
            <a:r>
              <a:rPr lang="en-US" altLang="zh-CN" sz="6000" dirty="0" smtClean="0"/>
              <a:t>Thank you! 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0895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2667000" cy="708025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467600" cy="4873752"/>
          </a:xfrm>
        </p:spPr>
        <p:txBody>
          <a:bodyPr>
            <a:normAutofit fontScale="92500"/>
          </a:bodyPr>
          <a:lstStyle/>
          <a:p>
            <a:pPr algn="just"/>
            <a:r>
              <a:rPr lang="en-US" altLang="zh-CN" dirty="0" smtClean="0"/>
              <a:t>Continuation of Proposal JCT3V-D0175. </a:t>
            </a:r>
          </a:p>
          <a:p>
            <a:pPr algn="just"/>
            <a:r>
              <a:rPr lang="en-US" altLang="zh-CN" dirty="0" smtClean="0"/>
              <a:t>Bi-partition modes (DMM+RBC) bring significant gain for intra depth map coding. Encoding complexity is more than doubled when they are turned </a:t>
            </a:r>
            <a:r>
              <a:rPr lang="en-US" altLang="zh-CN" dirty="0"/>
              <a:t>on (</a:t>
            </a:r>
            <a:r>
              <a:rPr lang="en-US" altLang="zh-CN" dirty="0" smtClean="0"/>
              <a:t>JCT3V-E0025). </a:t>
            </a:r>
          </a:p>
          <a:p>
            <a:pPr algn="just"/>
            <a:r>
              <a:rPr lang="en-US" altLang="zh-CN" dirty="0" smtClean="0"/>
              <a:t>Additional conditions are design to skip Full Rate-Distortion search of </a:t>
            </a:r>
            <a:r>
              <a:rPr lang="en-US" altLang="zh-CN" dirty="0"/>
              <a:t>Bi-partition modes (</a:t>
            </a:r>
            <a:r>
              <a:rPr lang="en-US" altLang="zh-CN" dirty="0" smtClean="0"/>
              <a:t>DMM +RBC). </a:t>
            </a:r>
          </a:p>
          <a:p>
            <a:r>
              <a:rPr lang="en-CA" altLang="zh-CN" dirty="0"/>
              <a:t>I</a:t>
            </a:r>
            <a:r>
              <a:rPr lang="en-CA" altLang="zh-CN" dirty="0" smtClean="0"/>
              <a:t>mplementation on two platform,</a:t>
            </a:r>
          </a:p>
          <a:p>
            <a:r>
              <a:rPr lang="en-CA" sz="1800" b="1" dirty="0" err="1" smtClean="0"/>
              <a:t>HTM</a:t>
            </a:r>
            <a:r>
              <a:rPr lang="en-CA" sz="1800" b="1" dirty="0" smtClean="0"/>
              <a:t> </a:t>
            </a:r>
            <a:r>
              <a:rPr lang="en-CA" sz="1800" b="1" dirty="0" err="1" smtClean="0"/>
              <a:t>7.0r1</a:t>
            </a:r>
            <a:r>
              <a:rPr lang="en-CA" sz="1800" b="1" dirty="0" smtClean="0"/>
              <a:t>:  26.5</a:t>
            </a:r>
            <a:r>
              <a:rPr lang="en-US" altLang="zh-CN" sz="1800" b="1" dirty="0" smtClean="0"/>
              <a:t>%</a:t>
            </a:r>
            <a:r>
              <a:rPr lang="en-US" altLang="zh-CN" sz="1800" dirty="0" smtClean="0"/>
              <a:t> encoding time saving for All Intra case without bitrate </a:t>
            </a:r>
            <a:r>
              <a:rPr lang="en-US" altLang="zh-CN" sz="1800" dirty="0"/>
              <a:t>loss </a:t>
            </a:r>
            <a:r>
              <a:rPr lang="en-US" altLang="zh-CN" sz="1800" dirty="0" smtClean="0"/>
              <a:t>(crosscheck </a:t>
            </a:r>
            <a:r>
              <a:rPr lang="en-US" altLang="zh-CN" sz="1800" dirty="0"/>
              <a:t>reports </a:t>
            </a:r>
            <a:r>
              <a:rPr lang="en-US" altLang="zh-CN" sz="1800" b="1" dirty="0" smtClean="0"/>
              <a:t>31.3% </a:t>
            </a:r>
            <a:r>
              <a:rPr lang="en-US" altLang="zh-CN" sz="1800" dirty="0"/>
              <a:t>encoding time saving </a:t>
            </a:r>
            <a:r>
              <a:rPr lang="en-US" altLang="zh-CN" sz="1800" dirty="0" smtClean="0"/>
              <a:t>)</a:t>
            </a:r>
          </a:p>
          <a:p>
            <a:r>
              <a:rPr lang="en-US" altLang="zh-CN" sz="1800" dirty="0" smtClean="0"/>
              <a:t>HM10 based </a:t>
            </a:r>
            <a:r>
              <a:rPr lang="en-US" altLang="zh-CN" sz="1800" dirty="0"/>
              <a:t>version (</a:t>
            </a:r>
            <a:r>
              <a:rPr lang="en-US" altLang="zh-CN" sz="1800" b="1" dirty="0" err="1"/>
              <a:t>HTM</a:t>
            </a:r>
            <a:r>
              <a:rPr lang="en-US" altLang="zh-CN" sz="1800" b="1" dirty="0"/>
              <a:t>-</a:t>
            </a:r>
            <a:r>
              <a:rPr lang="en-US" altLang="zh-CN" sz="1800" b="1" dirty="0" err="1"/>
              <a:t>DEV</a:t>
            </a:r>
            <a:r>
              <a:rPr lang="en-US" altLang="zh-CN" sz="1800" b="1" dirty="0"/>
              <a:t>-0.3-</a:t>
            </a:r>
            <a:r>
              <a:rPr lang="en-US" altLang="zh-CN" sz="1800" b="1" dirty="0" err="1"/>
              <a:t>dev1</a:t>
            </a:r>
            <a:r>
              <a:rPr lang="en-US" altLang="zh-CN" sz="1800" dirty="0" smtClean="0"/>
              <a:t>): roughly </a:t>
            </a:r>
            <a:r>
              <a:rPr lang="en-US" altLang="zh-CN" sz="1800" b="1" dirty="0" smtClean="0"/>
              <a:t>20</a:t>
            </a:r>
            <a:r>
              <a:rPr lang="en-US" altLang="zh-CN" sz="1800" b="1" dirty="0"/>
              <a:t>%</a:t>
            </a:r>
            <a:r>
              <a:rPr lang="en-US" altLang="zh-CN" sz="1800" dirty="0"/>
              <a:t> encoding time saving for All Intra </a:t>
            </a:r>
            <a:r>
              <a:rPr lang="en-US" altLang="zh-CN" sz="1800" dirty="0" smtClean="0"/>
              <a:t>case without bitrate loss</a:t>
            </a:r>
          </a:p>
          <a:p>
            <a:pPr marL="0" indent="0">
              <a:buNone/>
            </a:pPr>
            <a:r>
              <a:rPr lang="en-US" altLang="zh-CN" dirty="0" smtClean="0"/>
              <a:t>Thanks </a:t>
            </a:r>
            <a:r>
              <a:rPr lang="en-US" altLang="zh-CN" dirty="0" err="1" smtClean="0"/>
              <a:t>MediaTek</a:t>
            </a:r>
            <a:r>
              <a:rPr lang="en-US" altLang="zh-CN" dirty="0" smtClean="0"/>
              <a:t> for crosscheck (JCT3V-0257)</a:t>
            </a:r>
          </a:p>
          <a:p>
            <a:pPr marL="0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8835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9718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220416"/>
            <a:ext cx="3124200" cy="32004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2000" dirty="0" smtClean="0"/>
              <a:t>In 3D-HEVC intra depth coding, Bi-Partition modes ( DMM and RBC) are added to the Full-RD cost calculation list after the intra prediction mode selected by fast intra mode decision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918643"/>
              </p:ext>
            </p:extLst>
          </p:nvPr>
        </p:nvGraphicFramePr>
        <p:xfrm>
          <a:off x="4068337" y="1447799"/>
          <a:ext cx="2514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6659137" y="1447799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ight Brace 7"/>
          <p:cNvSpPr/>
          <p:nvPr/>
        </p:nvSpPr>
        <p:spPr>
          <a:xfrm>
            <a:off x="6659137" y="2971799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7055005" y="1879311"/>
            <a:ext cx="1447800" cy="53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34200" y="1879311"/>
            <a:ext cx="173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Intra prediction modes</a:t>
            </a:r>
            <a:endParaRPr lang="zh-CN" alt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6917474" y="3453826"/>
            <a:ext cx="1693126" cy="584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781800" y="3505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Bi-partition Modes (DMM+RBC)</a:t>
            </a:r>
            <a:endParaRPr lang="zh-CN" altLang="en-US" sz="1400" dirty="0"/>
          </a:p>
        </p:txBody>
      </p:sp>
      <p:sp>
        <p:nvSpPr>
          <p:cNvPr id="10" name="Bent Arrow 9"/>
          <p:cNvSpPr/>
          <p:nvPr/>
        </p:nvSpPr>
        <p:spPr>
          <a:xfrm rot="10800000">
            <a:off x="4373137" y="4419599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7800" y="4957048"/>
            <a:ext cx="28956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676400" y="4957048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Full RD cost Calculation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2860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00" y="304800"/>
            <a:ext cx="2794000" cy="708025"/>
          </a:xfrm>
        </p:spPr>
        <p:txBody>
          <a:bodyPr/>
          <a:lstStyle/>
          <a:p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7432" y="1068324"/>
            <a:ext cx="8001000" cy="4721352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Bi-partition modes (DMM,RBC) are </a:t>
            </a:r>
            <a:r>
              <a:rPr lang="en-US" altLang="zh-CN" sz="1800" dirty="0"/>
              <a:t>designed to preserve the edge or sharp transition of a </a:t>
            </a:r>
            <a:r>
              <a:rPr lang="en-US" altLang="zh-CN" sz="1800" dirty="0" smtClean="0"/>
              <a:t>block, while </a:t>
            </a:r>
            <a:r>
              <a:rPr lang="en-US" altLang="zh-CN" sz="1800" dirty="0"/>
              <a:t>most </a:t>
            </a:r>
            <a:r>
              <a:rPr lang="en-US" altLang="zh-CN" sz="1800" dirty="0" smtClean="0"/>
              <a:t>of the blocks in depth frame are flat </a:t>
            </a:r>
            <a:r>
              <a:rPr lang="en-US" altLang="zh-CN" sz="1800" dirty="0"/>
              <a:t>or </a:t>
            </a:r>
            <a:r>
              <a:rPr lang="en-US" altLang="zh-CN" sz="1800" dirty="0" smtClean="0"/>
              <a:t>smooth. Those flat or smooth blocks rarely select </a:t>
            </a:r>
            <a:r>
              <a:rPr lang="en-US" altLang="zh-CN" sz="1800" dirty="0"/>
              <a:t>Bi-partition modes </a:t>
            </a:r>
            <a:r>
              <a:rPr lang="en-US" altLang="zh-CN" sz="1800" dirty="0" smtClean="0"/>
              <a:t>as best prediction mode. </a:t>
            </a:r>
          </a:p>
          <a:p>
            <a:r>
              <a:rPr lang="en-US" altLang="zh-CN" sz="1800" dirty="0" smtClean="0"/>
              <a:t>In current design, full RD </a:t>
            </a:r>
            <a:r>
              <a:rPr lang="en-US" altLang="zh-CN" sz="1800" dirty="0"/>
              <a:t>cost c</a:t>
            </a:r>
            <a:r>
              <a:rPr lang="en-US" altLang="zh-CN" sz="1800" dirty="0" smtClean="0"/>
              <a:t>alculation is applied to </a:t>
            </a:r>
            <a:r>
              <a:rPr lang="en-US" altLang="zh-CN" sz="1800" dirty="0" smtClean="0"/>
              <a:t>all Bi-partition </a:t>
            </a:r>
            <a:r>
              <a:rPr lang="en-US" altLang="zh-CN" sz="1800" dirty="0" smtClean="0"/>
              <a:t>modes. However, after </a:t>
            </a:r>
            <a:r>
              <a:rPr lang="en-US" altLang="zh-CN" sz="1800" dirty="0"/>
              <a:t>full RD-cost calculation, only </a:t>
            </a:r>
            <a:r>
              <a:rPr lang="en-US" altLang="zh-CN" sz="1800" dirty="0" smtClean="0"/>
              <a:t>a small portion of </a:t>
            </a:r>
            <a:r>
              <a:rPr lang="en-US" altLang="zh-CN" sz="1800" dirty="0"/>
              <a:t>best modes are Bi-partition modes. </a:t>
            </a:r>
            <a:r>
              <a:rPr lang="en-US" altLang="zh-CN" sz="1800" dirty="0" smtClean="0"/>
              <a:t>(e.g. 3.4%, </a:t>
            </a:r>
            <a:r>
              <a:rPr lang="en-US" altLang="zh-CN" sz="1800" i="1" dirty="0"/>
              <a:t>Kendo </a:t>
            </a:r>
            <a:r>
              <a:rPr lang="en-US" altLang="zh-CN" sz="1800" i="1" dirty="0" smtClean="0"/>
              <a:t>, </a:t>
            </a:r>
            <a:r>
              <a:rPr lang="en-US" altLang="zh-CN" sz="1800" dirty="0" smtClean="0"/>
              <a:t>QP </a:t>
            </a:r>
            <a:r>
              <a:rPr lang="en-US" altLang="zh-CN" sz="1800" dirty="0"/>
              <a:t>= 25)</a:t>
            </a:r>
            <a:endParaRPr lang="en-US" altLang="zh-CN" sz="1800" dirty="0" smtClean="0"/>
          </a:p>
          <a:p>
            <a:r>
              <a:rPr lang="en-US" altLang="zh-CN" sz="1800" dirty="0" smtClean="0"/>
              <a:t>It is make sense to </a:t>
            </a:r>
            <a:r>
              <a:rPr lang="en-US" altLang="zh-CN" sz="1800" dirty="0" smtClean="0"/>
              <a:t>design</a:t>
            </a:r>
            <a:r>
              <a:rPr lang="en-US" altLang="zh-CN" sz="1800" dirty="0" smtClean="0"/>
              <a:t> </a:t>
            </a:r>
            <a:r>
              <a:rPr lang="en-US" altLang="zh-CN" sz="1800" dirty="0" smtClean="0"/>
              <a:t>a fast approach for the </a:t>
            </a:r>
            <a:r>
              <a:rPr lang="en-US" altLang="zh-CN" sz="1800" dirty="0"/>
              <a:t>Bi-partition modes(DMM+RBC</a:t>
            </a:r>
            <a:r>
              <a:rPr lang="en-US" altLang="zh-CN" sz="1800" dirty="0" smtClean="0"/>
              <a:t>) selection instead of </a:t>
            </a:r>
            <a:r>
              <a:rPr lang="en-US" altLang="zh-CN" sz="1800" dirty="0"/>
              <a:t>full RD cost </a:t>
            </a:r>
            <a:r>
              <a:rPr lang="en-US" altLang="zh-CN" sz="1800" dirty="0" smtClean="0"/>
              <a:t>calculation to select the best mode.</a:t>
            </a:r>
            <a:endParaRPr lang="zh-CN" altLang="en-US" sz="1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239432" y="5737477"/>
            <a:ext cx="6477000" cy="5334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/>
              <a:t>(a) Kendo                                                (b</a:t>
            </a:r>
            <a:r>
              <a:rPr lang="en-US" altLang="zh-CN" sz="1600" dirty="0"/>
              <a:t>) </a:t>
            </a:r>
            <a:r>
              <a:rPr lang="en-US" altLang="zh-CN" sz="1600" dirty="0" smtClean="0"/>
              <a:t>PoznanHall2</a:t>
            </a:r>
          </a:p>
          <a:p>
            <a:pPr marL="0" indent="0" algn="ctr">
              <a:buNone/>
            </a:pPr>
            <a:r>
              <a:rPr lang="en-US" altLang="zh-CN" sz="1600" dirty="0" smtClean="0"/>
              <a:t>Example of Depth frames</a:t>
            </a:r>
            <a:endParaRPr lang="en-US" altLang="zh-CN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67200"/>
            <a:ext cx="2060496" cy="145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486" y="4267200"/>
            <a:ext cx="2574624" cy="145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2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2203" y="381000"/>
            <a:ext cx="7391400" cy="639762"/>
          </a:xfrm>
        </p:spPr>
        <p:txBody>
          <a:bodyPr>
            <a:no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43000"/>
            <a:ext cx="3200400" cy="407491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1</a:t>
            </a:r>
            <a:r>
              <a:rPr lang="en-US" altLang="zh-CN" sz="1800" dirty="0" smtClean="0"/>
              <a:t>: </a:t>
            </a:r>
            <a:r>
              <a:rPr lang="en-US" altLang="zh-CN" sz="1800" dirty="0"/>
              <a:t>add </a:t>
            </a:r>
            <a:r>
              <a:rPr lang="en-US" altLang="zh-CN" sz="1800" dirty="0" smtClean="0"/>
              <a:t>Bi-Partition </a:t>
            </a:r>
            <a:r>
              <a:rPr lang="en-US" altLang="zh-CN" sz="1800" dirty="0"/>
              <a:t>mode (</a:t>
            </a:r>
            <a:r>
              <a:rPr lang="en-US" altLang="zh-CN" sz="1800" dirty="0" err="1"/>
              <a:t>DMMs+RBC</a:t>
            </a:r>
            <a:r>
              <a:rPr lang="en-US" altLang="zh-CN" sz="1800" dirty="0"/>
              <a:t>) to full-RD cost calculation list if </a:t>
            </a:r>
            <a:r>
              <a:rPr lang="en-US" altLang="zh-CN" sz="1800" b="0" dirty="0" smtClean="0"/>
              <a:t>the </a:t>
            </a:r>
            <a:r>
              <a:rPr lang="en-US" altLang="zh-CN" sz="1800" b="0" dirty="0"/>
              <a:t>first mode in the full-RD calculation list </a:t>
            </a:r>
            <a:r>
              <a:rPr lang="en-US" altLang="zh-CN" sz="1800" b="0" dirty="0" smtClean="0"/>
              <a:t>is not </a:t>
            </a:r>
            <a:r>
              <a:rPr lang="en-US" altLang="zh-CN" sz="1800" b="0" dirty="0"/>
              <a:t>planar </a:t>
            </a:r>
            <a:r>
              <a:rPr lang="en-US" altLang="zh-CN" sz="1800" b="0" dirty="0" smtClean="0"/>
              <a:t> (</a:t>
            </a:r>
            <a:r>
              <a:rPr lang="en-CA" altLang="zh-CN" sz="1800" b="0" dirty="0" err="1"/>
              <a:t>uiRdModeList</a:t>
            </a:r>
            <a:r>
              <a:rPr lang="en-CA" altLang="zh-CN" sz="1800" b="0" dirty="0"/>
              <a:t>[0] </a:t>
            </a:r>
            <a:r>
              <a:rPr lang="en-CA" altLang="zh-CN" sz="1800" b="0" dirty="0" smtClean="0"/>
              <a:t> != </a:t>
            </a:r>
            <a:r>
              <a:rPr lang="en-CA" altLang="zh-CN" sz="1800" b="0" dirty="0"/>
              <a:t>0</a:t>
            </a:r>
            <a:r>
              <a:rPr lang="en-US" altLang="zh-CN" sz="1800" b="0" dirty="0"/>
              <a:t>)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b="0" dirty="0" smtClean="0"/>
              <a:t>This is because when the first </a:t>
            </a:r>
            <a:r>
              <a:rPr lang="en-US" altLang="zh-CN" sz="1800" b="0" dirty="0" smtClean="0"/>
              <a:t>mode </a:t>
            </a:r>
            <a:r>
              <a:rPr lang="en-US" altLang="zh-CN" sz="1800" b="0" dirty="0"/>
              <a:t>in the full-RD calculation list is </a:t>
            </a:r>
            <a:r>
              <a:rPr lang="en-US" altLang="zh-CN" sz="1800" b="0" dirty="0" smtClean="0"/>
              <a:t>planar</a:t>
            </a:r>
            <a:r>
              <a:rPr lang="en-US" sz="1800" b="0" dirty="0" smtClean="0"/>
              <a:t>, the block is very likely to be smooth and rarely select </a:t>
            </a:r>
            <a:r>
              <a:rPr lang="en-US" altLang="zh-CN" sz="1800" b="0" dirty="0"/>
              <a:t>new </a:t>
            </a:r>
            <a:r>
              <a:rPr lang="en-US" altLang="zh-CN" sz="1800" b="0" dirty="0" smtClean="0"/>
              <a:t>intra depth mode </a:t>
            </a:r>
            <a:r>
              <a:rPr lang="en-US" sz="1800" b="0" dirty="0" smtClean="0"/>
              <a:t>as best mode. </a:t>
            </a:r>
            <a:endParaRPr lang="en-US" sz="1800" b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333622"/>
              </p:ext>
            </p:extLst>
          </p:nvPr>
        </p:nvGraphicFramePr>
        <p:xfrm>
          <a:off x="4114800" y="1752599"/>
          <a:ext cx="2514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6705600" y="1752599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ight Brace 5"/>
          <p:cNvSpPr/>
          <p:nvPr/>
        </p:nvSpPr>
        <p:spPr>
          <a:xfrm>
            <a:off x="6705600" y="3276599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Bent Arrow 10"/>
          <p:cNvSpPr/>
          <p:nvPr/>
        </p:nvSpPr>
        <p:spPr>
          <a:xfrm rot="10800000">
            <a:off x="4419600" y="4724399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400" y="5261848"/>
            <a:ext cx="26670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52600" y="5261848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Full RD cost Calculation</a:t>
            </a:r>
            <a:endParaRPr lang="zh-CN" alt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7000" y="1676399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!=0 </a:t>
            </a:r>
            <a:r>
              <a:rPr lang="en-US" altLang="zh-CN" sz="2400" dirty="0" smtClean="0">
                <a:solidFill>
                  <a:srgbClr val="FF0000"/>
                </a:solidFill>
              </a:rPr>
              <a:t>(not Planar)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10400" y="2209800"/>
            <a:ext cx="1583474" cy="533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953051" y="2209800"/>
            <a:ext cx="173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Intra prediction modes</a:t>
            </a:r>
            <a:endParaRPr lang="zh-CN" alt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993674" y="3784315"/>
            <a:ext cx="1693126" cy="584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858000" y="382018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/>
              <a:t>Bi-partition Modes (DMM_RBC)</a:t>
            </a:r>
            <a:endParaRPr lang="zh-CN" altLang="en-US" sz="14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819789"/>
              </p:ext>
            </p:extLst>
          </p:nvPr>
        </p:nvGraphicFramePr>
        <p:xfrm>
          <a:off x="4114800" y="3258819"/>
          <a:ext cx="2514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Bent Arrow 18"/>
          <p:cNvSpPr/>
          <p:nvPr/>
        </p:nvSpPr>
        <p:spPr>
          <a:xfrm rot="10800000">
            <a:off x="4419600" y="3276599"/>
            <a:ext cx="1219200" cy="2360677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2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4" grpId="0"/>
      <p:bldP spid="23" grpId="0" animBg="1"/>
      <p:bldP spid="16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6732588" cy="708025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zh-CN" alt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762000" y="3019063"/>
            <a:ext cx="7696200" cy="1371600"/>
          </a:xfrm>
        </p:spPr>
        <p:txBody>
          <a:bodyPr>
            <a:normAutofit/>
          </a:bodyPr>
          <a:lstStyle/>
          <a:p>
            <a:pPr marL="0" indent="0" algn="r" latinLnBrk="1" hangingPunct="0">
              <a:buNone/>
            </a:pPr>
            <a:r>
              <a:rPr lang="en-US" altLang="zh-CN" sz="1800" dirty="0"/>
              <a:t>threshold = max(((</a:t>
            </a:r>
            <a:r>
              <a:rPr lang="en-US" altLang="zh-CN" sz="1800" dirty="0" err="1"/>
              <a:t>pcCU</a:t>
            </a:r>
            <a:r>
              <a:rPr lang="en-US" altLang="zh-CN" sz="1800" dirty="0"/>
              <a:t>-&gt;</a:t>
            </a:r>
            <a:r>
              <a:rPr lang="en-US" altLang="zh-CN" sz="1800" dirty="0" err="1"/>
              <a:t>getQP</a:t>
            </a:r>
            <a:r>
              <a:rPr lang="en-US" altLang="zh-CN" sz="1800" dirty="0"/>
              <a:t>(0))&gt;&gt;3)-1,3</a:t>
            </a:r>
            <a:r>
              <a:rPr lang="en-US" altLang="zh-CN" sz="1800" dirty="0" smtClean="0"/>
              <a:t>)                             </a:t>
            </a:r>
            <a:r>
              <a:rPr lang="en-CA" altLang="zh-CN" sz="1800" kern="1200" dirty="0" smtClean="0">
                <a:solidFill>
                  <a:schemeClr val="tx1"/>
                </a:solidFill>
              </a:rPr>
              <a:t>(</a:t>
            </a:r>
            <a:r>
              <a:rPr lang="en-CA" altLang="zh-CN" sz="1800" kern="1200" dirty="0">
                <a:solidFill>
                  <a:schemeClr val="tx1"/>
                </a:solidFill>
              </a:rPr>
              <a:t>1)</a:t>
            </a:r>
            <a:endParaRPr lang="zh-CN" altLang="zh-CN" sz="1800" kern="1200" dirty="0">
              <a:solidFill>
                <a:schemeClr val="tx1"/>
              </a:solidFill>
            </a:endParaRPr>
          </a:p>
          <a:p>
            <a:pPr marL="0" indent="0" algn="r" latinLnBrk="1" hangingPunct="0">
              <a:buNone/>
            </a:pPr>
            <a:r>
              <a:rPr lang="en-CA" altLang="zh-CN" sz="1800" kern="1200" dirty="0" err="1">
                <a:solidFill>
                  <a:schemeClr val="tx1"/>
                </a:solidFill>
              </a:rPr>
              <a:t>varThreshold</a:t>
            </a:r>
            <a:r>
              <a:rPr lang="en-CA" altLang="zh-CN" sz="1800" kern="1200" dirty="0">
                <a:solidFill>
                  <a:schemeClr val="tx1"/>
                </a:solidFill>
              </a:rPr>
              <a:t> = </a:t>
            </a:r>
            <a:r>
              <a:rPr lang="en-CA" altLang="zh-CN" sz="1800" kern="1200" dirty="0" smtClean="0">
                <a:solidFill>
                  <a:schemeClr val="tx1"/>
                </a:solidFill>
              </a:rPr>
              <a:t>threshold*threshold-8                                  (2</a:t>
            </a:r>
            <a:r>
              <a:rPr lang="en-CA" altLang="zh-CN" sz="1800" kern="1200" dirty="0">
                <a:solidFill>
                  <a:schemeClr val="tx1"/>
                </a:solidFill>
              </a:rPr>
              <a:t>)</a:t>
            </a:r>
            <a:endParaRPr lang="zh-CN" altLang="zh-CN" sz="1800" kern="1200" dirty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457200" y="1143000"/>
            <a:ext cx="7924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ebdings" pitchFamily="1" charset="2"/>
              <a:buChar char="="/>
              <a:defRPr sz="2400" b="1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rgbClr val="4D4D4D"/>
                </a:solidFill>
                <a:latin typeface="+mn-lt"/>
              </a:defRPr>
            </a:lvl2pPr>
            <a:lvl3pPr marL="1204913" indent="-290513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ebdings" pitchFamily="1" charset="2"/>
              <a:buChar char="="/>
              <a:defRPr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ebdings" pitchFamily="1" charset="2"/>
              <a:defRPr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5pPr>
            <a:lvl6pPr marL="25146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95000"/>
              <a:buFont typeface="Wingdings 2" pitchFamily="18" charset="2"/>
              <a:buChar char=""/>
              <a:defRPr>
                <a:solidFill>
                  <a:srgbClr val="4D4D4D"/>
                </a:solidFill>
                <a:latin typeface="+mn-lt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18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2</a:t>
            </a:r>
            <a:r>
              <a:rPr lang="en-US" altLang="zh-CN" sz="1800" kern="0" dirty="0" smtClean="0">
                <a:solidFill>
                  <a:schemeClr val="tx1"/>
                </a:solidFill>
              </a:rPr>
              <a:t>: </a:t>
            </a:r>
            <a:r>
              <a:rPr lang="en-CA" altLang="zh-CN" sz="1800" b="0" dirty="0">
                <a:solidFill>
                  <a:schemeClr val="tx1"/>
                </a:solidFill>
              </a:rPr>
              <a:t>add Bi-Partition modes </a:t>
            </a:r>
            <a:r>
              <a:rPr lang="en-US" altLang="zh-CN" sz="1800" b="0" dirty="0" smtClean="0">
                <a:solidFill>
                  <a:schemeClr val="tx1"/>
                </a:solidFill>
              </a:rPr>
              <a:t>(</a:t>
            </a:r>
            <a:r>
              <a:rPr lang="en-CA" altLang="zh-CN" sz="1800" b="0" dirty="0" err="1" smtClean="0">
                <a:solidFill>
                  <a:schemeClr val="tx1"/>
                </a:solidFill>
              </a:rPr>
              <a:t>DMMs+RBC</a:t>
            </a:r>
            <a:r>
              <a:rPr lang="en-CA" altLang="zh-CN" sz="1800" b="0" dirty="0" smtClean="0">
                <a:solidFill>
                  <a:schemeClr val="tx1"/>
                </a:solidFill>
              </a:rPr>
              <a:t>) </a:t>
            </a:r>
            <a:r>
              <a:rPr lang="en-CA" altLang="zh-CN" sz="1800" b="0" dirty="0">
                <a:solidFill>
                  <a:schemeClr val="tx1"/>
                </a:solidFill>
              </a:rPr>
              <a:t>to full-RD cost </a:t>
            </a:r>
            <a:r>
              <a:rPr lang="en-CA" altLang="zh-CN" sz="1800" b="0" dirty="0" smtClean="0">
                <a:solidFill>
                  <a:schemeClr val="tx1"/>
                </a:solidFill>
              </a:rPr>
              <a:t>calculation list </a:t>
            </a:r>
            <a:r>
              <a:rPr lang="en-CA" altLang="zh-CN" sz="1800" b="0" dirty="0">
                <a:solidFill>
                  <a:schemeClr val="tx1"/>
                </a:solidFill>
              </a:rPr>
              <a:t>if the variance of </a:t>
            </a:r>
            <a:r>
              <a:rPr lang="en-CA" altLang="zh-CN" sz="1800" b="0" dirty="0" smtClean="0">
                <a:solidFill>
                  <a:schemeClr val="tx1"/>
                </a:solidFill>
              </a:rPr>
              <a:t>block </a:t>
            </a:r>
            <a:r>
              <a:rPr lang="en-CA" altLang="zh-CN" sz="1800" b="0" dirty="0">
                <a:solidFill>
                  <a:schemeClr val="tx1"/>
                </a:solidFill>
              </a:rPr>
              <a:t>is higher than a threshold </a:t>
            </a:r>
            <a:endParaRPr lang="en-CA" altLang="zh-CN" sz="18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b="0" kern="0" dirty="0" smtClean="0">
                <a:solidFill>
                  <a:schemeClr val="tx1"/>
                </a:solidFill>
              </a:rPr>
              <a:t>This is because </a:t>
            </a:r>
            <a:r>
              <a:rPr lang="en-US" altLang="zh-CN" sz="1800" b="0" dirty="0">
                <a:solidFill>
                  <a:schemeClr val="tx1"/>
                </a:solidFill>
              </a:rPr>
              <a:t>the </a:t>
            </a:r>
            <a:r>
              <a:rPr lang="en-US" altLang="zh-CN" sz="1800" b="0" dirty="0" smtClean="0">
                <a:solidFill>
                  <a:schemeClr val="tx1"/>
                </a:solidFill>
              </a:rPr>
              <a:t>blocks </a:t>
            </a:r>
            <a:r>
              <a:rPr lang="en-US" altLang="zh-CN" sz="1800" b="0" dirty="0">
                <a:solidFill>
                  <a:schemeClr val="tx1"/>
                </a:solidFill>
              </a:rPr>
              <a:t>selecting </a:t>
            </a:r>
            <a:r>
              <a:rPr lang="en-CA" altLang="zh-CN" sz="1800" b="0" dirty="0">
                <a:solidFill>
                  <a:schemeClr val="tx1"/>
                </a:solidFill>
              </a:rPr>
              <a:t>Bi-Partition modes as </a:t>
            </a:r>
            <a:r>
              <a:rPr lang="en-CA" altLang="zh-CN" sz="1800" b="0" dirty="0" smtClean="0">
                <a:solidFill>
                  <a:schemeClr val="tx1"/>
                </a:solidFill>
              </a:rPr>
              <a:t>best mode are usually edge blocks which have high block variance</a:t>
            </a:r>
            <a:endParaRPr lang="en-US" sz="1800" b="0" kern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1738" y="4191000"/>
            <a:ext cx="8056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en-CA" altLang="zh-CN" b="1" dirty="0"/>
              <a:t>Combining condition </a:t>
            </a:r>
            <a:r>
              <a:rPr lang="en-CA" altLang="zh-CN" b="1" dirty="0" smtClean="0"/>
              <a:t>1 </a:t>
            </a:r>
            <a:r>
              <a:rPr lang="en-CA" altLang="zh-CN" b="1" dirty="0"/>
              <a:t>and </a:t>
            </a:r>
            <a:r>
              <a:rPr lang="en-CA" altLang="zh-CN" b="1" dirty="0" smtClean="0"/>
              <a:t>2</a:t>
            </a:r>
            <a:r>
              <a:rPr lang="en-CA" altLang="zh-CN" b="1" dirty="0"/>
              <a:t>, the additional </a:t>
            </a:r>
            <a:r>
              <a:rPr lang="en-CA" altLang="zh-CN" b="1" dirty="0" smtClean="0"/>
              <a:t>condition required to add Bi-Partition mode to </a:t>
            </a:r>
            <a:r>
              <a:rPr lang="en-CA" altLang="zh-CN" b="1" dirty="0"/>
              <a:t>full-RD cost calculations is: </a:t>
            </a:r>
            <a:endParaRPr lang="zh-CN" altLang="zh-CN" b="1" dirty="0"/>
          </a:p>
          <a:p>
            <a:pPr algn="r"/>
            <a:r>
              <a:rPr lang="en-CA" altLang="zh-CN" b="1" dirty="0" smtClean="0"/>
              <a:t>(</a:t>
            </a:r>
            <a:r>
              <a:rPr lang="en-US" altLang="zh-CN" b="1" dirty="0" err="1"/>
              <a:t>FullRDList</a:t>
            </a:r>
            <a:r>
              <a:rPr lang="en-US" altLang="zh-CN" b="1" dirty="0"/>
              <a:t>[0] != planar</a:t>
            </a:r>
            <a:r>
              <a:rPr lang="en-CA" altLang="zh-CN" b="1" dirty="0"/>
              <a:t>) || (CU variance &gt;= </a:t>
            </a:r>
            <a:r>
              <a:rPr lang="en-CA" altLang="zh-CN" b="1" dirty="0" err="1"/>
              <a:t>varThreshold</a:t>
            </a:r>
            <a:r>
              <a:rPr lang="en-CA" altLang="zh-CN" b="1" dirty="0"/>
              <a:t>)       </a:t>
            </a:r>
            <a:r>
              <a:rPr lang="en-CA" altLang="zh-CN" b="1" dirty="0" smtClean="0"/>
              <a:t> (</a:t>
            </a:r>
            <a:r>
              <a:rPr lang="en-CA" altLang="zh-CN" b="1" dirty="0"/>
              <a:t>3)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61691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27432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b="1" dirty="0" smtClean="0"/>
              <a:t>All Intra test result  </a:t>
            </a:r>
            <a:endParaRPr lang="en-US" altLang="zh-CN" sz="1800" b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371600" y="98755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b="1" dirty="0" smtClean="0"/>
              <a:t>Random Access (CTC) test result</a:t>
            </a:r>
            <a:endParaRPr lang="en-US" altLang="zh-CN" sz="1600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98" y="517855"/>
            <a:ext cx="6559502" cy="222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599" y="3162300"/>
            <a:ext cx="6546601" cy="24765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52500" y="5715000"/>
            <a:ext cx="6743700" cy="4191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b="1" dirty="0" smtClean="0"/>
              <a:t>Crosscheck report (JCT3V-E0257): 31.3% encoding time saving</a:t>
            </a:r>
            <a:endParaRPr lang="en-US" altLang="zh-CN" sz="1800" b="1" dirty="0"/>
          </a:p>
        </p:txBody>
      </p:sp>
    </p:spTree>
    <p:extLst>
      <p:ext uri="{BB962C8B-B14F-4D97-AF65-F5344CB8AC3E}">
        <p14:creationId xmlns:p14="http://schemas.microsoft.com/office/powerpoint/2010/main" val="7108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85844" y="30099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b="1" dirty="0" smtClean="0"/>
              <a:t>All Intra test result </a:t>
            </a:r>
            <a:r>
              <a:rPr lang="en-US" altLang="zh-CN" sz="1600" b="1" dirty="0"/>
              <a:t>(</a:t>
            </a:r>
            <a:r>
              <a:rPr lang="en-US" altLang="zh-CN" sz="1400" b="1" dirty="0"/>
              <a:t>Version: HTM_DEV_0.3_dev1</a:t>
            </a:r>
            <a:r>
              <a:rPr lang="en-US" altLang="zh-CN" sz="1600" b="1" dirty="0"/>
              <a:t>)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70048" y="228600"/>
            <a:ext cx="6477000" cy="4191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b="1" dirty="0" smtClean="0"/>
              <a:t>Random Access (CTC) test </a:t>
            </a:r>
            <a:r>
              <a:rPr lang="en-US" altLang="zh-CN" sz="1600" b="1" dirty="0"/>
              <a:t>result (Version: HTM_DEV_0.3_dev1)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65" y="673781"/>
            <a:ext cx="6477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141" y="3352800"/>
            <a:ext cx="6421724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86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899405"/>
            <a:ext cx="5105400" cy="708025"/>
          </a:xfrm>
        </p:spPr>
        <p:txBody>
          <a:bodyPr>
            <a:normAutofit fontScale="90000"/>
          </a:bodyPr>
          <a:lstStyle/>
          <a:p>
            <a:r>
              <a:rPr lang="en-US" altLang="zh-CN" sz="2400" dirty="0"/>
              <a:t>Full </a:t>
            </a:r>
            <a:r>
              <a:rPr lang="en-US" altLang="zh-CN" sz="2400" dirty="0" smtClean="0"/>
              <a:t>R-D </a:t>
            </a:r>
            <a:r>
              <a:rPr lang="en-US" altLang="zh-CN" sz="2400" dirty="0"/>
              <a:t>Search Cycle </a:t>
            </a:r>
            <a:r>
              <a:rPr lang="en-US" altLang="zh-CN" sz="2400" dirty="0" smtClean="0"/>
              <a:t>Reduction </a:t>
            </a:r>
            <a:br>
              <a:rPr lang="en-US" altLang="zh-CN" sz="2400" dirty="0" smtClean="0"/>
            </a:br>
            <a:r>
              <a:rPr lang="en-US" altLang="zh-CN" sz="2400" dirty="0" smtClean="0"/>
              <a:t>(Reduction of Candidate Modes)</a:t>
            </a:r>
            <a:endParaRPr lang="zh-CN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695583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31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Fast DMM selection Geneva</Template>
  <TotalTime>777</TotalTime>
  <Words>673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 Fast Intra Prediction Mode Selection for Depth Intra Coding</vt:lpstr>
      <vt:lpstr>Introduction</vt:lpstr>
      <vt:lpstr>Introduction</vt:lpstr>
      <vt:lpstr>Problem</vt:lpstr>
      <vt:lpstr>Our Proposal</vt:lpstr>
      <vt:lpstr>Our Proposal</vt:lpstr>
      <vt:lpstr>PowerPoint Presentation</vt:lpstr>
      <vt:lpstr>PowerPoint Presentation</vt:lpstr>
      <vt:lpstr>Full R-D Search Cycle Reduction  (Reduction of Candidate Modes)</vt:lpstr>
      <vt:lpstr>Summary</vt:lpstr>
      <vt:lpstr>Thank you!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Intra Prediction Mode Selection for Depth Intra Coding</dc:title>
  <dc:creator>islip</dc:creator>
  <cp:lastModifiedBy>islip</cp:lastModifiedBy>
  <cp:revision>112</cp:revision>
  <dcterms:created xsi:type="dcterms:W3CDTF">2006-08-16T00:00:00Z</dcterms:created>
  <dcterms:modified xsi:type="dcterms:W3CDTF">2013-07-27T13:19:19Z</dcterms:modified>
</cp:coreProperties>
</file>