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6" r:id="rId1"/>
  </p:sldMasterIdLst>
  <p:sldIdLst>
    <p:sldId id="256" r:id="rId2"/>
    <p:sldId id="284" r:id="rId3"/>
    <p:sldId id="285" r:id="rId4"/>
    <p:sldId id="26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60" r:id="rId15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66"/>
    <a:srgbClr val="005BAA"/>
    <a:srgbClr val="8C8C8C"/>
    <a:srgbClr val="00518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29" autoAdjust="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685800" y="1434586"/>
            <a:ext cx="7772400" cy="1470025"/>
          </a:xfrm>
        </p:spPr>
        <p:txBody>
          <a:bodyPr>
            <a:normAutofit/>
          </a:bodyPr>
          <a:lstStyle>
            <a:lvl1pPr algn="ctr">
              <a:defRPr sz="3600" b="1" i="0">
                <a:solidFill>
                  <a:srgbClr val="005BAA"/>
                </a:solidFill>
                <a:latin typeface="Arial"/>
                <a:ea typeface="微软雅黑"/>
                <a:cs typeface="Arial"/>
              </a:defRPr>
            </a:lvl1pPr>
          </a:lstStyle>
          <a:p>
            <a:r>
              <a:rPr kumimoji="1" lang="zh-CN" altLang="en-US" dirty="0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1371600" y="2699344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8C8C8C"/>
                </a:solidFill>
                <a:ea typeface="微软雅黑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dirty="0" smtClean="0"/>
              <a:t>单击此处编辑母版副标题样式</a:t>
            </a:r>
            <a:endParaRPr kumimoji="1" lang="zh-CN" altLang="en-US" dirty="0"/>
          </a:p>
        </p:txBody>
      </p:sp>
      <p:sp>
        <p:nvSpPr>
          <p:cNvPr id="10" name="Rectangle 8"/>
          <p:cNvSpPr>
            <a:spLocks noChangeArrowheads="1"/>
          </p:cNvSpPr>
          <p:nvPr userDrawn="1"/>
        </p:nvSpPr>
        <p:spPr bwMode="auto">
          <a:xfrm>
            <a:off x="9231560" y="3495909"/>
            <a:ext cx="1156394" cy="1063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3442" tIns="46725" rIns="93442" bIns="46725" anchor="b" anchorCtr="1">
            <a:noAutofit/>
          </a:bodyPr>
          <a:lstStyle/>
          <a:p>
            <a:pPr algn="l" defTabSz="935038"/>
            <a:r>
              <a:rPr sz="700" b="1" noProof="1">
                <a:solidFill>
                  <a:schemeClr val="bg1"/>
                </a:solidFill>
                <a:latin typeface="Arial"/>
                <a:ea typeface="黑体" charset="0"/>
                <a:cs typeface="Arial"/>
              </a:rPr>
              <a:t>T</a:t>
            </a:r>
            <a:r>
              <a:rPr altLang="zh-CN" sz="700" b="1" noProof="1">
                <a:solidFill>
                  <a:schemeClr val="bg1"/>
                </a:solidFill>
                <a:latin typeface="Arial"/>
                <a:ea typeface="黑体" charset="0"/>
                <a:cs typeface="Arial"/>
              </a:rPr>
              <a:t>itle:</a:t>
            </a:r>
            <a:endParaRPr altLang="ja-JP" sz="700" b="1" noProof="1">
              <a:solidFill>
                <a:schemeClr val="bg1"/>
              </a:solidFill>
              <a:latin typeface="Arial"/>
              <a:ea typeface="黑体" charset="0"/>
              <a:cs typeface="Arial"/>
            </a:endParaRPr>
          </a:p>
          <a:p>
            <a:pPr algn="l" defTabSz="935038"/>
            <a:r>
              <a:rPr altLang="zh-CN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Type</a:t>
            </a:r>
            <a:r>
              <a:rPr altLang="ja-JP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: Arial </a:t>
            </a:r>
            <a:r>
              <a:rPr altLang="ja-JP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Bold</a:t>
            </a:r>
          </a:p>
          <a:p>
            <a:pPr algn="l" defTabSz="935038"/>
            <a:r>
              <a:rPr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S</a:t>
            </a:r>
            <a:r>
              <a:rPr altLang="zh-CN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ize</a:t>
            </a:r>
            <a:r>
              <a:rPr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：</a:t>
            </a:r>
            <a:r>
              <a:rPr altLang="ja-JP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32-3</a:t>
            </a:r>
            <a:r>
              <a:rPr lang="en-US" altLang="ja-JP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6</a:t>
            </a:r>
            <a:r>
              <a:rPr altLang="ja-JP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pt</a:t>
            </a:r>
          </a:p>
          <a:p>
            <a:pPr algn="l" defTabSz="935038"/>
            <a:r>
              <a:rPr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C</a:t>
            </a:r>
            <a:r>
              <a:rPr altLang="zh-CN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olor</a:t>
            </a:r>
            <a:r>
              <a:rPr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：T</a:t>
            </a:r>
            <a:r>
              <a:rPr altLang="zh-CN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he </a:t>
            </a:r>
            <a:r>
              <a:rPr altLang="zh-CN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theme blue</a:t>
            </a:r>
            <a:r>
              <a:rPr altLang="ja-JP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 </a:t>
            </a:r>
          </a:p>
          <a:p>
            <a:pPr algn="l" defTabSz="935038"/>
            <a:endParaRPr lang="en-US" altLang="zh-CN" sz="700" b="1" i="0" noProof="1" smtClean="0">
              <a:solidFill>
                <a:schemeClr val="bg1"/>
              </a:solidFill>
              <a:latin typeface="Arial"/>
              <a:ea typeface="宋体" charset="0"/>
              <a:cs typeface="Arial"/>
            </a:endParaRPr>
          </a:p>
          <a:p>
            <a:pPr algn="l" defTabSz="935038"/>
            <a:r>
              <a:rPr altLang="zh-CN" sz="700" b="1" i="0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Subtitle</a:t>
            </a:r>
            <a:r>
              <a:rPr altLang="zh-CN" sz="700" b="1" i="0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:</a:t>
            </a:r>
            <a:endParaRPr altLang="ja-JP" sz="700" b="1" i="0" noProof="1">
              <a:solidFill>
                <a:schemeClr val="bg1"/>
              </a:solidFill>
              <a:latin typeface="Arial"/>
              <a:ea typeface="宋体" charset="0"/>
              <a:cs typeface="Arial"/>
            </a:endParaRPr>
          </a:p>
          <a:p>
            <a:pPr algn="l" defTabSz="935038"/>
            <a:r>
              <a:rPr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T</a:t>
            </a:r>
            <a:r>
              <a:rPr altLang="zh-CN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ype</a:t>
            </a:r>
            <a:r>
              <a:rPr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：</a:t>
            </a:r>
            <a:r>
              <a:rPr altLang="ja-JP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Arial</a:t>
            </a:r>
          </a:p>
          <a:p>
            <a:pPr algn="l" defTabSz="935038"/>
            <a:r>
              <a:rPr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S</a:t>
            </a:r>
            <a:r>
              <a:rPr altLang="zh-CN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ize</a:t>
            </a:r>
            <a:r>
              <a:rPr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：</a:t>
            </a:r>
            <a:r>
              <a:rPr altLang="ja-JP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2</a:t>
            </a:r>
            <a:r>
              <a:rPr lang="en-US" altLang="ja-JP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4</a:t>
            </a:r>
            <a:r>
              <a:rPr altLang="ja-JP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pt</a:t>
            </a:r>
            <a:endParaRPr altLang="ja-JP" sz="700" i="1" noProof="1">
              <a:solidFill>
                <a:schemeClr val="bg1"/>
              </a:solidFill>
              <a:latin typeface="Arial"/>
              <a:ea typeface="宋体" charset="0"/>
              <a:cs typeface="Arial"/>
            </a:endParaRPr>
          </a:p>
          <a:p>
            <a:pPr algn="l" defTabSz="935038"/>
            <a:r>
              <a:rPr lang="en-US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rPr>
              <a:t>Color: The theme gray</a:t>
            </a:r>
            <a:endParaRPr altLang="ja-JP" sz="700" i="1" noProof="1">
              <a:solidFill>
                <a:schemeClr val="bg1"/>
              </a:solidFill>
              <a:latin typeface="Arial"/>
              <a:ea typeface="宋体" charset="0"/>
              <a:cs typeface="Arial"/>
            </a:endParaRP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05700" y="358140"/>
            <a:ext cx="1242764" cy="418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17491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514173" y="550734"/>
            <a:ext cx="1782952" cy="1143000"/>
          </a:xfrm>
        </p:spPr>
        <p:txBody>
          <a:bodyPr/>
          <a:lstStyle/>
          <a:p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 hasCustomPrompt="1"/>
          </p:nvPr>
        </p:nvSpPr>
        <p:spPr>
          <a:xfrm>
            <a:off x="1514173" y="1870075"/>
            <a:ext cx="7138808" cy="4370388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latin typeface=""/>
              </a:defRPr>
            </a:lvl1pPr>
          </a:lstStyle>
          <a:p>
            <a:pPr lvl="0"/>
            <a:r>
              <a:rPr kumimoji="1" lang="en-US" altLang="zh-CN" dirty="0" smtClean="0"/>
              <a:t>1.</a:t>
            </a:r>
          </a:p>
          <a:p>
            <a:pPr lvl="0"/>
            <a:r>
              <a:rPr kumimoji="1" lang="en-US" altLang="zh-CN" dirty="0" smtClean="0"/>
              <a:t>2.</a:t>
            </a:r>
          </a:p>
          <a:p>
            <a:pPr lvl="0"/>
            <a:r>
              <a:rPr kumimoji="1" lang="en-US" altLang="zh-CN" dirty="0" smtClean="0"/>
              <a:t>3.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182375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200"/>
            </a:lvl5pPr>
          </a:lstStyle>
          <a:p>
            <a:pPr lvl="0"/>
            <a:r>
              <a:rPr kumimoji="1" lang="zh-CN" altLang="en-US" dirty="0" smtClean="0"/>
              <a:t>单击此处编辑母版文本样式</a:t>
            </a:r>
          </a:p>
          <a:p>
            <a:pPr lvl="1"/>
            <a:r>
              <a:rPr kumimoji="1" lang="zh-CN" altLang="en-US" dirty="0" smtClean="0"/>
              <a:t>二级</a:t>
            </a:r>
          </a:p>
          <a:p>
            <a:pPr lvl="2"/>
            <a:r>
              <a:rPr kumimoji="1" lang="zh-CN" altLang="en-US" dirty="0" smtClean="0"/>
              <a:t>三级</a:t>
            </a:r>
          </a:p>
          <a:p>
            <a:pPr lvl="3"/>
            <a:r>
              <a:rPr kumimoji="1" lang="zh-CN" altLang="en-US" dirty="0" smtClean="0"/>
              <a:t>四级</a:t>
            </a:r>
          </a:p>
          <a:p>
            <a:pPr lvl="4"/>
            <a:r>
              <a:rPr kumimoji="1" lang="zh-CN" altLang="en-US" dirty="0" smtClean="0"/>
              <a:t>五级</a:t>
            </a:r>
            <a:endParaRPr kumimoji="1" lang="zh-CN" altLang="en-US" dirty="0"/>
          </a:p>
        </p:txBody>
      </p:sp>
      <p:sp>
        <p:nvSpPr>
          <p:cNvPr id="10" name="文本框 9"/>
          <p:cNvSpPr txBox="1"/>
          <p:nvPr userDrawn="1"/>
        </p:nvSpPr>
        <p:spPr>
          <a:xfrm>
            <a:off x="7235600" y="143092"/>
            <a:ext cx="983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solidFill>
                  <a:srgbClr val="005BAA"/>
                </a:solidFill>
              </a:defRPr>
            </a:lvl1pPr>
          </a:lstStyle>
          <a:p>
            <a:r>
              <a:rPr kumimoji="1" lang="zh-CN" altLang="en-US" dirty="0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2" name="文本框 1"/>
          <p:cNvSpPr txBox="1"/>
          <p:nvPr userDrawn="1"/>
        </p:nvSpPr>
        <p:spPr>
          <a:xfrm>
            <a:off x="-1334749" y="361527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grpSp>
        <p:nvGrpSpPr>
          <p:cNvPr id="3" name="组 2"/>
          <p:cNvGrpSpPr/>
          <p:nvPr userDrawn="1"/>
        </p:nvGrpSpPr>
        <p:grpSpPr>
          <a:xfrm>
            <a:off x="9116242" y="3998997"/>
            <a:ext cx="1360488" cy="2526489"/>
            <a:chOff x="9116242" y="3998997"/>
            <a:chExt cx="1360488" cy="2526489"/>
          </a:xfrm>
        </p:grpSpPr>
        <p:sp>
          <p:nvSpPr>
            <p:cNvPr id="25" name="Rectangle 8"/>
            <p:cNvSpPr>
              <a:spLocks noChangeArrowheads="1"/>
            </p:cNvSpPr>
            <p:nvPr userDrawn="1"/>
          </p:nvSpPr>
          <p:spPr bwMode="auto">
            <a:xfrm>
              <a:off x="9116242" y="3998997"/>
              <a:ext cx="1360488" cy="10638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3442" tIns="46725" rIns="93442" bIns="46725" anchor="b" anchorCtr="1">
              <a:noAutofit/>
            </a:bodyPr>
            <a:lstStyle/>
            <a:p>
              <a:pPr algn="l" defTabSz="935038"/>
              <a:r>
                <a:rPr sz="700" b="1" noProof="1">
                  <a:solidFill>
                    <a:schemeClr val="bg1"/>
                  </a:solidFill>
                  <a:latin typeface="Arial"/>
                  <a:ea typeface="黑体" charset="0"/>
                  <a:cs typeface="Arial"/>
                </a:rPr>
                <a:t>T</a:t>
              </a:r>
              <a:r>
                <a:rPr altLang="zh-CN" sz="700" b="1" noProof="1">
                  <a:solidFill>
                    <a:schemeClr val="bg1"/>
                  </a:solidFill>
                  <a:latin typeface="Arial"/>
                  <a:ea typeface="黑体" charset="0"/>
                  <a:cs typeface="Arial"/>
                </a:rPr>
                <a:t>itle:</a:t>
              </a:r>
              <a:endParaRPr altLang="ja-JP" sz="700" b="1" noProof="1">
                <a:solidFill>
                  <a:schemeClr val="bg1"/>
                </a:solidFill>
                <a:latin typeface="Arial"/>
                <a:ea typeface="黑体" charset="0"/>
                <a:cs typeface="Arial"/>
              </a:endParaRPr>
            </a:p>
            <a:p>
              <a:pPr algn="l" defTabSz="935038"/>
              <a:r>
                <a:rPr altLang="zh-CN"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Type</a:t>
              </a:r>
              <a:r>
                <a:rPr altLang="ja-JP"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: Arial </a:t>
              </a:r>
              <a:endParaRPr lang="en-US" altLang="ja-JP" sz="700" i="1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endParaRPr>
            </a:p>
            <a:p>
              <a:pPr algn="l" defTabSz="935038"/>
              <a:r>
                <a:rPr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S</a:t>
              </a:r>
              <a:r>
                <a:rPr altLang="zh-CN"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ize</a:t>
              </a:r>
              <a:r>
                <a:rPr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：</a:t>
              </a:r>
              <a:r>
                <a:rPr altLang="ja-JP"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3</a:t>
              </a:r>
              <a:r>
                <a:rPr lang="en-US" altLang="ja-JP"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0</a:t>
              </a:r>
              <a:r>
                <a:rPr altLang="ja-JP"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-3</a:t>
              </a:r>
              <a:r>
                <a:rPr lang="en-US" altLang="ja-JP"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2</a:t>
              </a:r>
              <a:r>
                <a:rPr altLang="ja-JP"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pt</a:t>
              </a:r>
              <a:endParaRPr altLang="ja-JP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endParaRPr>
            </a:p>
            <a:p>
              <a:pPr algn="l" defTabSz="935038"/>
              <a:r>
                <a:rPr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C</a:t>
              </a:r>
              <a:r>
                <a:rPr altLang="zh-CN"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olor</a:t>
              </a:r>
              <a:r>
                <a:rPr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：T</a:t>
              </a:r>
              <a:r>
                <a:rPr altLang="zh-CN"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he theme blue</a:t>
              </a:r>
              <a:r>
                <a:rPr altLang="ja-JP"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 </a:t>
              </a:r>
            </a:p>
            <a:p>
              <a:pPr algn="l" defTabSz="935038"/>
              <a:endParaRPr lang="en-US" altLang="zh-CN" sz="700" noProof="1" smtClean="0">
                <a:solidFill>
                  <a:schemeClr val="bg1"/>
                </a:solidFill>
                <a:latin typeface="Arial"/>
                <a:ea typeface="宋体" charset="0"/>
                <a:cs typeface="Arial"/>
              </a:endParaRPr>
            </a:p>
            <a:p>
              <a:pPr algn="l" defTabSz="935038"/>
              <a:r>
                <a:rPr altLang="zh-CN" sz="700" b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Text</a:t>
              </a:r>
              <a:r>
                <a:rPr lang="en-US" altLang="zh-CN" sz="700" b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 </a:t>
              </a:r>
              <a:r>
                <a:rPr altLang="ja-JP" sz="700" b="1" noProof="1" smtClean="0">
                  <a:solidFill>
                    <a:schemeClr val="bg1"/>
                  </a:solidFill>
                  <a:latin typeface="Arial"/>
                  <a:ea typeface="黑体" charset="0"/>
                  <a:cs typeface="Arial"/>
                </a:rPr>
                <a:t>(</a:t>
              </a:r>
              <a:r>
                <a:rPr lang="en-US" altLang="ja-JP" sz="700" b="1" noProof="1" smtClean="0">
                  <a:solidFill>
                    <a:schemeClr val="bg1"/>
                  </a:solidFill>
                  <a:latin typeface="Arial"/>
                  <a:ea typeface="黑体" charset="0"/>
                  <a:cs typeface="Arial"/>
                </a:rPr>
                <a:t>1</a:t>
              </a:r>
              <a:r>
                <a:rPr altLang="ja-JP" sz="700" b="1" noProof="1" smtClean="0">
                  <a:solidFill>
                    <a:schemeClr val="bg1"/>
                  </a:solidFill>
                  <a:latin typeface="Arial"/>
                  <a:ea typeface="黑体" charset="0"/>
                  <a:cs typeface="Arial"/>
                </a:rPr>
                <a:t>-</a:t>
              </a:r>
              <a:r>
                <a:rPr altLang="ja-JP" sz="700" b="1" noProof="1">
                  <a:solidFill>
                    <a:schemeClr val="bg1"/>
                  </a:solidFill>
                  <a:latin typeface="Arial"/>
                  <a:ea typeface="黑体" charset="0"/>
                  <a:cs typeface="Arial"/>
                </a:rPr>
                <a:t>5</a:t>
              </a:r>
              <a:r>
                <a:rPr altLang="zh-CN" sz="700" b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 Level</a:t>
              </a:r>
              <a:r>
                <a:rPr altLang="ja-JP" sz="700" b="1" noProof="1" smtClean="0">
                  <a:solidFill>
                    <a:schemeClr val="bg1"/>
                  </a:solidFill>
                  <a:latin typeface="Arial"/>
                  <a:ea typeface="黑体" charset="0"/>
                  <a:cs typeface="Arial"/>
                </a:rPr>
                <a:t>)</a:t>
              </a:r>
              <a:r>
                <a:rPr lang="en-US" altLang="ja-JP" sz="700" b="1" noProof="1" smtClean="0">
                  <a:solidFill>
                    <a:schemeClr val="bg1"/>
                  </a:solidFill>
                  <a:latin typeface="Arial"/>
                  <a:ea typeface="黑体" charset="0"/>
                  <a:cs typeface="Arial"/>
                </a:rPr>
                <a:t>:</a:t>
              </a:r>
              <a:endParaRPr altLang="ja-JP" sz="700" b="1" noProof="1">
                <a:solidFill>
                  <a:schemeClr val="bg1"/>
                </a:solidFill>
                <a:latin typeface="Arial"/>
                <a:ea typeface="黑体" charset="0"/>
                <a:cs typeface="Arial"/>
              </a:endParaRPr>
            </a:p>
            <a:p>
              <a:pPr algn="l" defTabSz="935038"/>
              <a:r>
                <a:rPr altLang="zh-CN"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Type</a:t>
              </a:r>
              <a:r>
                <a:rPr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：</a:t>
              </a:r>
              <a:r>
                <a:rPr altLang="zh-CN"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Arial</a:t>
              </a:r>
              <a:endParaRPr altLang="ja-JP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endParaRPr>
            </a:p>
            <a:p>
              <a:pPr algn="l" defTabSz="935038"/>
              <a:r>
                <a:rPr altLang="zh-CN"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Size</a:t>
              </a:r>
              <a:r>
                <a:rPr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：</a:t>
              </a:r>
              <a:r>
                <a:rPr lang="en-US"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28~</a:t>
              </a:r>
              <a:r>
                <a:rPr altLang="ja-JP"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1</a:t>
              </a:r>
              <a:r>
                <a:rPr lang="en-US" altLang="ja-JP"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2</a:t>
              </a:r>
              <a:r>
                <a:rPr altLang="ja-JP" sz="700" i="1" noProof="1" smtClean="0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pt</a:t>
              </a:r>
              <a:endParaRPr altLang="ja-JP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endParaRPr>
            </a:p>
            <a:p>
              <a:pPr algn="l" defTabSz="935038"/>
              <a:r>
                <a:rPr altLang="zh-CN"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Color</a:t>
              </a:r>
              <a:r>
                <a:rPr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：</a:t>
              </a:r>
              <a:r>
                <a:rPr altLang="zh-CN" sz="700" i="1" noProof="1">
                  <a:solidFill>
                    <a:schemeClr val="bg1"/>
                  </a:solidFill>
                  <a:latin typeface="Arial"/>
                  <a:ea typeface="宋体" charset="0"/>
                  <a:cs typeface="Arial"/>
                </a:rPr>
                <a:t>Black</a:t>
              </a:r>
              <a:endParaRPr altLang="ja-JP" sz="700" i="1" noProof="1">
                <a:solidFill>
                  <a:schemeClr val="bg1"/>
                </a:solidFill>
                <a:latin typeface="Arial"/>
                <a:ea typeface="宋体" charset="0"/>
                <a:cs typeface="Arial"/>
              </a:endParaRPr>
            </a:p>
          </p:txBody>
        </p:sp>
        <p:grpSp>
          <p:nvGrpSpPr>
            <p:cNvPr id="26" name="组 25"/>
            <p:cNvGrpSpPr/>
            <p:nvPr userDrawn="1"/>
          </p:nvGrpSpPr>
          <p:grpSpPr>
            <a:xfrm>
              <a:off x="9342927" y="5223737"/>
              <a:ext cx="935158" cy="1301749"/>
              <a:chOff x="9286278" y="1725515"/>
              <a:chExt cx="935158" cy="1301749"/>
            </a:xfrm>
          </p:grpSpPr>
          <p:grpSp>
            <p:nvGrpSpPr>
              <p:cNvPr id="27" name="组 26"/>
              <p:cNvGrpSpPr/>
              <p:nvPr userDrawn="1"/>
            </p:nvGrpSpPr>
            <p:grpSpPr>
              <a:xfrm>
                <a:off x="9286278" y="1725515"/>
                <a:ext cx="795145" cy="254390"/>
                <a:chOff x="9286278" y="1725515"/>
                <a:chExt cx="795145" cy="254390"/>
              </a:xfrm>
            </p:grpSpPr>
            <p:sp>
              <p:nvSpPr>
                <p:cNvPr id="36" name="矩形 35"/>
                <p:cNvSpPr/>
                <p:nvPr userDrawn="1"/>
              </p:nvSpPr>
              <p:spPr>
                <a:xfrm>
                  <a:off x="9286278" y="1725515"/>
                  <a:ext cx="254390" cy="254390"/>
                </a:xfrm>
                <a:prstGeom prst="rect">
                  <a:avLst/>
                </a:prstGeom>
                <a:solidFill>
                  <a:srgbClr val="005BAA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37" name="文本框 36"/>
                <p:cNvSpPr txBox="1"/>
                <p:nvPr userDrawn="1"/>
              </p:nvSpPr>
              <p:spPr>
                <a:xfrm>
                  <a:off x="9503622" y="1756625"/>
                  <a:ext cx="577801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algn="l"/>
                  <a:r>
                    <a:rPr kumimoji="1" lang="en-US" altLang="zh-CN" sz="700" i="1" dirty="0" smtClean="0">
                      <a:solidFill>
                        <a:schemeClr val="bg1"/>
                      </a:solidFill>
                      <a:latin typeface="Times"/>
                      <a:cs typeface="Times"/>
                    </a:rPr>
                    <a:t>G91, B170</a:t>
                  </a:r>
                  <a:endParaRPr kumimoji="1" lang="zh-CN" altLang="en-US" sz="700" i="1" dirty="0">
                    <a:solidFill>
                      <a:schemeClr val="bg1"/>
                    </a:solidFill>
                    <a:latin typeface="Times"/>
                    <a:cs typeface="Times"/>
                  </a:endParaRPr>
                </a:p>
              </p:txBody>
            </p:sp>
          </p:grpSp>
          <p:grpSp>
            <p:nvGrpSpPr>
              <p:cNvPr id="28" name="组 27"/>
              <p:cNvGrpSpPr/>
              <p:nvPr userDrawn="1"/>
            </p:nvGrpSpPr>
            <p:grpSpPr>
              <a:xfrm>
                <a:off x="9286278" y="2062596"/>
                <a:ext cx="935158" cy="254390"/>
                <a:chOff x="9286278" y="2062596"/>
                <a:chExt cx="935158" cy="254390"/>
              </a:xfrm>
            </p:grpSpPr>
            <p:sp>
              <p:nvSpPr>
                <p:cNvPr id="34" name="矩形 33"/>
                <p:cNvSpPr/>
                <p:nvPr userDrawn="1"/>
              </p:nvSpPr>
              <p:spPr>
                <a:xfrm>
                  <a:off x="9286278" y="2062596"/>
                  <a:ext cx="254390" cy="254390"/>
                </a:xfrm>
                <a:prstGeom prst="rect">
                  <a:avLst/>
                </a:prstGeom>
                <a:solidFill>
                  <a:srgbClr val="0089C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35" name="文本框 34"/>
                <p:cNvSpPr txBox="1"/>
                <p:nvPr userDrawn="1"/>
              </p:nvSpPr>
              <p:spPr>
                <a:xfrm>
                  <a:off x="9503622" y="2093706"/>
                  <a:ext cx="717814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algn="l"/>
                  <a:r>
                    <a:rPr kumimoji="1" lang="en-US" altLang="zh-CN" sz="700" i="1" dirty="0" smtClean="0">
                      <a:solidFill>
                        <a:schemeClr val="bg1"/>
                      </a:solidFill>
                      <a:latin typeface="Times"/>
                      <a:cs typeface="Times"/>
                    </a:rPr>
                    <a:t>G137, B207</a:t>
                  </a:r>
                  <a:endParaRPr kumimoji="1" lang="zh-CN" altLang="en-US" sz="700" i="1" dirty="0">
                    <a:solidFill>
                      <a:schemeClr val="bg1"/>
                    </a:solidFill>
                    <a:latin typeface="Times"/>
                    <a:cs typeface="Times"/>
                  </a:endParaRPr>
                </a:p>
              </p:txBody>
            </p:sp>
          </p:grpSp>
          <p:grpSp>
            <p:nvGrpSpPr>
              <p:cNvPr id="29" name="组 28"/>
              <p:cNvGrpSpPr/>
              <p:nvPr userDrawn="1"/>
            </p:nvGrpSpPr>
            <p:grpSpPr>
              <a:xfrm>
                <a:off x="9286278" y="2411716"/>
                <a:ext cx="935158" cy="254390"/>
                <a:chOff x="9286278" y="2411716"/>
                <a:chExt cx="935158" cy="254390"/>
              </a:xfrm>
            </p:grpSpPr>
            <p:sp>
              <p:nvSpPr>
                <p:cNvPr id="32" name="矩形 31"/>
                <p:cNvSpPr/>
                <p:nvPr userDrawn="1"/>
              </p:nvSpPr>
              <p:spPr>
                <a:xfrm>
                  <a:off x="9286278" y="2411716"/>
                  <a:ext cx="254390" cy="254390"/>
                </a:xfrm>
                <a:prstGeom prst="rect">
                  <a:avLst/>
                </a:prstGeom>
                <a:solidFill>
                  <a:srgbClr val="00AEE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33" name="文本框 32"/>
                <p:cNvSpPr txBox="1"/>
                <p:nvPr userDrawn="1"/>
              </p:nvSpPr>
              <p:spPr>
                <a:xfrm>
                  <a:off x="9503622" y="2442826"/>
                  <a:ext cx="717814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algn="l"/>
                  <a:r>
                    <a:rPr kumimoji="1" lang="en-US" altLang="zh-CN" sz="700" i="1" dirty="0" smtClean="0">
                      <a:solidFill>
                        <a:schemeClr val="bg1"/>
                      </a:solidFill>
                      <a:latin typeface="Times"/>
                      <a:cs typeface="Times"/>
                    </a:rPr>
                    <a:t>G174, B239</a:t>
                  </a:r>
                  <a:endParaRPr kumimoji="1" lang="zh-CN" altLang="en-US" sz="700" i="1" dirty="0">
                    <a:solidFill>
                      <a:schemeClr val="bg1"/>
                    </a:solidFill>
                    <a:latin typeface="Times"/>
                    <a:cs typeface="Times"/>
                  </a:endParaRPr>
                </a:p>
              </p:txBody>
            </p:sp>
          </p:grpSp>
          <p:sp>
            <p:nvSpPr>
              <p:cNvPr id="30" name="矩形 29"/>
              <p:cNvSpPr/>
              <p:nvPr userDrawn="1"/>
            </p:nvSpPr>
            <p:spPr>
              <a:xfrm>
                <a:off x="9286278" y="2772874"/>
                <a:ext cx="254390" cy="254390"/>
              </a:xfrm>
              <a:prstGeom prst="rect">
                <a:avLst/>
              </a:prstGeom>
              <a:solidFill>
                <a:srgbClr val="00ABB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1" name="文本框 30"/>
              <p:cNvSpPr txBox="1"/>
              <p:nvPr userDrawn="1"/>
            </p:nvSpPr>
            <p:spPr>
              <a:xfrm>
                <a:off x="9503622" y="2803984"/>
                <a:ext cx="717814" cy="200055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l"/>
                <a:r>
                  <a:rPr kumimoji="1" lang="en-US" altLang="zh-CN" sz="700" i="1" dirty="0" smtClean="0">
                    <a:solidFill>
                      <a:schemeClr val="bg1"/>
                    </a:solidFill>
                    <a:latin typeface="Times"/>
                    <a:cs typeface="Times"/>
                  </a:rPr>
                  <a:t>G171, B189</a:t>
                </a:r>
                <a:endParaRPr kumimoji="1" lang="zh-CN" altLang="en-US" sz="700" i="1" dirty="0">
                  <a:solidFill>
                    <a:schemeClr val="bg1"/>
                  </a:solidFill>
                  <a:latin typeface="Times"/>
                  <a:cs typeface="Times"/>
                </a:endParaRPr>
              </a:p>
            </p:txBody>
          </p:sp>
        </p:grpSp>
      </p:grpSp>
      <p:pic>
        <p:nvPicPr>
          <p:cNvPr id="20" name="图片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4005" y="6610877"/>
            <a:ext cx="504000" cy="169715"/>
          </a:xfrm>
          <a:prstGeom prst="rect">
            <a:avLst/>
          </a:prstGeom>
        </p:spPr>
      </p:pic>
      <p:sp>
        <p:nvSpPr>
          <p:cNvPr id="21" name="文本框 20"/>
          <p:cNvSpPr txBox="1"/>
          <p:nvPr userDrawn="1"/>
        </p:nvSpPr>
        <p:spPr>
          <a:xfrm>
            <a:off x="7570946" y="6602510"/>
            <a:ext cx="149114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© ZTE Corporation. All rights reserved.</a:t>
            </a:r>
            <a:endParaRPr kumimoji="1" lang="zh-CN" altLang="en-US" sz="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2784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 userDrawn="1"/>
        </p:nvSpPr>
        <p:spPr>
          <a:xfrm>
            <a:off x="0" y="6532880"/>
            <a:ext cx="91440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rPr>
              <a:t>© ZTE Corporation. All rights reserved.</a:t>
            </a:r>
            <a:endParaRPr kumimoji="1" lang="zh-CN" altLang="en-US" sz="600" dirty="0">
              <a:latin typeface="Arial"/>
              <a:cs typeface="Arial"/>
            </a:endParaRP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688340"/>
            <a:ext cx="3200400" cy="584200"/>
          </a:xfrm>
          <a:prstGeom prst="rect">
            <a:avLst/>
          </a:prstGeom>
        </p:spPr>
      </p:pic>
      <p:sp>
        <p:nvSpPr>
          <p:cNvPr id="4" name="文本框 3"/>
          <p:cNvSpPr txBox="1"/>
          <p:nvPr userDrawn="1"/>
        </p:nvSpPr>
        <p:spPr>
          <a:xfrm>
            <a:off x="5397131" y="3215512"/>
            <a:ext cx="245037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4600" b="1" dirty="0" smtClean="0">
                <a:solidFill>
                  <a:srgbClr val="626571"/>
                </a:solidFill>
                <a:latin typeface="Arial"/>
                <a:cs typeface="Arial"/>
              </a:rPr>
              <a:t>Thanks!</a:t>
            </a:r>
            <a:endParaRPr kumimoji="1" lang="zh-CN" altLang="en-US" sz="4600" b="1" dirty="0">
              <a:solidFill>
                <a:srgbClr val="62657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5524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9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dirty="0" smtClean="0"/>
              <a:t>单击此处编辑母版文本样式</a:t>
            </a:r>
          </a:p>
          <a:p>
            <a:pPr lvl="1"/>
            <a:r>
              <a:rPr kumimoji="1" lang="zh-CN" altLang="en-US" dirty="0" smtClean="0"/>
              <a:t>二级</a:t>
            </a:r>
          </a:p>
          <a:p>
            <a:pPr lvl="2"/>
            <a:r>
              <a:rPr kumimoji="1" lang="zh-CN" altLang="en-US" dirty="0" smtClean="0"/>
              <a:t>三级</a:t>
            </a:r>
          </a:p>
          <a:p>
            <a:pPr lvl="3"/>
            <a:r>
              <a:rPr kumimoji="1" lang="zh-CN" altLang="en-US" dirty="0" smtClean="0"/>
              <a:t>四级</a:t>
            </a:r>
          </a:p>
          <a:p>
            <a:pPr lvl="4"/>
            <a:r>
              <a:rPr kumimoji="1" lang="zh-CN" altLang="en-US" dirty="0" smtClean="0"/>
              <a:t>五级</a:t>
            </a:r>
            <a:endParaRPr kumimoji="1" lang="zh-CN" altLang="en-US" dirty="0"/>
          </a:p>
        </p:txBody>
      </p:sp>
      <p:sp>
        <p:nvSpPr>
          <p:cNvPr id="10" name="文本框 9"/>
          <p:cNvSpPr txBox="1"/>
          <p:nvPr userDrawn="1"/>
        </p:nvSpPr>
        <p:spPr>
          <a:xfrm>
            <a:off x="7235600" y="143092"/>
            <a:ext cx="983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076376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7" r:id="rId2"/>
    <p:sldLayoutId id="2147483658" r:id="rId3"/>
    <p:sldLayoutId id="2147483666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rgbClr val="005BAA"/>
          </a:solidFill>
          <a:latin typeface="+mj-lt"/>
          <a:ea typeface="微软雅黑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微软雅黑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微软雅黑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微软雅黑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微软雅黑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微软雅黑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74812" y="1515268"/>
            <a:ext cx="8780929" cy="1470025"/>
          </a:xfrm>
        </p:spPr>
        <p:txBody>
          <a:bodyPr>
            <a:normAutofit fontScale="90000"/>
          </a:bodyPr>
          <a:lstStyle/>
          <a:p>
            <a:r>
              <a:rPr kumimoji="1" lang="en-US" altLang="zh-CN" sz="3200" dirty="0" smtClean="0"/>
              <a:t>AHG7 Related: Differential coding method </a:t>
            </a:r>
            <a:br>
              <a:rPr kumimoji="1" lang="en-US" altLang="zh-CN" sz="3200" dirty="0" smtClean="0"/>
            </a:br>
            <a:r>
              <a:rPr kumimoji="1" lang="en-US" altLang="zh-CN" sz="3200" dirty="0" smtClean="0"/>
              <a:t>for DLT in 3D-HEVC</a:t>
            </a:r>
            <a:br>
              <a:rPr kumimoji="1" lang="en-US" altLang="zh-CN" sz="3200" dirty="0" smtClean="0"/>
            </a:br>
            <a:r>
              <a:rPr kumimoji="1" lang="en-US" altLang="zh-CN" sz="3200" dirty="0" smtClean="0"/>
              <a:t>(</a:t>
            </a:r>
            <a:r>
              <a:rPr kumimoji="1" lang="en-US" altLang="zh-CN" sz="3200" dirty="0" smtClean="0"/>
              <a:t>JCT3V-E0211)</a:t>
            </a:r>
            <a:endParaRPr kumimoji="1" lang="zh-CN" altLang="en-US" sz="32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909574"/>
            <a:ext cx="6400800" cy="1752600"/>
          </a:xfrm>
        </p:spPr>
        <p:txBody>
          <a:bodyPr>
            <a:normAutofit/>
          </a:bodyPr>
          <a:lstStyle/>
          <a:p>
            <a:r>
              <a:rPr kumimoji="1" lang="en-US" altLang="zh-CN" sz="3000" dirty="0" smtClean="0">
                <a:solidFill>
                  <a:schemeClr val="tx2">
                    <a:lumMod val="50000"/>
                  </a:schemeClr>
                </a:solidFill>
              </a:rPr>
              <a:t>Ming LI, Ping WU, </a:t>
            </a:r>
            <a:r>
              <a:rPr kumimoji="1" lang="en-US" altLang="zh-CN" sz="3000" dirty="0" err="1" smtClean="0">
                <a:solidFill>
                  <a:schemeClr val="tx2">
                    <a:lumMod val="50000"/>
                  </a:schemeClr>
                </a:solidFill>
              </a:rPr>
              <a:t>Hongwei</a:t>
            </a:r>
            <a:r>
              <a:rPr kumimoji="1" lang="en-US" altLang="zh-CN" sz="3000" dirty="0" smtClean="0">
                <a:solidFill>
                  <a:schemeClr val="tx2">
                    <a:lumMod val="50000"/>
                  </a:schemeClr>
                </a:solidFill>
              </a:rPr>
              <a:t> LI</a:t>
            </a:r>
          </a:p>
          <a:p>
            <a:r>
              <a:rPr kumimoji="1" lang="en-US" altLang="zh-CN" sz="3000" dirty="0" err="1" smtClean="0">
                <a:solidFill>
                  <a:schemeClr val="tx2">
                    <a:lumMod val="50000"/>
                  </a:schemeClr>
                </a:solidFill>
              </a:rPr>
              <a:t>Guoqiang</a:t>
            </a:r>
            <a:r>
              <a:rPr kumimoji="1" lang="en-US" altLang="zh-CN" sz="3000" dirty="0" smtClean="0">
                <a:solidFill>
                  <a:schemeClr val="tx2">
                    <a:lumMod val="50000"/>
                  </a:schemeClr>
                </a:solidFill>
              </a:rPr>
              <a:t> SHANG, </a:t>
            </a:r>
            <a:r>
              <a:rPr kumimoji="1" lang="en-US" altLang="zh-CN" sz="3000" dirty="0" err="1" smtClean="0">
                <a:solidFill>
                  <a:schemeClr val="tx2">
                    <a:lumMod val="50000"/>
                  </a:schemeClr>
                </a:solidFill>
              </a:rPr>
              <a:t>Yutang</a:t>
            </a:r>
            <a:r>
              <a:rPr kumimoji="1" lang="en-US" altLang="zh-CN" sz="3000" dirty="0" smtClean="0">
                <a:solidFill>
                  <a:schemeClr val="tx2">
                    <a:lumMod val="50000"/>
                  </a:schemeClr>
                </a:solidFill>
              </a:rPr>
              <a:t> XIE</a:t>
            </a:r>
            <a:endParaRPr kumimoji="1" lang="zh-CN" altLang="en-US" sz="3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525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403413"/>
            <a:ext cx="8229600" cy="5749646"/>
          </a:xfrm>
        </p:spPr>
        <p:txBody>
          <a:bodyPr>
            <a:normAutofit/>
          </a:bodyPr>
          <a:lstStyle/>
          <a:p>
            <a:r>
              <a:rPr kumimoji="1" lang="en-US" altLang="zh-CN" sz="2200" dirty="0" smtClean="0"/>
              <a:t>HTM7.0, CTC. Performance comparisons between HTM7.0 anchor and proposed (2 view test case)</a:t>
            </a:r>
          </a:p>
          <a:p>
            <a:endParaRPr lang="zh-CN" altLang="en-US" sz="22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699249" y="1290921"/>
          <a:ext cx="7826187" cy="5056093"/>
        </p:xfrm>
        <a:graphic>
          <a:graphicData uri="http://schemas.openxmlformats.org/drawingml/2006/table">
            <a:tbl>
              <a:tblPr/>
              <a:tblGrid>
                <a:gridCol w="1598452"/>
                <a:gridCol w="1245547"/>
                <a:gridCol w="1245547"/>
                <a:gridCol w="1245547"/>
                <a:gridCol w="1245547"/>
                <a:gridCol w="1245547"/>
              </a:tblGrid>
              <a:tr h="88717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　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0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1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PSNR / video bitrate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PSNR / total </a:t>
                      </a:r>
                      <a:r>
                        <a:rPr lang="en-US" sz="1800" kern="100" dirty="0" err="1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bitrate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synth PSNR / total bitrate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410731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Balloons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10731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Kendo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731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Newspaper_CC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731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GT_Fly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731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731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Poznan_Street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1266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Undo_Dancer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731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1024x768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800" b="1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800" b="1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31266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1920x1088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-0.01%</a:t>
                      </a:r>
                      <a:endParaRPr lang="zh-CN" sz="1800" b="1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-0.01%</a:t>
                      </a:r>
                      <a:endParaRPr lang="zh-CN" sz="1800" b="1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31266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average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-0.01%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-0.01%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02662"/>
            <a:ext cx="8229600" cy="5217456"/>
          </a:xfrm>
        </p:spPr>
        <p:txBody>
          <a:bodyPr>
            <a:normAutofit/>
          </a:bodyPr>
          <a:lstStyle/>
          <a:p>
            <a:r>
              <a:rPr kumimoji="1" lang="en-US" altLang="zh-CN" sz="2200" dirty="0" smtClean="0"/>
              <a:t>The proposed differential coding method on DLT is integrated into VPS extension syntax in WD.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3616"/>
            <a:ext cx="8229600" cy="908701"/>
          </a:xfrm>
        </p:spPr>
        <p:txBody>
          <a:bodyPr/>
          <a:lstStyle/>
          <a:p>
            <a:r>
              <a:rPr kumimoji="1" lang="en-US" altLang="zh-CN" dirty="0" smtClean="0"/>
              <a:t>Modified WD</a:t>
            </a:r>
            <a:endParaRPr kumimoji="1"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16859" y="1976718"/>
          <a:ext cx="8485094" cy="4404360"/>
        </p:xfrm>
        <a:graphic>
          <a:graphicData uri="http://schemas.openxmlformats.org/drawingml/2006/table">
            <a:tbl>
              <a:tblPr/>
              <a:tblGrid>
                <a:gridCol w="7260700"/>
                <a:gridCol w="1224394"/>
              </a:tblGrid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vps_extension2( ) {</a:t>
                      </a:r>
                      <a:endParaRPr lang="zh-CN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Descriptor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b="1" kern="100" dirty="0">
                          <a:latin typeface="+mn-lt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700" b="1" kern="100" dirty="0" smtClean="0">
                          <a:latin typeface="+mn-lt"/>
                          <a:ea typeface="Malgun Gothic"/>
                          <a:cs typeface="Times New Roman"/>
                        </a:rPr>
                        <a:t>......</a:t>
                      </a:r>
                      <a:endParaRPr lang="zh-CN" sz="1700" b="1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700" b="1" kern="100" dirty="0" err="1">
                          <a:latin typeface="+mn-lt"/>
                          <a:ea typeface="Malgun Gothic"/>
                          <a:cs typeface="Times New Roman"/>
                        </a:rPr>
                        <a:t>dlt_flag</a:t>
                      </a: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700" kern="100" dirty="0" err="1">
                          <a:latin typeface="+mn-lt"/>
                          <a:ea typeface="Malgun Gothic"/>
                          <a:cs typeface="Times New Roman"/>
                        </a:rPr>
                        <a:t>layerId</a:t>
                      </a: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 ]</a:t>
                      </a:r>
                      <a:endParaRPr lang="zh-CN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u(1)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			if( </a:t>
                      </a:r>
                      <a:r>
                        <a:rPr lang="en-GB" sz="1700" kern="100" dirty="0" err="1">
                          <a:latin typeface="+mn-lt"/>
                          <a:ea typeface="Malgun Gothic"/>
                          <a:cs typeface="Times New Roman"/>
                        </a:rPr>
                        <a:t>dlt_flag</a:t>
                      </a: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700" kern="100" dirty="0" err="1">
                          <a:latin typeface="+mn-lt"/>
                          <a:ea typeface="Malgun Gothic"/>
                          <a:cs typeface="Times New Roman"/>
                        </a:rPr>
                        <a:t>layerId</a:t>
                      </a: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 ] ) {</a:t>
                      </a:r>
                      <a:endParaRPr lang="zh-CN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700" b="1" kern="100">
                          <a:latin typeface="+mn-lt"/>
                          <a:ea typeface="Malgun Gothic"/>
                          <a:cs typeface="Times New Roman"/>
                        </a:rPr>
                        <a:t>num_depth_values_in_dlt</a:t>
                      </a: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[ layerId ]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ue(v)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700" b="1" kern="100">
                          <a:latin typeface="+mn-lt"/>
                          <a:ea typeface="Malgun Gothic"/>
                          <a:cs typeface="Times New Roman"/>
                        </a:rPr>
                        <a:t>dlt_depth_value</a:t>
                      </a: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[ layerId ][ </a:t>
                      </a:r>
                      <a:r>
                        <a:rPr lang="en-GB" sz="1700" kern="100">
                          <a:latin typeface="+mn-lt"/>
                          <a:ea typeface="宋体"/>
                          <a:cs typeface="Times New Roman"/>
                        </a:rPr>
                        <a:t>0</a:t>
                      </a: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 ]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 dirty="0" err="1">
                          <a:latin typeface="+mn-lt"/>
                          <a:ea typeface="Malgun Gothic"/>
                          <a:cs typeface="Times New Roman"/>
                        </a:rPr>
                        <a:t>ue</a:t>
                      </a: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(v)</a:t>
                      </a:r>
                      <a:endParaRPr lang="zh-CN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				for ( j = 0; j &lt; num_depth_values_in_dlt[ layerId ] ; j++) {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strike="sngStrike" kern="100" dirty="0">
                          <a:latin typeface="+mn-lt"/>
                          <a:ea typeface="Malgun Gothic"/>
                          <a:cs typeface="Times New Roman"/>
                        </a:rPr>
                        <a:t>					</a:t>
                      </a:r>
                      <a:r>
                        <a:rPr lang="en-GB" sz="1700" b="1" strike="sngStrike" kern="100" dirty="0" err="1">
                          <a:latin typeface="+mn-lt"/>
                          <a:ea typeface="Malgun Gothic"/>
                          <a:cs typeface="Times New Roman"/>
                        </a:rPr>
                        <a:t>dlt_depth_value</a:t>
                      </a:r>
                      <a:r>
                        <a:rPr lang="en-GB" sz="1700" strike="sngStrike" kern="100" dirty="0">
                          <a:latin typeface="+mn-lt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700" strike="sngStrike" kern="100" dirty="0" err="1">
                          <a:latin typeface="+mn-lt"/>
                          <a:ea typeface="Malgun Gothic"/>
                          <a:cs typeface="Times New Roman"/>
                        </a:rPr>
                        <a:t>layerId</a:t>
                      </a:r>
                      <a:r>
                        <a:rPr lang="en-GB" sz="1700" strike="sngStrike" kern="100" dirty="0">
                          <a:latin typeface="+mn-lt"/>
                          <a:ea typeface="Malgun Gothic"/>
                          <a:cs typeface="Times New Roman"/>
                        </a:rPr>
                        <a:t> ][ j </a:t>
                      </a:r>
                      <a:r>
                        <a:rPr lang="en-GB" sz="1700" strike="sngStrike" kern="100" dirty="0" smtClean="0">
                          <a:latin typeface="+mn-lt"/>
                          <a:ea typeface="Malgun Gothic"/>
                          <a:cs typeface="Times New Roman"/>
                        </a:rPr>
                        <a:t>]</a:t>
                      </a:r>
                      <a:endParaRPr lang="zh-CN" sz="1700" strike="sngStrike" kern="100" baseline="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strike="sngStrike" kern="100" dirty="0" err="1">
                          <a:latin typeface="+mn-lt"/>
                          <a:ea typeface="Malgun Gothic"/>
                          <a:cs typeface="Times New Roman"/>
                        </a:rPr>
                        <a:t>ue</a:t>
                      </a:r>
                      <a:r>
                        <a:rPr lang="en-GB" sz="1700" strike="sngStrike" kern="100" dirty="0">
                          <a:latin typeface="+mn-lt"/>
                          <a:ea typeface="Malgun Gothic"/>
                          <a:cs typeface="Times New Roman"/>
                        </a:rPr>
                        <a:t>(v)</a:t>
                      </a:r>
                      <a:r>
                        <a:rPr lang="en-GB" sz="1700" strike="sngStrike" kern="100" dirty="0">
                          <a:latin typeface="+mn-lt"/>
                          <a:ea typeface="宋体"/>
                          <a:cs typeface="Times New Roman"/>
                        </a:rPr>
                        <a:t>     </a:t>
                      </a:r>
                      <a:endParaRPr lang="zh-CN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					</a:t>
                      </a:r>
                      <a:r>
                        <a:rPr lang="en-GB" sz="1700" b="1" kern="100">
                          <a:latin typeface="+mn-lt"/>
                          <a:ea typeface="Malgun Gothic"/>
                          <a:cs typeface="Times New Roman"/>
                        </a:rPr>
                        <a:t>dlt_depth_diff_minus1_</a:t>
                      </a:r>
                      <a:r>
                        <a:rPr lang="en-GB" sz="1700" b="1" kern="100">
                          <a:latin typeface="+mn-lt"/>
                          <a:ea typeface="宋体"/>
                          <a:cs typeface="Times New Roman"/>
                        </a:rPr>
                        <a:t>less</a:t>
                      </a:r>
                      <a:r>
                        <a:rPr lang="en-GB" sz="1700" b="1" kern="100">
                          <a:latin typeface="+mn-lt"/>
                          <a:ea typeface="Malgun Gothic"/>
                          <a:cs typeface="Times New Roman"/>
                        </a:rPr>
                        <a:t>_than_4_flag</a:t>
                      </a: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[ </a:t>
                      </a:r>
                      <a:r>
                        <a:rPr lang="en-GB" sz="1700" kern="100">
                          <a:latin typeface="+mn-lt"/>
                          <a:ea typeface="宋体"/>
                          <a:cs typeface="Times New Roman"/>
                        </a:rPr>
                        <a:t>layerId</a:t>
                      </a: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 ][ j ]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u(1)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					</a:t>
                      </a:r>
                      <a:r>
                        <a:rPr lang="en-GB" sz="1700" kern="100">
                          <a:latin typeface="+mn-lt"/>
                          <a:ea typeface="宋体"/>
                          <a:cs typeface="Times New Roman"/>
                        </a:rPr>
                        <a:t>if (dlt_depth_diff_minus1_less_than_4_flag[ layerId ]</a:t>
                      </a: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[ j ]</a:t>
                      </a:r>
                      <a:r>
                        <a:rPr lang="en-GB" sz="1700" kern="100">
                          <a:latin typeface="+mn-lt"/>
                          <a:ea typeface="宋体"/>
                          <a:cs typeface="Times New Roman"/>
                        </a:rPr>
                        <a:t>)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						</a:t>
                      </a:r>
                      <a:r>
                        <a:rPr lang="en-GB" sz="1700" b="1" kern="100" dirty="0">
                          <a:latin typeface="+mn-lt"/>
                          <a:ea typeface="Malgun Gothic"/>
                          <a:cs typeface="Times New Roman"/>
                        </a:rPr>
                        <a:t>dlt_depth_diff_minus1</a:t>
                      </a:r>
                      <a:r>
                        <a:rPr lang="en-GB" sz="1700" kern="100" dirty="0">
                          <a:latin typeface="+mn-lt"/>
                          <a:ea typeface="宋体"/>
                          <a:cs typeface="Times New Roman"/>
                        </a:rPr>
                        <a:t>[ </a:t>
                      </a:r>
                      <a:r>
                        <a:rPr lang="en-GB" sz="1700" kern="100" dirty="0" err="1">
                          <a:latin typeface="+mn-lt"/>
                          <a:ea typeface="宋体"/>
                          <a:cs typeface="Times New Roman"/>
                        </a:rPr>
                        <a:t>layerId</a:t>
                      </a:r>
                      <a:r>
                        <a:rPr lang="en-GB" sz="1700" kern="100" dirty="0">
                          <a:latin typeface="+mn-lt"/>
                          <a:ea typeface="宋体"/>
                          <a:cs typeface="Times New Roman"/>
                        </a:rPr>
                        <a:t> ]</a:t>
                      </a: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[ j </a:t>
                      </a:r>
                      <a:r>
                        <a:rPr lang="en-GB" sz="1700" kern="100" dirty="0" smtClean="0">
                          <a:latin typeface="+mn-lt"/>
                          <a:ea typeface="Malgun Gothic"/>
                          <a:cs typeface="Times New Roman"/>
                        </a:rPr>
                        <a:t>]   // shall not be negative</a:t>
                      </a:r>
                      <a:endParaRPr lang="zh-CN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u(</a:t>
                      </a:r>
                      <a:r>
                        <a:rPr lang="en-GB" sz="1700" kern="100">
                          <a:latin typeface="+mn-lt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)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					</a:t>
                      </a:r>
                      <a:r>
                        <a:rPr lang="en-GB" sz="1700" kern="100">
                          <a:latin typeface="+mn-lt"/>
                          <a:ea typeface="宋体"/>
                          <a:cs typeface="Times New Roman"/>
                        </a:rPr>
                        <a:t>else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						</a:t>
                      </a:r>
                      <a:r>
                        <a:rPr lang="en-GB" sz="1700" b="1" kern="100" dirty="0">
                          <a:latin typeface="+mn-lt"/>
                          <a:ea typeface="Malgun Gothic"/>
                          <a:cs typeface="Times New Roman"/>
                        </a:rPr>
                        <a:t>dlt_depth_</a:t>
                      </a:r>
                      <a:r>
                        <a:rPr lang="en-GB" sz="1700" b="1" kern="100" dirty="0">
                          <a:latin typeface="+mn-lt"/>
                          <a:ea typeface="宋体"/>
                          <a:cs typeface="Times New Roman"/>
                        </a:rPr>
                        <a:t>diff_minus1_minus4</a:t>
                      </a: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700" kern="100" dirty="0" err="1">
                          <a:latin typeface="+mn-lt"/>
                          <a:ea typeface="Malgun Gothic"/>
                          <a:cs typeface="Times New Roman"/>
                        </a:rPr>
                        <a:t>layerId</a:t>
                      </a: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 ][ j </a:t>
                      </a:r>
                      <a:r>
                        <a:rPr lang="en-GB" sz="1700" kern="100" dirty="0" smtClean="0">
                          <a:latin typeface="+mn-lt"/>
                          <a:ea typeface="Malgun Gothic"/>
                          <a:cs typeface="Times New Roman"/>
                        </a:rPr>
                        <a:t>]   </a:t>
                      </a:r>
                      <a:r>
                        <a:rPr lang="en-GB" altLang="zh-CN" sz="1700" kern="100" dirty="0" smtClean="0">
                          <a:latin typeface="+mn-lt"/>
                          <a:ea typeface="Malgun Gothic"/>
                          <a:cs typeface="Times New Roman"/>
                        </a:rPr>
                        <a:t>// shall not be negative</a:t>
                      </a:r>
                      <a:endParaRPr lang="zh-CN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ue(v)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				}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 dirty="0">
                          <a:latin typeface="+mn-lt"/>
                          <a:ea typeface="Malgun Gothic"/>
                          <a:cs typeface="Times New Roman"/>
                        </a:rPr>
                        <a:t>			}</a:t>
                      </a:r>
                      <a:endParaRPr lang="zh-CN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b="1" kern="100" dirty="0">
                          <a:latin typeface="+mn-lt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700" b="1" kern="100" dirty="0" smtClean="0">
                          <a:latin typeface="+mn-lt"/>
                          <a:ea typeface="Malgun Gothic"/>
                          <a:cs typeface="Times New Roman"/>
                        </a:rPr>
                        <a:t>......</a:t>
                      </a:r>
                      <a:endParaRPr lang="zh-CN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zh-CN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700" kern="100">
                          <a:latin typeface="+mn-lt"/>
                          <a:ea typeface="Malgun Gothic"/>
                          <a:cs typeface="Times New Roman"/>
                        </a:rPr>
                        <a:t>}</a:t>
                      </a:r>
                      <a:endParaRPr lang="zh-CN" sz="1700" kern="10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700" kern="100" dirty="0"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3668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484095"/>
            <a:ext cx="8229600" cy="6051176"/>
          </a:xfrm>
        </p:spPr>
        <p:txBody>
          <a:bodyPr>
            <a:noAutofit/>
          </a:bodyPr>
          <a:lstStyle/>
          <a:p>
            <a:r>
              <a:rPr lang="en-US" altLang="zh-CN" sz="1550" dirty="0" smtClean="0"/>
              <a:t>The semantics of the proposed syntax elements are listed below. </a:t>
            </a:r>
          </a:p>
          <a:p>
            <a:r>
              <a:rPr lang="en-US" altLang="zh-CN" sz="1550" b="1" dirty="0" err="1" smtClean="0"/>
              <a:t>dlt_depth_value</a:t>
            </a:r>
            <a:r>
              <a:rPr lang="en-US" altLang="zh-CN" sz="1550" dirty="0" smtClean="0"/>
              <a:t>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][ 0 ] specifies the 0-th entry in the depth lookup table for depth view components with </a:t>
            </a:r>
            <a:r>
              <a:rPr lang="en-US" altLang="zh-CN" sz="1550" dirty="0" err="1" smtClean="0"/>
              <a:t>layer_id</a:t>
            </a:r>
            <a:r>
              <a:rPr lang="en-US" altLang="zh-CN" sz="1550" dirty="0" smtClean="0"/>
              <a:t> equal to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. </a:t>
            </a:r>
          </a:p>
          <a:p>
            <a:endParaRPr lang="en-US" altLang="zh-CN" sz="1550" dirty="0" smtClean="0"/>
          </a:p>
          <a:p>
            <a:r>
              <a:rPr lang="en-US" altLang="zh-CN" sz="1550" b="1" dirty="0" smtClean="0"/>
              <a:t>dlt_depth_diff_minus1_less_than_4_flag</a:t>
            </a:r>
            <a:r>
              <a:rPr lang="en-US" altLang="zh-CN" sz="1550" dirty="0" smtClean="0"/>
              <a:t>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] equal to 1 specifies that the value of dlt_depth_diff_minus1[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] is presented. Otherwise, dlt_depth_diff_minus1_less_than_4_flag[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] equal to 0 specifies that the value of dlt_depth_diff_minus1_minus4[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] is presented. </a:t>
            </a:r>
          </a:p>
          <a:p>
            <a:endParaRPr lang="en-US" altLang="zh-CN" sz="1550" dirty="0" smtClean="0"/>
          </a:p>
          <a:p>
            <a:r>
              <a:rPr lang="en-US" altLang="zh-CN" sz="1550" b="1" dirty="0" smtClean="0"/>
              <a:t>dlt_depth_diff_minus1</a:t>
            </a:r>
            <a:r>
              <a:rPr lang="en-US" altLang="zh-CN" sz="1550" dirty="0" smtClean="0"/>
              <a:t>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] specifies the j-</a:t>
            </a:r>
            <a:r>
              <a:rPr lang="en-US" altLang="zh-CN" sz="1550" dirty="0" err="1" smtClean="0"/>
              <a:t>th</a:t>
            </a:r>
            <a:r>
              <a:rPr lang="en-US" altLang="zh-CN" sz="1550" dirty="0" smtClean="0"/>
              <a:t> entry for deriving the j-</a:t>
            </a:r>
            <a:r>
              <a:rPr lang="en-US" altLang="zh-CN" sz="1550" dirty="0" err="1" smtClean="0"/>
              <a:t>th</a:t>
            </a:r>
            <a:r>
              <a:rPr lang="en-US" altLang="zh-CN" sz="1550" dirty="0" smtClean="0"/>
              <a:t> entry in depth lookup table for depth view components with </a:t>
            </a:r>
            <a:r>
              <a:rPr lang="en-US" altLang="zh-CN" sz="1550" dirty="0" err="1" smtClean="0"/>
              <a:t>layer_id</a:t>
            </a:r>
            <a:r>
              <a:rPr lang="en-US" altLang="zh-CN" sz="1550" dirty="0" smtClean="0"/>
              <a:t> equal to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. The value of </a:t>
            </a:r>
            <a:r>
              <a:rPr lang="en-US" altLang="zh-CN" sz="1550" dirty="0" smtClean="0">
                <a:solidFill>
                  <a:srgbClr val="FF0000"/>
                </a:solidFill>
              </a:rPr>
              <a:t>dlt_depth_diff_value_minus1[ </a:t>
            </a:r>
            <a:r>
              <a:rPr lang="en-US" altLang="zh-CN" sz="1550" dirty="0" err="1" smtClean="0">
                <a:solidFill>
                  <a:srgbClr val="FF0000"/>
                </a:solidFill>
              </a:rPr>
              <a:t>layerId</a:t>
            </a:r>
            <a:r>
              <a:rPr lang="en-US" altLang="zh-CN" sz="1550" dirty="0" smtClean="0">
                <a:solidFill>
                  <a:srgbClr val="FF0000"/>
                </a:solidFill>
              </a:rPr>
              <a:t> ][ j ] shall not be negative.</a:t>
            </a:r>
            <a:r>
              <a:rPr lang="en-US" altLang="zh-CN" sz="1550" dirty="0" smtClean="0"/>
              <a:t> The value of the j-</a:t>
            </a:r>
            <a:r>
              <a:rPr lang="en-US" altLang="zh-CN" sz="1550" dirty="0" err="1" smtClean="0"/>
              <a:t>th</a:t>
            </a:r>
            <a:r>
              <a:rPr lang="en-US" altLang="zh-CN" sz="1550" dirty="0" smtClean="0"/>
              <a:t> entry in depth lookup table is derived as </a:t>
            </a:r>
            <a:r>
              <a:rPr lang="en-US" altLang="zh-CN" sz="1550" dirty="0" err="1" smtClean="0"/>
              <a:t>dlt_depth_value</a:t>
            </a:r>
            <a:r>
              <a:rPr lang="en-US" altLang="zh-CN" sz="1550" dirty="0" smtClean="0"/>
              <a:t>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] = </a:t>
            </a:r>
            <a:r>
              <a:rPr lang="en-US" altLang="zh-CN" sz="1550" dirty="0" err="1" smtClean="0"/>
              <a:t>dlt_depth_value</a:t>
            </a:r>
            <a:r>
              <a:rPr lang="en-US" altLang="zh-CN" sz="1550" dirty="0" smtClean="0"/>
              <a:t>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– 1] + dlt_depth_diff_minus1[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] + 1, for j from 1 to </a:t>
            </a:r>
            <a:r>
              <a:rPr lang="en-US" altLang="zh-CN" sz="1550" dirty="0" err="1" smtClean="0"/>
              <a:t>num_depth_values_in_dlt</a:t>
            </a:r>
            <a:r>
              <a:rPr lang="en-US" altLang="zh-CN" sz="1550" dirty="0" smtClean="0"/>
              <a:t>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 – 1. </a:t>
            </a:r>
            <a:br>
              <a:rPr lang="en-US" altLang="zh-CN" sz="1550" dirty="0" smtClean="0"/>
            </a:br>
            <a:r>
              <a:rPr lang="en-US" altLang="zh-CN" sz="1400" dirty="0" smtClean="0"/>
              <a:t>NOTE: </a:t>
            </a:r>
            <a:r>
              <a:rPr lang="en-US" altLang="zh-CN" sz="1400" dirty="0" err="1" smtClean="0"/>
              <a:t>dlt_depth_value</a:t>
            </a:r>
            <a:r>
              <a:rPr lang="en-US" altLang="zh-CN" sz="1400" dirty="0" smtClean="0"/>
              <a:t>[</a:t>
            </a:r>
            <a:r>
              <a:rPr lang="en-US" altLang="zh-CN" sz="1400" dirty="0" err="1" smtClean="0"/>
              <a:t>layerId</a:t>
            </a:r>
            <a:r>
              <a:rPr lang="en-US" altLang="zh-CN" sz="1400" dirty="0" smtClean="0"/>
              <a:t>][0] is the smallest depth value in depth lookup table for depth view components with </a:t>
            </a:r>
            <a:r>
              <a:rPr lang="en-US" altLang="zh-CN" sz="1400" dirty="0" err="1" smtClean="0"/>
              <a:t>layer_id</a:t>
            </a:r>
            <a:r>
              <a:rPr lang="en-US" altLang="zh-CN" sz="1400" dirty="0" smtClean="0"/>
              <a:t> equal to </a:t>
            </a:r>
            <a:r>
              <a:rPr lang="en-US" altLang="zh-CN" sz="1400" dirty="0" err="1" smtClean="0"/>
              <a:t>layerId</a:t>
            </a:r>
            <a:r>
              <a:rPr lang="en-US" altLang="zh-CN" sz="1400" dirty="0" smtClean="0"/>
              <a:t>.</a:t>
            </a:r>
          </a:p>
          <a:p>
            <a:endParaRPr lang="en-US" altLang="zh-CN" sz="1550" dirty="0" smtClean="0"/>
          </a:p>
          <a:p>
            <a:r>
              <a:rPr lang="en-US" altLang="zh-CN" sz="1550" b="1" dirty="0" smtClean="0"/>
              <a:t>dlt_depth_diff_minus1_minus4</a:t>
            </a:r>
            <a:r>
              <a:rPr lang="en-US" altLang="zh-CN" sz="1550" dirty="0" smtClean="0"/>
              <a:t>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] specifies the j-</a:t>
            </a:r>
            <a:r>
              <a:rPr lang="en-US" altLang="zh-CN" sz="1550" dirty="0" err="1" smtClean="0"/>
              <a:t>th</a:t>
            </a:r>
            <a:r>
              <a:rPr lang="en-US" altLang="zh-CN" sz="1550" dirty="0" smtClean="0"/>
              <a:t> entry for deriving the j-</a:t>
            </a:r>
            <a:r>
              <a:rPr lang="en-US" altLang="zh-CN" sz="1550" dirty="0" err="1" smtClean="0"/>
              <a:t>th</a:t>
            </a:r>
            <a:r>
              <a:rPr lang="en-US" altLang="zh-CN" sz="1550" dirty="0" smtClean="0"/>
              <a:t> entry in depth lookup table for depth view components with </a:t>
            </a:r>
            <a:r>
              <a:rPr lang="en-US" altLang="zh-CN" sz="1550" dirty="0" err="1" smtClean="0"/>
              <a:t>layer_id</a:t>
            </a:r>
            <a:r>
              <a:rPr lang="en-US" altLang="zh-CN" sz="1550" dirty="0" smtClean="0"/>
              <a:t> equal to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. The value of </a:t>
            </a:r>
            <a:r>
              <a:rPr lang="en-US" altLang="zh-CN" sz="1550" dirty="0" smtClean="0">
                <a:solidFill>
                  <a:srgbClr val="FF0000"/>
                </a:solidFill>
              </a:rPr>
              <a:t>dlt_depth_diff_minus1_minus4[ </a:t>
            </a:r>
            <a:r>
              <a:rPr lang="en-US" altLang="zh-CN" sz="1550" dirty="0" err="1" smtClean="0">
                <a:solidFill>
                  <a:srgbClr val="FF0000"/>
                </a:solidFill>
              </a:rPr>
              <a:t>layerId</a:t>
            </a:r>
            <a:r>
              <a:rPr lang="en-US" altLang="zh-CN" sz="1550" dirty="0" smtClean="0">
                <a:solidFill>
                  <a:srgbClr val="FF0000"/>
                </a:solidFill>
              </a:rPr>
              <a:t> ][ j ] shall not be negative. </a:t>
            </a:r>
            <a:r>
              <a:rPr lang="en-US" altLang="zh-CN" sz="1550" dirty="0" smtClean="0"/>
              <a:t>The value of the j-</a:t>
            </a:r>
            <a:r>
              <a:rPr lang="en-US" altLang="zh-CN" sz="1550" dirty="0" err="1" smtClean="0"/>
              <a:t>th</a:t>
            </a:r>
            <a:r>
              <a:rPr lang="en-US" altLang="zh-CN" sz="1550" dirty="0" smtClean="0"/>
              <a:t> entry in depth lookup table is derived as </a:t>
            </a:r>
            <a:r>
              <a:rPr lang="en-US" altLang="zh-CN" sz="1550" dirty="0" err="1" smtClean="0"/>
              <a:t>dlt_depth_value</a:t>
            </a:r>
            <a:r>
              <a:rPr lang="en-US" altLang="zh-CN" sz="1550" dirty="0" smtClean="0"/>
              <a:t>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] = </a:t>
            </a:r>
            <a:r>
              <a:rPr lang="en-US" altLang="zh-CN" sz="1550" dirty="0" err="1" smtClean="0"/>
              <a:t>dlt_depth_value</a:t>
            </a:r>
            <a:r>
              <a:rPr lang="en-US" altLang="zh-CN" sz="1550" dirty="0" smtClean="0"/>
              <a:t>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– 1 ] + dlt_depth_diff_minus1_minus4[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][ j ] + 1 + 4, for j from 1 to </a:t>
            </a:r>
            <a:r>
              <a:rPr lang="en-US" altLang="zh-CN" sz="1550" dirty="0" err="1" smtClean="0"/>
              <a:t>num_depth_values_in_dlt</a:t>
            </a:r>
            <a:r>
              <a:rPr lang="en-US" altLang="zh-CN" sz="1550" dirty="0" smtClean="0"/>
              <a:t>[ </a:t>
            </a:r>
            <a:r>
              <a:rPr lang="en-US" altLang="zh-CN" sz="1550" dirty="0" err="1" smtClean="0"/>
              <a:t>layerId</a:t>
            </a:r>
            <a:r>
              <a:rPr lang="en-US" altLang="zh-CN" sz="1550" dirty="0" smtClean="0"/>
              <a:t> ] – 1. </a:t>
            </a:r>
            <a:endParaRPr lang="zh-CN" altLang="en-US" sz="15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25387"/>
            <a:ext cx="8229600" cy="5015753"/>
          </a:xfrm>
        </p:spPr>
        <p:txBody>
          <a:bodyPr>
            <a:normAutofit/>
          </a:bodyPr>
          <a:lstStyle/>
          <a:p>
            <a:r>
              <a:rPr kumimoji="1" lang="en-US" altLang="zh-CN" sz="2200" dirty="0" smtClean="0"/>
              <a:t>A differential coding method for DLT is proposed.  </a:t>
            </a:r>
          </a:p>
          <a:p>
            <a:endParaRPr kumimoji="1" lang="en-US" altLang="zh-CN" sz="2200" dirty="0" smtClean="0"/>
          </a:p>
          <a:p>
            <a:r>
              <a:rPr kumimoji="1" lang="en-US" altLang="zh-CN" sz="2200" dirty="0" smtClean="0"/>
              <a:t>Proposed method saves the DLT coding bits by an average of 75%, and SPS coding bits by 49%. </a:t>
            </a:r>
          </a:p>
          <a:p>
            <a:endParaRPr kumimoji="1" lang="en-US" altLang="zh-CN" sz="2200" dirty="0" smtClean="0"/>
          </a:p>
          <a:p>
            <a:r>
              <a:rPr kumimoji="1" lang="en-US" altLang="zh-CN" sz="2200" dirty="0" smtClean="0"/>
              <a:t>Additionally, the CTC test results show that the proposed method provides almost the same coding performance as that of HTM7.0 anchor. </a:t>
            </a:r>
          </a:p>
          <a:p>
            <a:endParaRPr kumimoji="1" lang="en-US" altLang="zh-CN" sz="2200" dirty="0" smtClean="0"/>
          </a:p>
          <a:p>
            <a:r>
              <a:rPr kumimoji="1" lang="en-US" altLang="zh-CN" sz="2200" dirty="0" smtClean="0"/>
              <a:t>Therefore, it is recommended to adopt this method into 3D-HEVC.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3616"/>
            <a:ext cx="8229600" cy="908701"/>
          </a:xfrm>
        </p:spPr>
        <p:txBody>
          <a:bodyPr/>
          <a:lstStyle/>
          <a:p>
            <a:r>
              <a:rPr kumimoji="1" lang="en-US" altLang="zh-CN" dirty="0" smtClean="0"/>
              <a:t>Conclusions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423668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83981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56450"/>
            <a:ext cx="8229600" cy="5069538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zh-CN" sz="2400" dirty="0" smtClean="0"/>
              <a:t>As tested on HTM7.0 (CTC), DLT related syntax elements take about 66% of the coding bits of SPS. </a:t>
            </a:r>
          </a:p>
          <a:p>
            <a:endParaRPr kumimoji="1" lang="en-US" altLang="zh-CN" sz="2400" dirty="0" smtClean="0"/>
          </a:p>
          <a:p>
            <a:r>
              <a:rPr kumimoji="1" lang="en-US" altLang="zh-CN" sz="2400" dirty="0" smtClean="0"/>
              <a:t>To reduce the coding bits of DLT, differential coding is proposed to perform lossless compression on the DLT elements in JCT3V-D0172.  </a:t>
            </a:r>
          </a:p>
          <a:p>
            <a:endParaRPr kumimoji="1" lang="en-US" altLang="zh-CN" sz="2400" dirty="0" smtClean="0"/>
          </a:p>
          <a:p>
            <a:r>
              <a:rPr kumimoji="1" lang="en-US" altLang="zh-CN" sz="2400" dirty="0" smtClean="0"/>
              <a:t>The method in JCT3V-D0172 was implemented on HTM7.0. Compared with the HTM7.0 CTC</a:t>
            </a:r>
            <a:r>
              <a:rPr kumimoji="1" lang="zh-CN" altLang="en-US" sz="2400" dirty="0" smtClean="0"/>
              <a:t> </a:t>
            </a:r>
            <a:r>
              <a:rPr kumimoji="1" lang="en-US" altLang="zh-CN" sz="2400" dirty="0" smtClean="0"/>
              <a:t>anchors, using this method, the coding bits for DLT are reduced by about 75% (taking an average of 32% in the SPS coding bits), while the bits for SPS are saved by 49%. </a:t>
            </a:r>
          </a:p>
          <a:p>
            <a:endParaRPr kumimoji="1" lang="en-US" altLang="zh-CN" sz="2400" dirty="0" smtClean="0"/>
          </a:p>
          <a:p>
            <a:r>
              <a:rPr kumimoji="1" lang="en-US" altLang="zh-CN" sz="2400" dirty="0" smtClean="0"/>
              <a:t>In addition, with the proposed method, the coding performance is very slightly improved by 0.02% and 0.01% on average for 1280x768 and 1920x1088 sequences, respectively, under CTC configurations. </a:t>
            </a:r>
          </a:p>
          <a:p>
            <a:endParaRPr kumimoji="1" lang="en-US" altLang="zh-CN" dirty="0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3616"/>
            <a:ext cx="8229600" cy="908701"/>
          </a:xfrm>
        </p:spPr>
        <p:txBody>
          <a:bodyPr/>
          <a:lstStyle/>
          <a:p>
            <a:r>
              <a:rPr kumimoji="1" lang="en-US" altLang="zh-CN" dirty="0" smtClean="0"/>
              <a:t>Summary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423668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43003"/>
            <a:ext cx="8229600" cy="4525963"/>
          </a:xfrm>
        </p:spPr>
        <p:txBody>
          <a:bodyPr>
            <a:normAutofit/>
          </a:bodyPr>
          <a:lstStyle/>
          <a:p>
            <a:r>
              <a:rPr kumimoji="1" lang="en-US" altLang="zh-CN" sz="2200" dirty="0" smtClean="0"/>
              <a:t>In HTM7.0, DLT for every view is constructed by pre-analyzing an intra period of original depth pictures associated with given </a:t>
            </a:r>
            <a:r>
              <a:rPr kumimoji="1" lang="en-US" altLang="zh-CN" sz="2200" dirty="0" err="1" smtClean="0"/>
              <a:t>layer_id</a:t>
            </a:r>
            <a:r>
              <a:rPr kumimoji="1" lang="en-US" altLang="zh-CN" sz="2200" dirty="0" smtClean="0"/>
              <a:t>. The syntax structure in HTM7.0 for DLT is given in the table below.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3616"/>
            <a:ext cx="8229600" cy="908701"/>
          </a:xfrm>
        </p:spPr>
        <p:txBody>
          <a:bodyPr/>
          <a:lstStyle/>
          <a:p>
            <a:r>
              <a:rPr kumimoji="1" lang="en-US" altLang="zh-CN" dirty="0" smtClean="0"/>
              <a:t>Introduction</a:t>
            </a:r>
            <a:endParaRPr kumimoji="1" lang="zh-CN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793373" y="2339788"/>
          <a:ext cx="7637931" cy="3939988"/>
        </p:xfrm>
        <a:graphic>
          <a:graphicData uri="http://schemas.openxmlformats.org/drawingml/2006/table">
            <a:tbl>
              <a:tblPr/>
              <a:tblGrid>
                <a:gridCol w="6328985"/>
                <a:gridCol w="1308946"/>
              </a:tblGrid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err="1">
                          <a:latin typeface="+mn-lt"/>
                          <a:ea typeface="宋体"/>
                          <a:cs typeface="Times New Roman"/>
                        </a:rPr>
                        <a:t>seq_parameter_set_rbsp</a:t>
                      </a: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( ) {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00">
                          <a:latin typeface="+mn-lt"/>
                          <a:ea typeface="宋体"/>
                          <a:cs typeface="Times New Roman"/>
                        </a:rPr>
                        <a:t>Descriptor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  ……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  if ( </a:t>
                      </a:r>
                      <a:r>
                        <a:rPr lang="en-US" sz="1800" kern="100" dirty="0" err="1">
                          <a:latin typeface="+mn-lt"/>
                          <a:ea typeface="宋体"/>
                          <a:cs typeface="Times New Roman"/>
                        </a:rPr>
                        <a:t>DepthFlag</a:t>
                      </a: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 ) {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    </a:t>
                      </a:r>
                      <a:r>
                        <a:rPr lang="en-US" sz="1800" b="1" kern="100">
                          <a:latin typeface="+mn-lt"/>
                          <a:ea typeface="宋体"/>
                          <a:cs typeface="Times New Roman"/>
                        </a:rPr>
                        <a:t>dlt_flag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u(1)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    if (dlt_flag) {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      </a:t>
                      </a:r>
                      <a:r>
                        <a:rPr lang="en-US" sz="1800" b="1" kern="100">
                          <a:latin typeface="+mn-lt"/>
                          <a:ea typeface="宋体"/>
                          <a:cs typeface="Times New Roman"/>
                        </a:rPr>
                        <a:t>num_depth_values_in_dlt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ue(v)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      for ( i = 0; i &lt; num_depth_values_in_dlt ; i++ ) {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        </a:t>
                      </a:r>
                      <a:r>
                        <a:rPr lang="en-US" sz="1800" b="1" kern="100">
                          <a:latin typeface="+mn-lt"/>
                          <a:ea typeface="宋体"/>
                          <a:cs typeface="Times New Roman"/>
                        </a:rPr>
                        <a:t>dlt_depth_value</a:t>
                      </a: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[ i ]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ue(v)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      }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    }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  }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  ……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7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}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3668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43003"/>
            <a:ext cx="8229600" cy="4525963"/>
          </a:xfrm>
        </p:spPr>
        <p:txBody>
          <a:bodyPr>
            <a:normAutofit/>
          </a:bodyPr>
          <a:lstStyle/>
          <a:p>
            <a:r>
              <a:rPr kumimoji="1" lang="en-US" altLang="zh-CN" sz="2200" dirty="0" smtClean="0"/>
              <a:t>As tested on HTM7.0 (CTC), DLT related syntax elements take about 65% of the coding bits of SPS. </a:t>
            </a:r>
          </a:p>
          <a:p>
            <a:endParaRPr kumimoji="1" lang="en-US" altLang="zh-CN" sz="2200" dirty="0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3616"/>
            <a:ext cx="8229600" cy="908701"/>
          </a:xfrm>
        </p:spPr>
        <p:txBody>
          <a:bodyPr/>
          <a:lstStyle/>
          <a:p>
            <a:r>
              <a:rPr kumimoji="1" lang="en-US" altLang="zh-CN" dirty="0" smtClean="0"/>
              <a:t>Motivation</a:t>
            </a:r>
            <a:endParaRPr kumimoji="1"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021974" y="1949821"/>
          <a:ext cx="7194180" cy="4504766"/>
        </p:xfrm>
        <a:graphic>
          <a:graphicData uri="http://schemas.openxmlformats.org/drawingml/2006/table">
            <a:tbl>
              <a:tblPr/>
              <a:tblGrid>
                <a:gridCol w="1794352"/>
                <a:gridCol w="1341572"/>
                <a:gridCol w="1358342"/>
                <a:gridCol w="1358342"/>
                <a:gridCol w="1341572"/>
              </a:tblGrid>
              <a:tr h="32176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Sequence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View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DLT bits (D0)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SPS bits (S0)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D0/S0 (%)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Balloon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556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846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65.72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642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938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68.44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618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916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67.47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Kendo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486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776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62.63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638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934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68.31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650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948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68.57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Newspaper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607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897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67.67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622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918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67.76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697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995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70.05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421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713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59.05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7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381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679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56.11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382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682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56.01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69"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Average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558.33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853.50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00" dirty="0" smtClean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65.42</a:t>
                      </a:r>
                      <a:endParaRPr lang="zh-CN" sz="1800" b="1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3668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9556"/>
            <a:ext cx="8229600" cy="4525963"/>
          </a:xfrm>
        </p:spPr>
        <p:txBody>
          <a:bodyPr>
            <a:normAutofit/>
          </a:bodyPr>
          <a:lstStyle/>
          <a:p>
            <a:r>
              <a:rPr kumimoji="1" lang="en-US" altLang="zh-CN" sz="2200" dirty="0" smtClean="0"/>
              <a:t>To reduce the coding bits for DLT, a differential coding method is proposed. The modified syntax on HTM7.0 is as below.</a:t>
            </a:r>
          </a:p>
          <a:p>
            <a:endParaRPr kumimoji="1" lang="en-US" altLang="zh-CN" sz="2200" dirty="0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3616"/>
            <a:ext cx="8229600" cy="908701"/>
          </a:xfrm>
        </p:spPr>
        <p:txBody>
          <a:bodyPr/>
          <a:lstStyle/>
          <a:p>
            <a:r>
              <a:rPr kumimoji="1" lang="en-US" altLang="zh-CN" dirty="0" smtClean="0"/>
              <a:t>Proposed syntax</a:t>
            </a:r>
            <a:endParaRPr kumimoji="1" lang="zh-CN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860612" y="2070848"/>
          <a:ext cx="7543800" cy="4222372"/>
        </p:xfrm>
        <a:graphic>
          <a:graphicData uri="http://schemas.openxmlformats.org/drawingml/2006/table">
            <a:tbl>
              <a:tblPr/>
              <a:tblGrid>
                <a:gridCol w="6244120"/>
                <a:gridCol w="1299680"/>
              </a:tblGrid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err="1">
                          <a:latin typeface="+mn-lt"/>
                          <a:ea typeface="宋体"/>
                          <a:cs typeface="Times New Roman"/>
                        </a:rPr>
                        <a:t>seq_parameter_set_rbsp</a:t>
                      </a: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( ) {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00">
                          <a:latin typeface="+mn-lt"/>
                          <a:ea typeface="宋体"/>
                          <a:cs typeface="Times New Roman"/>
                        </a:rPr>
                        <a:t>Descriptor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  ……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indent="266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if (</a:t>
                      </a:r>
                      <a:r>
                        <a:rPr lang="en-US" sz="1800" kern="100" dirty="0" err="1">
                          <a:latin typeface="+mn-lt"/>
                          <a:ea typeface="宋体"/>
                          <a:cs typeface="Times New Roman"/>
                        </a:rPr>
                        <a:t>dlt_flag</a:t>
                      </a: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) {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      </a:t>
                      </a:r>
                      <a:r>
                        <a:rPr lang="en-US" sz="1800" b="1" kern="100">
                          <a:latin typeface="+mn-lt"/>
                          <a:ea typeface="宋体"/>
                          <a:cs typeface="Times New Roman"/>
                        </a:rPr>
                        <a:t>num_depth_values_in_dlt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1800" kern="100" dirty="0" err="1" smtClean="0">
                          <a:latin typeface="+mn-lt"/>
                          <a:ea typeface="+mn-ea"/>
                          <a:cs typeface="Times New Roman"/>
                        </a:rPr>
                        <a:t>ue</a:t>
                      </a:r>
                      <a:r>
                        <a:rPr lang="en-US" altLang="zh-CN" sz="1800" kern="100" dirty="0" smtClean="0">
                          <a:latin typeface="+mn-lt"/>
                          <a:ea typeface="+mn-ea"/>
                          <a:cs typeface="Times New Roman"/>
                        </a:rPr>
                        <a:t>(v)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     </a:t>
                      </a:r>
                      <a:r>
                        <a:rPr lang="en-US" sz="1800" b="1" kern="100" dirty="0" err="1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dlt_depth_value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[0]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err="1" smtClean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ue</a:t>
                      </a:r>
                      <a:r>
                        <a:rPr lang="en-US" sz="1800" kern="100" dirty="0" smtClean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(v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)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     for ( </a:t>
                      </a:r>
                      <a:r>
                        <a:rPr lang="en-US" sz="1800" kern="100" dirty="0" err="1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i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= 0; </a:t>
                      </a:r>
                      <a:r>
                        <a:rPr lang="en-US" sz="1800" kern="100" dirty="0" err="1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i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&lt; </a:t>
                      </a:r>
                      <a:r>
                        <a:rPr lang="en-US" sz="1800" kern="100" dirty="0" err="1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num_depth_values_in_dlt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; </a:t>
                      </a:r>
                      <a:r>
                        <a:rPr lang="en-US" sz="1800" kern="100" dirty="0" err="1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i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++ ) {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 dirty="0">
                        <a:highlight>
                          <a:srgbClr val="FFFF00"/>
                        </a:highlight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       </a:t>
                      </a:r>
                      <a:r>
                        <a:rPr lang="en-US" sz="1800" b="1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dlt_depth_diff_minus1_less_than_4_flag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[ </a:t>
                      </a:r>
                      <a:r>
                        <a:rPr lang="en-US" sz="1800" kern="100" dirty="0" err="1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i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]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u(1)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       if (dlt_depth_diff_minus1_less_than_4_flag[ </a:t>
                      </a:r>
                      <a:r>
                        <a:rPr lang="en-US" sz="1800" kern="100" dirty="0" err="1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i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]) 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 dirty="0">
                        <a:highlight>
                          <a:srgbClr val="FFFF00"/>
                        </a:highlight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smtClean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         </a:t>
                      </a:r>
                      <a:r>
                        <a:rPr lang="en-US" sz="1800" b="1" kern="100" dirty="0" smtClean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dlt_depth_diff_minus1</a:t>
                      </a:r>
                      <a:r>
                        <a:rPr lang="en-US" sz="1800" kern="100" dirty="0" smtClean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[ </a:t>
                      </a:r>
                      <a:r>
                        <a:rPr lang="en-US" sz="1800" kern="100" dirty="0" err="1" smtClean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i</a:t>
                      </a:r>
                      <a:r>
                        <a:rPr lang="en-US" sz="1800" kern="100" dirty="0" smtClean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]  // shall not be negative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u(2)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       else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 dirty="0">
                        <a:highlight>
                          <a:srgbClr val="FFFF00"/>
                        </a:highlight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         </a:t>
                      </a:r>
                      <a:r>
                        <a:rPr lang="en-US" sz="1800" b="1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dlt_depth_diff_minus1_minus4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[ </a:t>
                      </a:r>
                      <a:r>
                        <a:rPr lang="en-US" sz="1800" kern="100" dirty="0" err="1" smtClean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i</a:t>
                      </a:r>
                      <a:r>
                        <a:rPr lang="en-US" sz="1800" kern="100" baseline="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en-US" sz="1800" kern="100" dirty="0" smtClean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]  </a:t>
                      </a:r>
                      <a:r>
                        <a:rPr lang="en-US" altLang="zh-CN" sz="1800" kern="100" dirty="0" smtClean="0"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Times New Roman"/>
                        </a:rPr>
                        <a:t>// shall not be negative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err="1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ue</a:t>
                      </a: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+mn-lt"/>
                          <a:ea typeface="宋体"/>
                          <a:cs typeface="Times New Roman"/>
                        </a:rPr>
                        <a:t>(v)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    }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latin typeface="+mn-lt"/>
                          <a:ea typeface="宋体"/>
                          <a:cs typeface="Times New Roman"/>
                        </a:rPr>
                        <a:t>  ……</a:t>
                      </a:r>
                      <a:endParaRPr lang="zh-CN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+mn-lt"/>
                          <a:ea typeface="宋体"/>
                          <a:cs typeface="Times New Roman"/>
                        </a:rPr>
                        <a:t>}</a:t>
                      </a:r>
                      <a:endParaRPr lang="zh-CN" sz="18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3668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43003"/>
            <a:ext cx="8229600" cy="5365373"/>
          </a:xfrm>
        </p:spPr>
        <p:txBody>
          <a:bodyPr>
            <a:noAutofit/>
          </a:bodyPr>
          <a:lstStyle/>
          <a:p>
            <a:r>
              <a:rPr kumimoji="1" lang="en-US" altLang="zh-CN" sz="1500" b="1" dirty="0" err="1" smtClean="0"/>
              <a:t>num_depth_values_in_dlt</a:t>
            </a:r>
            <a:r>
              <a:rPr kumimoji="1" lang="en-US" altLang="zh-CN" sz="1500" dirty="0" smtClean="0"/>
              <a:t> specifies the number of elements in the depth lookup table for depth view components. </a:t>
            </a:r>
          </a:p>
          <a:p>
            <a:endParaRPr kumimoji="1" lang="en-US" altLang="zh-CN" sz="1500" dirty="0" smtClean="0"/>
          </a:p>
          <a:p>
            <a:r>
              <a:rPr kumimoji="1" lang="en-US" altLang="zh-CN" sz="1500" b="1" dirty="0" err="1" smtClean="0"/>
              <a:t>dlt_depth_value</a:t>
            </a:r>
            <a:r>
              <a:rPr kumimoji="1" lang="en-US" altLang="zh-CN" sz="1500" dirty="0" smtClean="0"/>
              <a:t>[ 0 ] specifies the 0-th entry in the depth lookup table for depth view components. </a:t>
            </a:r>
          </a:p>
          <a:p>
            <a:endParaRPr kumimoji="1" lang="en-US" altLang="zh-CN" sz="1500" dirty="0" smtClean="0"/>
          </a:p>
          <a:p>
            <a:r>
              <a:rPr kumimoji="1" lang="en-US" altLang="zh-CN" sz="1500" b="1" dirty="0" smtClean="0"/>
              <a:t>dlt_depth_diff_minus1_less_than_4_flag</a:t>
            </a:r>
            <a:r>
              <a:rPr kumimoji="1" lang="en-US" altLang="zh-CN" sz="1500" dirty="0" smtClean="0"/>
              <a:t>[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] equal to 1 specifies that the value of dlt_depth_diff_minus1[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] is presented. Otherwise, dlt_depth_diff_minus1_less_than_4_flag[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] equal to 0 specifies that the value of dlt_depth_diff_minus1_minus4[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] is presented. </a:t>
            </a:r>
          </a:p>
          <a:p>
            <a:endParaRPr kumimoji="1" lang="en-US" altLang="zh-CN" sz="1500" dirty="0" smtClean="0"/>
          </a:p>
          <a:p>
            <a:r>
              <a:rPr kumimoji="1" lang="en-US" altLang="zh-CN" sz="1500" b="1" dirty="0" smtClean="0"/>
              <a:t>dlt_depth_diff_minus1</a:t>
            </a:r>
            <a:r>
              <a:rPr kumimoji="1" lang="en-US" altLang="zh-CN" sz="1500" dirty="0" smtClean="0"/>
              <a:t>[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] specifies the </a:t>
            </a:r>
            <a:r>
              <a:rPr kumimoji="1" lang="en-US" altLang="zh-CN" sz="1500" dirty="0" err="1" smtClean="0"/>
              <a:t>i-th</a:t>
            </a:r>
            <a:r>
              <a:rPr kumimoji="1" lang="en-US" altLang="zh-CN" sz="1500" dirty="0" smtClean="0"/>
              <a:t> entry for deriving the </a:t>
            </a:r>
            <a:r>
              <a:rPr kumimoji="1" lang="en-US" altLang="zh-CN" sz="1500" dirty="0" err="1" smtClean="0"/>
              <a:t>i-th</a:t>
            </a:r>
            <a:r>
              <a:rPr kumimoji="1" lang="en-US" altLang="zh-CN" sz="1500" dirty="0" smtClean="0"/>
              <a:t> entry in depth lookup table for depth view components. </a:t>
            </a:r>
            <a:r>
              <a:rPr kumimoji="1" lang="en-US" altLang="zh-CN" sz="1500" dirty="0" smtClean="0">
                <a:solidFill>
                  <a:srgbClr val="FF0000"/>
                </a:solidFill>
              </a:rPr>
              <a:t>The value of dlt_depth_diff_value_minus1[</a:t>
            </a:r>
            <a:r>
              <a:rPr kumimoji="1" lang="en-US" altLang="zh-CN" sz="1500" dirty="0" err="1" smtClean="0">
                <a:solidFill>
                  <a:srgbClr val="FF0000"/>
                </a:solidFill>
              </a:rPr>
              <a:t>i</a:t>
            </a:r>
            <a:r>
              <a:rPr kumimoji="1" lang="en-US" altLang="zh-CN" sz="1500" dirty="0" smtClean="0">
                <a:solidFill>
                  <a:srgbClr val="FF0000"/>
                </a:solidFill>
              </a:rPr>
              <a:t>] shall not be negative. </a:t>
            </a:r>
            <a:r>
              <a:rPr kumimoji="1" lang="en-US" altLang="zh-CN" sz="1500" dirty="0" smtClean="0"/>
              <a:t>The value of the </a:t>
            </a:r>
            <a:r>
              <a:rPr kumimoji="1" lang="en-US" altLang="zh-CN" sz="1500" dirty="0" err="1" smtClean="0"/>
              <a:t>i-th</a:t>
            </a:r>
            <a:r>
              <a:rPr kumimoji="1" lang="en-US" altLang="zh-CN" sz="1500" dirty="0" smtClean="0"/>
              <a:t> entry in depth lookup table is derived as </a:t>
            </a:r>
            <a:r>
              <a:rPr kumimoji="1" lang="en-US" altLang="zh-CN" sz="1500" dirty="0" err="1" smtClean="0"/>
              <a:t>dlt_depth_value</a:t>
            </a:r>
            <a:r>
              <a:rPr kumimoji="1" lang="en-US" altLang="zh-CN" sz="1500" dirty="0" smtClean="0"/>
              <a:t>[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] = </a:t>
            </a:r>
            <a:r>
              <a:rPr kumimoji="1" lang="en-US" altLang="zh-CN" sz="1500" dirty="0" err="1" smtClean="0"/>
              <a:t>dlt_depth_value</a:t>
            </a:r>
            <a:r>
              <a:rPr kumimoji="1" lang="en-US" altLang="zh-CN" sz="1500" dirty="0" smtClean="0"/>
              <a:t>[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– 1] + dlt_depth_diff_minus1[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] + 1, for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from 1 to </a:t>
            </a:r>
            <a:r>
              <a:rPr kumimoji="1" lang="en-US" altLang="zh-CN" sz="1500" dirty="0" err="1" smtClean="0"/>
              <a:t>num_depth_values_in_dlt</a:t>
            </a:r>
            <a:r>
              <a:rPr kumimoji="1" lang="en-US" altLang="zh-CN" sz="1500" dirty="0" smtClean="0"/>
              <a:t> – 1. </a:t>
            </a:r>
            <a:br>
              <a:rPr kumimoji="1" lang="en-US" altLang="zh-CN" sz="1500" dirty="0" smtClean="0"/>
            </a:br>
            <a:r>
              <a:rPr kumimoji="1" lang="en-US" altLang="zh-CN" sz="1500" dirty="0" smtClean="0"/>
              <a:t>NOTE: </a:t>
            </a:r>
            <a:r>
              <a:rPr kumimoji="1" lang="en-US" altLang="zh-CN" sz="1500" dirty="0" err="1" smtClean="0"/>
              <a:t>dlt_depth_value</a:t>
            </a:r>
            <a:r>
              <a:rPr kumimoji="1" lang="en-US" altLang="zh-CN" sz="1500" dirty="0" smtClean="0"/>
              <a:t>[0] is the smallest depth value in depth lookup table.</a:t>
            </a:r>
          </a:p>
          <a:p>
            <a:endParaRPr kumimoji="1" lang="en-US" altLang="zh-CN" sz="1500" dirty="0" smtClean="0"/>
          </a:p>
          <a:p>
            <a:r>
              <a:rPr kumimoji="1" lang="en-US" altLang="zh-CN" sz="1500" b="1" dirty="0" smtClean="0"/>
              <a:t>dlt_depth_diff_minus1_minus4</a:t>
            </a:r>
            <a:r>
              <a:rPr kumimoji="1" lang="en-US" altLang="zh-CN" sz="1500" dirty="0" smtClean="0"/>
              <a:t>[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] specifies the </a:t>
            </a:r>
            <a:r>
              <a:rPr kumimoji="1" lang="en-US" altLang="zh-CN" sz="1500" dirty="0" err="1" smtClean="0"/>
              <a:t>i-th</a:t>
            </a:r>
            <a:r>
              <a:rPr kumimoji="1" lang="en-US" altLang="zh-CN" sz="1500" dirty="0" smtClean="0"/>
              <a:t> entry for deriving the </a:t>
            </a:r>
            <a:r>
              <a:rPr kumimoji="1" lang="en-US" altLang="zh-CN" sz="1500" dirty="0" err="1" smtClean="0"/>
              <a:t>i-th</a:t>
            </a:r>
            <a:r>
              <a:rPr kumimoji="1" lang="en-US" altLang="zh-CN" sz="1500" dirty="0" smtClean="0"/>
              <a:t> entry in depth lookup table for depth view component. </a:t>
            </a:r>
            <a:r>
              <a:rPr kumimoji="1" lang="en-US" altLang="zh-CN" sz="1500" dirty="0" smtClean="0">
                <a:solidFill>
                  <a:srgbClr val="FF0000"/>
                </a:solidFill>
              </a:rPr>
              <a:t>The value of dlt_depth_diff_value_minus1_minus4[ </a:t>
            </a:r>
            <a:r>
              <a:rPr kumimoji="1" lang="en-US" altLang="zh-CN" sz="1500" dirty="0" err="1" smtClean="0">
                <a:solidFill>
                  <a:srgbClr val="FF0000"/>
                </a:solidFill>
              </a:rPr>
              <a:t>i</a:t>
            </a:r>
            <a:r>
              <a:rPr kumimoji="1" lang="en-US" altLang="zh-CN" sz="1500" dirty="0" smtClean="0">
                <a:solidFill>
                  <a:srgbClr val="FF0000"/>
                </a:solidFill>
              </a:rPr>
              <a:t> ] shall not be negative. </a:t>
            </a:r>
            <a:r>
              <a:rPr kumimoji="1" lang="en-US" altLang="zh-CN" sz="1500" dirty="0" smtClean="0"/>
              <a:t>The value of the </a:t>
            </a:r>
            <a:r>
              <a:rPr kumimoji="1" lang="en-US" altLang="zh-CN" sz="1500" dirty="0" err="1" smtClean="0"/>
              <a:t>i-th</a:t>
            </a:r>
            <a:r>
              <a:rPr kumimoji="1" lang="en-US" altLang="zh-CN" sz="1500" dirty="0" smtClean="0"/>
              <a:t> entry in depth lookup table is derived as </a:t>
            </a:r>
            <a:r>
              <a:rPr kumimoji="1" lang="en-US" altLang="zh-CN" sz="1500" dirty="0" err="1" smtClean="0"/>
              <a:t>dlt_depth_value</a:t>
            </a:r>
            <a:r>
              <a:rPr kumimoji="1" lang="en-US" altLang="zh-CN" sz="1500" dirty="0" smtClean="0"/>
              <a:t>[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] = </a:t>
            </a:r>
            <a:r>
              <a:rPr kumimoji="1" lang="en-US" altLang="zh-CN" sz="1500" dirty="0" err="1" smtClean="0"/>
              <a:t>dlt_depth_value</a:t>
            </a:r>
            <a:r>
              <a:rPr kumimoji="1" lang="en-US" altLang="zh-CN" sz="1500" dirty="0" smtClean="0"/>
              <a:t>[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– 1 ] + dlt_depth_diff_value_minus1_minus4[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] + 1 + 4, for </a:t>
            </a:r>
            <a:r>
              <a:rPr kumimoji="1" lang="en-US" altLang="zh-CN" sz="1500" dirty="0" err="1" smtClean="0"/>
              <a:t>i</a:t>
            </a:r>
            <a:r>
              <a:rPr kumimoji="1" lang="en-US" altLang="zh-CN" sz="1500" dirty="0" smtClean="0"/>
              <a:t> from 1 to </a:t>
            </a:r>
            <a:r>
              <a:rPr kumimoji="1" lang="en-US" altLang="zh-CN" sz="1500" dirty="0" err="1" smtClean="0"/>
              <a:t>num_depth_values_in_dlt</a:t>
            </a:r>
            <a:r>
              <a:rPr kumimoji="1" lang="en-US" altLang="zh-CN" sz="1500" dirty="0" smtClean="0"/>
              <a:t> – 1. </a:t>
            </a:r>
          </a:p>
          <a:p>
            <a:endParaRPr kumimoji="1" lang="en-US" altLang="zh-CN" sz="1500" dirty="0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3616"/>
            <a:ext cx="8229600" cy="908701"/>
          </a:xfrm>
        </p:spPr>
        <p:txBody>
          <a:bodyPr/>
          <a:lstStyle/>
          <a:p>
            <a:r>
              <a:rPr kumimoji="1" lang="en-US" altLang="zh-CN" dirty="0" smtClean="0"/>
              <a:t>Proposed semantics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423668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23682"/>
            <a:ext cx="8229600" cy="5042647"/>
          </a:xfrm>
        </p:spPr>
        <p:txBody>
          <a:bodyPr>
            <a:normAutofit/>
          </a:bodyPr>
          <a:lstStyle/>
          <a:p>
            <a:r>
              <a:rPr kumimoji="1" lang="en-US" altLang="zh-CN" sz="2200" dirty="0" smtClean="0"/>
              <a:t>According to the proposed syntax and semantics, DLT is encoded in the following steps: </a:t>
            </a:r>
          </a:p>
          <a:p>
            <a:pPr lvl="1">
              <a:spcAft>
                <a:spcPts val="1000"/>
              </a:spcAft>
            </a:pPr>
            <a:r>
              <a:rPr kumimoji="1" lang="en-US" altLang="zh-CN" sz="2200" dirty="0" smtClean="0"/>
              <a:t>Step 1: Presenting the depth values into DLT array (e.g. </a:t>
            </a:r>
            <a:r>
              <a:rPr kumimoji="1" lang="en-US" altLang="zh-CN" sz="2200" dirty="0" err="1" smtClean="0"/>
              <a:t>dlt_depth_value</a:t>
            </a:r>
            <a:r>
              <a:rPr kumimoji="1" lang="en-US" altLang="zh-CN" sz="2200" dirty="0" smtClean="0"/>
              <a:t>[ ]) in ascending order. </a:t>
            </a:r>
          </a:p>
          <a:p>
            <a:pPr lvl="1">
              <a:spcAft>
                <a:spcPts val="1000"/>
              </a:spcAft>
            </a:pPr>
            <a:r>
              <a:rPr kumimoji="1" lang="en-US" altLang="zh-CN" sz="2200" dirty="0" smtClean="0"/>
              <a:t>Step 2: Encoding the number of depth values in DLT array and the first element </a:t>
            </a:r>
            <a:r>
              <a:rPr kumimoji="1" lang="en-US" altLang="zh-CN" sz="2200" dirty="0" err="1" smtClean="0"/>
              <a:t>dlt_depth_value</a:t>
            </a:r>
            <a:r>
              <a:rPr kumimoji="1" lang="en-US" altLang="zh-CN" sz="2200" dirty="0" smtClean="0"/>
              <a:t>[0]. </a:t>
            </a:r>
          </a:p>
          <a:p>
            <a:pPr lvl="1">
              <a:spcAft>
                <a:spcPts val="1000"/>
              </a:spcAft>
            </a:pPr>
            <a:r>
              <a:rPr kumimoji="1" lang="en-US" altLang="zh-CN" sz="2200" dirty="0" smtClean="0"/>
              <a:t>Step 3: Calculating diff_minus1 = </a:t>
            </a:r>
            <a:r>
              <a:rPr kumimoji="1" lang="en-US" altLang="zh-CN" sz="2200" dirty="0" err="1" smtClean="0"/>
              <a:t>dlt_depth_value</a:t>
            </a:r>
            <a:r>
              <a:rPr kumimoji="1" lang="en-US" altLang="zh-CN" sz="2200" dirty="0" smtClean="0"/>
              <a:t>[</a:t>
            </a:r>
            <a:r>
              <a:rPr kumimoji="1" lang="en-US" altLang="zh-CN" sz="2200" dirty="0" err="1" smtClean="0"/>
              <a:t>i</a:t>
            </a:r>
            <a:r>
              <a:rPr kumimoji="1" lang="en-US" altLang="zh-CN" sz="2200" dirty="0" smtClean="0"/>
              <a:t>] – </a:t>
            </a:r>
            <a:r>
              <a:rPr kumimoji="1" lang="en-US" altLang="zh-CN" sz="2200" dirty="0" err="1" smtClean="0"/>
              <a:t>dlt_depth_value</a:t>
            </a:r>
            <a:r>
              <a:rPr kumimoji="1" lang="en-US" altLang="zh-CN" sz="2200" dirty="0" smtClean="0"/>
              <a:t>[</a:t>
            </a:r>
            <a:r>
              <a:rPr kumimoji="1" lang="en-US" altLang="zh-CN" sz="2200" dirty="0" err="1" smtClean="0"/>
              <a:t>i</a:t>
            </a:r>
            <a:r>
              <a:rPr kumimoji="1" lang="en-US" altLang="zh-CN" sz="2200" dirty="0" smtClean="0"/>
              <a:t> – 1] – 1. </a:t>
            </a:r>
          </a:p>
          <a:p>
            <a:pPr lvl="1">
              <a:spcAft>
                <a:spcPts val="1000"/>
              </a:spcAft>
            </a:pPr>
            <a:r>
              <a:rPr kumimoji="1" lang="en-US" altLang="zh-CN" sz="2200" dirty="0" smtClean="0"/>
              <a:t>Step 4: If diff &lt; 4 holds, encoding ‘1’ using u(1) and diff_minus1 value using u(2); otherwise, encoding ‘0’ using u(1) and (diff_minus1 – 4) value using </a:t>
            </a:r>
            <a:r>
              <a:rPr kumimoji="1" lang="en-US" altLang="zh-CN" sz="2200" dirty="0" err="1" smtClean="0"/>
              <a:t>ue</a:t>
            </a:r>
            <a:r>
              <a:rPr kumimoji="1" lang="en-US" altLang="zh-CN" sz="2200" dirty="0" smtClean="0"/>
              <a:t>(v).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3616"/>
            <a:ext cx="8229600" cy="908701"/>
          </a:xfrm>
        </p:spPr>
        <p:txBody>
          <a:bodyPr/>
          <a:lstStyle/>
          <a:p>
            <a:r>
              <a:rPr kumimoji="1" lang="en-US" altLang="zh-CN" dirty="0" smtClean="0"/>
              <a:t>Proposed encoding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423668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9556"/>
            <a:ext cx="8229600" cy="4525963"/>
          </a:xfrm>
        </p:spPr>
        <p:txBody>
          <a:bodyPr>
            <a:normAutofit/>
          </a:bodyPr>
          <a:lstStyle/>
          <a:p>
            <a:r>
              <a:rPr kumimoji="1" lang="en-US" altLang="zh-CN" sz="2200" dirty="0" smtClean="0"/>
              <a:t>HTM7.0, CTC. Comparisons between HTM7.0 anchors and proposed on DLT and SPS coding bits. No performance loss was observed.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3616"/>
            <a:ext cx="8229600" cy="908701"/>
          </a:xfrm>
        </p:spPr>
        <p:txBody>
          <a:bodyPr/>
          <a:lstStyle/>
          <a:p>
            <a:r>
              <a:rPr kumimoji="1" lang="en-US" altLang="zh-CN" dirty="0" smtClean="0"/>
              <a:t>Experimental results</a:t>
            </a:r>
            <a:endParaRPr kumimoji="1"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09278" y="1976719"/>
          <a:ext cx="8606122" cy="4423672"/>
        </p:xfrm>
        <a:graphic>
          <a:graphicData uri="http://schemas.openxmlformats.org/drawingml/2006/table">
            <a:tbl>
              <a:tblPr/>
              <a:tblGrid>
                <a:gridCol w="880498"/>
                <a:gridCol w="795284"/>
                <a:gridCol w="894696"/>
                <a:gridCol w="858526"/>
                <a:gridCol w="859857"/>
                <a:gridCol w="839356"/>
                <a:gridCol w="804692"/>
                <a:gridCol w="855419"/>
                <a:gridCol w="923097"/>
                <a:gridCol w="894697"/>
              </a:tblGrid>
              <a:tr h="226222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Sequence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View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HTM</a:t>
                      </a:r>
                      <a:r>
                        <a:rPr lang="en-US" altLang="zh-CN" sz="1500" b="1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7</a:t>
                      </a:r>
                      <a:r>
                        <a:rPr lang="en-US" sz="1500" b="1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.0 </a:t>
                      </a:r>
                      <a:r>
                        <a:rPr lang="en-US" sz="1500" b="1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Anchor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HTM</a:t>
                      </a:r>
                      <a:r>
                        <a:rPr lang="en-US" altLang="zh-CN" sz="1500" b="1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7</a:t>
                      </a:r>
                      <a:r>
                        <a:rPr lang="en-US" sz="1500" b="1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.0 </a:t>
                      </a:r>
                      <a:r>
                        <a:rPr lang="en-US" sz="1500" b="1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+ proposed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Comparisons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9260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DLT bits (D0)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SPS </a:t>
                      </a:r>
                      <a:r>
                        <a:rPr lang="en-US" sz="15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bits (S0</a:t>
                      </a: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)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D0/S0  (%)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DLT bits (D1)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SPS bits (S1)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D1/S1   (%)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D1/D0   (%)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S1/S0    (%)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Balloon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556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846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65.72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121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411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29.44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21.76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48.58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642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938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68.44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141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437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32.27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21.96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46.59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618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916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67.47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141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439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32.12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22.82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47.93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Kendo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486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776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62.63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109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399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27.32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22.43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51.42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638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934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68.31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139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435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31.95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21.79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46.57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650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948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68.57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141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439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32.12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21.69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46.31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News-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paper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607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897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67.67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157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447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35.12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25.86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49.83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622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918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67.76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160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456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35.09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25.72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49.67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697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995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70.05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175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473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37.00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25.11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47.54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Poznan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_hall2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421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713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59.05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127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419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30.31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30.17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58.77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7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381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679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56.11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119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417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28.54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31.23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61.41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382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682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56.01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118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418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28.23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30.89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61.29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5"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Average</a:t>
                      </a:r>
                      <a:endParaRPr lang="zh-CN" sz="15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26861" marR="26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558.33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853.50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65.42</a:t>
                      </a:r>
                      <a:endParaRPr lang="zh-CN" sz="1500" b="1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137.33 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432.50 </a:t>
                      </a:r>
                      <a:endParaRPr lang="zh-CN" sz="15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31.75</a:t>
                      </a:r>
                      <a:endParaRPr lang="zh-CN" sz="1500" b="1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24.60</a:t>
                      </a:r>
                      <a:endParaRPr lang="zh-CN" sz="1500" b="1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50.67</a:t>
                      </a:r>
                      <a:endParaRPr lang="zh-CN" sz="1500" b="1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3668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497542"/>
            <a:ext cx="8229600" cy="5642070"/>
          </a:xfrm>
        </p:spPr>
        <p:txBody>
          <a:bodyPr>
            <a:normAutofit/>
          </a:bodyPr>
          <a:lstStyle/>
          <a:p>
            <a:r>
              <a:rPr kumimoji="1" lang="en-US" altLang="zh-CN" sz="2200" dirty="0" smtClean="0"/>
              <a:t>HTM7.0, CTC. Performance comparisons between HTM7.0 anchor and proposed (3 view test case)</a:t>
            </a:r>
          </a:p>
          <a:p>
            <a:endParaRPr lang="zh-CN" altLang="en-US" sz="22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240028" y="1398493"/>
          <a:ext cx="8732521" cy="4827495"/>
        </p:xfrm>
        <a:graphic>
          <a:graphicData uri="http://schemas.openxmlformats.org/drawingml/2006/table">
            <a:tbl>
              <a:tblPr/>
              <a:tblGrid>
                <a:gridCol w="1395125"/>
                <a:gridCol w="784509"/>
                <a:gridCol w="824349"/>
                <a:gridCol w="826097"/>
                <a:gridCol w="826097"/>
                <a:gridCol w="826097"/>
                <a:gridCol w="826097"/>
                <a:gridCol w="817365"/>
                <a:gridCol w="817365"/>
                <a:gridCol w="789420"/>
              </a:tblGrid>
              <a:tr h="106701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　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0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1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2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PSNR / video bitrate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video PSNR / total bitrate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synth</a:t>
                      </a: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 PSNR / total </a:t>
                      </a: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bitrate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enc time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dec</a:t>
                      </a: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 time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ren time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370490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Balloons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-0.03%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-0.03%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117.9%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93.9%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90.7%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70490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Kendo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109.0%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105.1%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111.1%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490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Newspaper_CC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88.5%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108.6%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85.7%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490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GT_Fly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104.9%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98.6%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93.9%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490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-0.03%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-0.03%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90.5%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101.6%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99.5%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490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Poznan_Street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97.0%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112.2%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97.8%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9017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Undo_Dancer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90.9%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105.2%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103.1%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490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1024x768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600" b="1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-0.02%</a:t>
                      </a:r>
                      <a:endParaRPr lang="zh-CN" sz="1600" b="1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105.1%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102.5%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95.8%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89017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1920x1088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kern="10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-0.01%</a:t>
                      </a:r>
                      <a:endParaRPr lang="zh-CN" sz="1600" b="1" kern="10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kern="100" dirty="0">
                          <a:solidFill>
                            <a:srgbClr val="FF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-0.01%</a:t>
                      </a:r>
                      <a:endParaRPr lang="zh-CN" sz="1600" b="1" kern="100" dirty="0">
                        <a:solidFill>
                          <a:srgbClr val="FF0000"/>
                        </a:solidFill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95.8%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104.4%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98.6%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017"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average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0.00%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-0.01%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-0.01%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99.8%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103.6%</a:t>
                      </a:r>
                      <a:endParaRPr lang="zh-CN" sz="1600" kern="1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Times New Roman"/>
                        </a:rPr>
                        <a:t>97.4%</a:t>
                      </a:r>
                      <a:endParaRPr lang="zh-CN" sz="1600" kern="1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自定义设计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891</TotalTime>
  <Words>1577</Words>
  <Application>Microsoft Office PowerPoint</Application>
  <PresentationFormat>全屏显示(4:3)</PresentationFormat>
  <Paragraphs>490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自定义设计</vt:lpstr>
      <vt:lpstr>AHG7 Related: Differential coding method  for DLT in 3D-HEVC (JCT3V-E0211)</vt:lpstr>
      <vt:lpstr>Summary</vt:lpstr>
      <vt:lpstr>Introduction</vt:lpstr>
      <vt:lpstr>Motivation</vt:lpstr>
      <vt:lpstr>Proposed syntax</vt:lpstr>
      <vt:lpstr>Proposed semantics</vt:lpstr>
      <vt:lpstr>Proposed encoding</vt:lpstr>
      <vt:lpstr>Experimental results</vt:lpstr>
      <vt:lpstr>幻灯片 9</vt:lpstr>
      <vt:lpstr>幻灯片 10</vt:lpstr>
      <vt:lpstr>Modified WD</vt:lpstr>
      <vt:lpstr>幻灯片 12</vt:lpstr>
      <vt:lpstr>Conclusions</vt:lpstr>
      <vt:lpstr>幻灯片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liming</cp:lastModifiedBy>
  <cp:revision>157</cp:revision>
  <dcterms:created xsi:type="dcterms:W3CDTF">2012-02-06T04:53:00Z</dcterms:created>
  <dcterms:modified xsi:type="dcterms:W3CDTF">2013-07-19T12:37:03Z</dcterms:modified>
</cp:coreProperties>
</file>