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sldIdLst>
    <p:sldId id="256" r:id="rId2"/>
    <p:sldId id="284" r:id="rId3"/>
    <p:sldId id="285" r:id="rId4"/>
    <p:sldId id="26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60" r:id="rId15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005BAA"/>
    <a:srgbClr val="8C8C8C"/>
    <a:srgbClr val="0051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9" autoAdjust="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9231560" y="3495909"/>
            <a:ext cx="1156394" cy="106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42" tIns="46725" rIns="93442" bIns="46725" anchor="b" anchorCtr="1">
            <a:noAutofit/>
          </a:bodyPr>
          <a:lstStyle/>
          <a:p>
            <a:pPr algn="l" defTabSz="935038"/>
            <a:r>
              <a:rPr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rPr>
              <a:t>T</a:t>
            </a:r>
            <a:r>
              <a:rPr altLang="zh-CN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rPr>
              <a:t>itle:</a:t>
            </a:r>
            <a:endParaRPr altLang="ja-JP" sz="700" b="1" noProof="1">
              <a:solidFill>
                <a:schemeClr val="bg1"/>
              </a:solidFill>
              <a:latin typeface="Arial"/>
              <a:ea typeface="黑体" charset="0"/>
              <a:cs typeface="Arial"/>
            </a:endParaRPr>
          </a:p>
          <a:p>
            <a:pPr algn="l" defTabSz="935038"/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Type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: Arial 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Bold</a:t>
            </a:r>
          </a:p>
          <a:p>
            <a:pPr algn="l" defTabSz="935038"/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ize</a:t>
            </a:r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32-3</a:t>
            </a:r>
            <a:r>
              <a: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6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pt</a:t>
            </a:r>
          </a:p>
          <a:p>
            <a:pPr algn="l" defTabSz="935038"/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C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olor</a:t>
            </a:r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：T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he 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theme blue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 </a:t>
            </a:r>
          </a:p>
          <a:p>
            <a:pPr algn="l" defTabSz="935038"/>
            <a:endParaRPr lang="en-US" altLang="zh-CN" sz="700" b="1" i="0" noProof="1" smtClean="0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altLang="zh-CN" sz="700" b="1" i="0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Subtitle</a:t>
            </a:r>
            <a:r>
              <a:rPr altLang="zh-CN" sz="700" b="1" i="0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:</a:t>
            </a:r>
            <a:endParaRPr altLang="ja-JP" sz="700" b="1" i="0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ype</a:t>
            </a:r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Arial</a:t>
            </a:r>
          </a:p>
          <a:p>
            <a:pPr algn="l" defTabSz="935038"/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ize</a:t>
            </a:r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2</a:t>
            </a:r>
            <a:r>
              <a: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4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pt</a:t>
            </a:r>
            <a:endParaRPr altLang="ja-JP" sz="700" i="1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lang="en-US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Color: The theme gray</a:t>
            </a:r>
            <a:endParaRPr altLang="ja-JP" sz="700" i="1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749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14173" y="550734"/>
            <a:ext cx="1782952" cy="1143000"/>
          </a:xfrm>
        </p:spPr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514173" y="1870075"/>
            <a:ext cx="7138808" cy="4370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kumimoji="1" lang="en-US" altLang="zh-CN" dirty="0" smtClean="0"/>
              <a:t>1.</a:t>
            </a:r>
          </a:p>
          <a:p>
            <a:pPr lvl="0"/>
            <a:r>
              <a:rPr kumimoji="1" lang="en-US" altLang="zh-CN" dirty="0" smtClean="0"/>
              <a:t>2.</a:t>
            </a:r>
          </a:p>
          <a:p>
            <a:pPr lvl="0"/>
            <a:r>
              <a:rPr kumimoji="1" lang="en-US" altLang="zh-CN" dirty="0" smtClean="0"/>
              <a:t>3.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18237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3" name="组 2"/>
          <p:cNvGrpSpPr/>
          <p:nvPr userDrawn="1"/>
        </p:nvGrpSpPr>
        <p:grpSpPr>
          <a:xfrm>
            <a:off x="9116242" y="3998997"/>
            <a:ext cx="1360488" cy="2526489"/>
            <a:chOff x="9116242" y="3998997"/>
            <a:chExt cx="1360488" cy="2526489"/>
          </a:xfrm>
        </p:grpSpPr>
        <p:sp>
          <p:nvSpPr>
            <p:cNvPr id="25" name="Rectangle 8"/>
            <p:cNvSpPr>
              <a:spLocks noChangeArrowheads="1"/>
            </p:cNvSpPr>
            <p:nvPr userDrawn="1"/>
          </p:nvSpPr>
          <p:spPr bwMode="auto">
            <a:xfrm>
              <a:off x="9116242" y="3998997"/>
              <a:ext cx="1360488" cy="106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442" tIns="46725" rIns="93442" bIns="46725" anchor="b" anchorCtr="1">
              <a:noAutofit/>
            </a:bodyPr>
            <a:lstStyle/>
            <a:p>
              <a:pPr algn="l" defTabSz="935038"/>
              <a:r>
                <a:rPr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T</a:t>
              </a:r>
              <a:r>
                <a:rPr altLang="zh-CN"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itle:</a:t>
              </a:r>
              <a:endParaRPr altLang="ja-JP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Type</a:t>
              </a:r>
              <a:r>
                <a:rPr altLang="ja-JP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: Arial </a:t>
              </a:r>
              <a:endPara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S</a:t>
              </a:r>
              <a:r>
                <a:rPr altLang="zh-CN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ize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3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0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-3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pt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C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olor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：T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he theme blue</a:t>
              </a:r>
              <a:r>
                <a:rPr altLang="ja-JP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</a:t>
              </a:r>
            </a:p>
            <a:p>
              <a:pPr algn="l" defTabSz="935038"/>
              <a:endParaRPr lang="en-US" altLang="zh-CN" sz="700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b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Text</a:t>
              </a:r>
              <a:r>
                <a:rPr lang="en-US" altLang="zh-CN" sz="700" b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(</a:t>
              </a:r>
              <a:r>
                <a:rPr lang="en-US"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1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-</a:t>
              </a:r>
              <a:r>
                <a:rPr altLang="ja-JP"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5</a:t>
              </a:r>
              <a:r>
                <a:rPr altLang="zh-CN" sz="700" b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Level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)</a:t>
              </a:r>
              <a:r>
                <a:rPr lang="en-US"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:</a:t>
              </a:r>
              <a:endParaRPr altLang="ja-JP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Type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Arial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Size</a:t>
              </a:r>
              <a:r>
                <a:rPr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lang="en-US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28~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1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pt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Color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Black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</p:txBody>
        </p:sp>
        <p:grpSp>
          <p:nvGrpSpPr>
            <p:cNvPr id="26" name="组 25"/>
            <p:cNvGrpSpPr/>
            <p:nvPr userDrawn="1"/>
          </p:nvGrpSpPr>
          <p:grpSpPr>
            <a:xfrm>
              <a:off x="9342927" y="5223737"/>
              <a:ext cx="935158" cy="1301749"/>
              <a:chOff x="9286278" y="1725515"/>
              <a:chExt cx="935158" cy="1301749"/>
            </a:xfrm>
          </p:grpSpPr>
          <p:grpSp>
            <p:nvGrpSpPr>
              <p:cNvPr id="27" name="组 26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36" name="矩形 35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7" name="文本框 36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8" name="组 27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34" name="矩形 33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5" name="文本框 34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9" name="组 28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2" name="矩形 31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3" name="文本框 32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30" name="矩形 29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文本框 30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/>
                <a:r>
                  <a:rPr kumimoji="1" lang="en-US" altLang="zh-CN" sz="700" i="1" dirty="0" smtClean="0">
                    <a:solidFill>
                      <a:schemeClr val="bg1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schemeClr val="bg1"/>
                  </a:solidFill>
                  <a:latin typeface="Times"/>
                  <a:cs typeface="Times"/>
                </a:endParaRPr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005" y="6610877"/>
            <a:ext cx="504000" cy="169715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7570946" y="6602510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78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0" y="6532880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88340"/>
            <a:ext cx="3200400" cy="584200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397131" y="3215512"/>
            <a:ext cx="24503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600" b="1" dirty="0" smtClean="0">
                <a:solidFill>
                  <a:srgbClr val="626571"/>
                </a:solidFill>
                <a:latin typeface="Arial"/>
                <a:cs typeface="Arial"/>
              </a:rPr>
              <a:t>Thanks!</a:t>
            </a:r>
            <a:endParaRPr kumimoji="1" lang="zh-CN" altLang="en-US" sz="4600" b="1" dirty="0">
              <a:solidFill>
                <a:srgbClr val="62657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552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7637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7" r:id="rId2"/>
    <p:sldLayoutId id="2147483658" r:id="rId3"/>
    <p:sldLayoutId id="2147483666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rgbClr val="005BAA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4812" y="1515268"/>
            <a:ext cx="8780929" cy="1470025"/>
          </a:xfrm>
        </p:spPr>
        <p:txBody>
          <a:bodyPr>
            <a:normAutofit fontScale="90000"/>
          </a:bodyPr>
          <a:lstStyle/>
          <a:p>
            <a:r>
              <a:rPr kumimoji="1" lang="en-US" altLang="zh-CN" sz="3200" dirty="0" smtClean="0"/>
              <a:t>AHG7 Related: Differential coding method </a:t>
            </a:r>
            <a:br>
              <a:rPr kumimoji="1" lang="en-US" altLang="zh-CN" sz="3200" dirty="0" smtClean="0"/>
            </a:br>
            <a:r>
              <a:rPr kumimoji="1" lang="en-US" altLang="zh-CN" sz="3200" dirty="0" smtClean="0"/>
              <a:t>for DLT in 3D-HEVC</a:t>
            </a:r>
            <a:br>
              <a:rPr kumimoji="1" lang="en-US" altLang="zh-CN" sz="3200" dirty="0" smtClean="0"/>
            </a:br>
            <a:r>
              <a:rPr kumimoji="1" lang="en-US" altLang="zh-CN" sz="3200" dirty="0" smtClean="0"/>
              <a:t>(JCT3V-E0211)</a:t>
            </a:r>
            <a:endParaRPr kumimoji="1"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909574"/>
            <a:ext cx="6400800" cy="1752600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Ming LI, Ping WU, </a:t>
            </a:r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Hongwei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LI</a:t>
            </a:r>
          </a:p>
          <a:p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Guoqiang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SHANG, </a:t>
            </a:r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Yutang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XIE</a:t>
            </a:r>
            <a:endParaRPr kumimoji="1" lang="zh-CN" altLang="en-US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525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03413"/>
            <a:ext cx="8229600" cy="574964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HTM7.0, CTC. Performance comparisons between HTM7.0 anchor and proposed (2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99249" y="1290921"/>
          <a:ext cx="7826187" cy="5056093"/>
        </p:xfrm>
        <a:graphic>
          <a:graphicData uri="http://schemas.openxmlformats.org/drawingml/2006/table">
            <a:tbl>
              <a:tblPr/>
              <a:tblGrid>
                <a:gridCol w="1598452"/>
                <a:gridCol w="1245547"/>
                <a:gridCol w="1245547"/>
                <a:gridCol w="1245547"/>
                <a:gridCol w="1245547"/>
                <a:gridCol w="1245547"/>
              </a:tblGrid>
              <a:tr h="8871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</a:t>
                      </a:r>
                      <a:r>
                        <a:rPr lang="en-US" sz="18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 PSNR / total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02662"/>
            <a:ext cx="8229600" cy="521745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The proposed differential coding method on DLT is integrated into VPS extension syntax in WD.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Modified WD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16859" y="1976718"/>
          <a:ext cx="8485094" cy="4404360"/>
        </p:xfrm>
        <a:graphic>
          <a:graphicData uri="http://schemas.openxmlformats.org/drawingml/2006/table">
            <a:tbl>
              <a:tblPr/>
              <a:tblGrid>
                <a:gridCol w="7260700"/>
                <a:gridCol w="1224394"/>
              </a:tblGrid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vps_extension2( 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Descriptor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700" b="1" kern="100" dirty="0" smtClean="0">
                          <a:latin typeface="+mn-lt"/>
                          <a:ea typeface="Malgun Gothic"/>
                          <a:cs typeface="Times New Roman"/>
                        </a:rPr>
                        <a:t>......</a:t>
                      </a:r>
                      <a:endParaRPr lang="zh-CN" sz="1700" b="1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700" b="1" kern="100" dirty="0" err="1">
                          <a:latin typeface="+mn-lt"/>
                          <a:ea typeface="Malgun Gothic"/>
                          <a:cs typeface="Times New Roman"/>
                        </a:rPr>
                        <a:t>dlt_flag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u(1)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dlt_flag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 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num_depth_values_in_dlt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layerId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ue(v)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dlt_depth_value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layerId ][ 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0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(v)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for ( j = </a:t>
                      </a:r>
                      <a:r>
                        <a:rPr lang="en-US" altLang="zh-CN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j &lt; 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num_depth_values_in_dlt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 ; j++)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b="1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dlt_depth_value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 ][ j </a:t>
                      </a:r>
                      <a:r>
                        <a:rPr lang="en-GB" sz="1700" strike="sngStrike" kern="100" dirty="0" smtClean="0">
                          <a:latin typeface="+mn-lt"/>
                          <a:ea typeface="Malgun Gothic"/>
                          <a:cs typeface="Times New Roman"/>
                        </a:rPr>
                        <a:t>]</a:t>
                      </a:r>
                      <a:endParaRPr lang="zh-CN" sz="1700" strike="sngStrike" kern="100" baseline="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(v)</a:t>
                      </a:r>
                      <a:r>
                        <a:rPr lang="en-GB" sz="1700" strike="sngStrike" kern="100" dirty="0">
                          <a:latin typeface="+mn-lt"/>
                          <a:ea typeface="宋体"/>
                          <a:cs typeface="Times New Roman"/>
                        </a:rPr>
                        <a:t>     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dlt_depth_diff_minus1_</a:t>
                      </a:r>
                      <a:r>
                        <a:rPr lang="en-GB" sz="1700" b="1" kern="100">
                          <a:latin typeface="+mn-lt"/>
                          <a:ea typeface="宋体"/>
                          <a:cs typeface="Times New Roman"/>
                        </a:rPr>
                        <a:t>less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_than_4_flag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layerId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 ][ j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u(1)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if (dlt_depth_diff_minus1_less_than_4_flag[ layerId ]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j ]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dlt_depth_diff_minus1</a:t>
                      </a:r>
                      <a:r>
                        <a:rPr lang="en-GB" sz="1700" kern="100" dirty="0"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700" kern="100" dirty="0" err="1">
                          <a:latin typeface="+mn-lt"/>
                          <a:ea typeface="宋体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宋体"/>
                          <a:cs typeface="Times New Roman"/>
                        </a:rPr>
                        <a:t> ]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j 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]   // shall not be negative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else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dlt_depth_</a:t>
                      </a:r>
                      <a:r>
                        <a:rPr lang="en-GB" sz="1700" b="1" kern="100" dirty="0">
                          <a:latin typeface="+mn-lt"/>
                          <a:ea typeface="宋体"/>
                          <a:cs typeface="Times New Roman"/>
                        </a:rPr>
                        <a:t>diff_minus1_minus4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][ j 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]   </a:t>
                      </a:r>
                      <a:r>
                        <a:rPr lang="en-GB" altLang="zh-CN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// shall not be negative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ue(v)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}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}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700" b="1" kern="100" dirty="0" smtClean="0">
                          <a:latin typeface="+mn-lt"/>
                          <a:ea typeface="Malgun Gothic"/>
                          <a:cs typeface="Times New Roman"/>
                        </a:rPr>
                        <a:t>......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}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84095"/>
            <a:ext cx="8229600" cy="6051176"/>
          </a:xfrm>
        </p:spPr>
        <p:txBody>
          <a:bodyPr>
            <a:noAutofit/>
          </a:bodyPr>
          <a:lstStyle/>
          <a:p>
            <a:r>
              <a:rPr lang="en-US" altLang="zh-CN" sz="1550" dirty="0" smtClean="0"/>
              <a:t>The semantics of the proposed syntax elements are listed below. </a:t>
            </a:r>
          </a:p>
          <a:p>
            <a:r>
              <a:rPr lang="en-US" altLang="zh-CN" sz="1550" b="1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][ 0 ] specifies the 0-th entry in the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dlt_depth_diff_minus1_less_than_4_flag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equal to 1 specifies that the value of dlt_depth_diff_minus1[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is presented. Otherwise, dlt_depth_diff_minus1_less_than_4_flag[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equal to 0 specifies that the value of dlt_depth_diff_minus1_minus4[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is presented. 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specifies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for deriving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The value of </a:t>
            </a:r>
            <a:r>
              <a:rPr lang="en-US" altLang="zh-CN" sz="1550" dirty="0" smtClean="0">
                <a:solidFill>
                  <a:srgbClr val="FF0000"/>
                </a:solidFill>
              </a:rPr>
              <a:t>dlt_depth_diff_value_minus1[ </a:t>
            </a:r>
            <a:r>
              <a:rPr lang="en-US" altLang="zh-CN" sz="1550" dirty="0" err="1" smtClean="0">
                <a:solidFill>
                  <a:srgbClr val="FF0000"/>
                </a:solidFill>
              </a:rPr>
              <a:t>layerId</a:t>
            </a:r>
            <a:r>
              <a:rPr lang="en-US" altLang="zh-CN" sz="1550" dirty="0" smtClean="0">
                <a:solidFill>
                  <a:srgbClr val="FF0000"/>
                </a:solidFill>
              </a:rPr>
              <a:t> ][ j ] shall not be negative.</a:t>
            </a:r>
            <a:r>
              <a:rPr lang="en-US" altLang="zh-CN" sz="1550" dirty="0" smtClean="0"/>
              <a:t> The value of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is derived as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=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– 1] + dlt_depth_diff_minus1[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+ 1, for j from 1 to </a:t>
            </a:r>
            <a:r>
              <a:rPr lang="en-US" altLang="zh-CN" sz="1550" dirty="0" err="1" smtClean="0"/>
              <a:t>num_depth_values_in_dlt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 – 1. </a:t>
            </a:r>
            <a:br>
              <a:rPr lang="en-US" altLang="zh-CN" sz="1550" dirty="0" smtClean="0"/>
            </a:br>
            <a:r>
              <a:rPr lang="en-US" altLang="zh-CN" sz="1400" dirty="0" smtClean="0"/>
              <a:t>NOTE: </a:t>
            </a:r>
            <a:r>
              <a:rPr lang="en-US" altLang="zh-CN" sz="1400" dirty="0" err="1" smtClean="0"/>
              <a:t>dlt_depth_value</a:t>
            </a:r>
            <a:r>
              <a:rPr lang="en-US" altLang="zh-CN" sz="1400" dirty="0" smtClean="0"/>
              <a:t>[</a:t>
            </a:r>
            <a:r>
              <a:rPr lang="en-US" altLang="zh-CN" sz="1400" dirty="0" err="1" smtClean="0"/>
              <a:t>layerId</a:t>
            </a:r>
            <a:r>
              <a:rPr lang="en-US" altLang="zh-CN" sz="1400" dirty="0" smtClean="0"/>
              <a:t>][0] is the smallest depth value in depth lookup table for depth view components with </a:t>
            </a:r>
            <a:r>
              <a:rPr lang="en-US" altLang="zh-CN" sz="1400" dirty="0" err="1" smtClean="0"/>
              <a:t>layer_id</a:t>
            </a:r>
            <a:r>
              <a:rPr lang="en-US" altLang="zh-CN" sz="1400" dirty="0" smtClean="0"/>
              <a:t> equal to </a:t>
            </a:r>
            <a:r>
              <a:rPr lang="en-US" altLang="zh-CN" sz="1400" dirty="0" err="1" smtClean="0"/>
              <a:t>layerId</a:t>
            </a:r>
            <a:r>
              <a:rPr lang="en-US" altLang="zh-CN" sz="1400" dirty="0" smtClean="0"/>
              <a:t>.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dlt_depth_diff_minus1_minus4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specifies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for deriving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The value of </a:t>
            </a:r>
            <a:r>
              <a:rPr lang="en-US" altLang="zh-CN" sz="1550" dirty="0" smtClean="0">
                <a:solidFill>
                  <a:srgbClr val="FF0000"/>
                </a:solidFill>
              </a:rPr>
              <a:t>dlt_depth_diff_minus1_minus4[ </a:t>
            </a:r>
            <a:r>
              <a:rPr lang="en-US" altLang="zh-CN" sz="1550" dirty="0" err="1" smtClean="0">
                <a:solidFill>
                  <a:srgbClr val="FF0000"/>
                </a:solidFill>
              </a:rPr>
              <a:t>layerId</a:t>
            </a:r>
            <a:r>
              <a:rPr lang="en-US" altLang="zh-CN" sz="1550" dirty="0" smtClean="0">
                <a:solidFill>
                  <a:srgbClr val="FF0000"/>
                </a:solidFill>
              </a:rPr>
              <a:t> ][ j ] shall not be negative. </a:t>
            </a:r>
            <a:r>
              <a:rPr lang="en-US" altLang="zh-CN" sz="1550" dirty="0" smtClean="0"/>
              <a:t>The value of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is derived as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=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– 1 ] + dlt_depth_diff_minus1_minus4[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+ 1 + 4, for j from 1 to </a:t>
            </a:r>
            <a:r>
              <a:rPr lang="en-US" altLang="zh-CN" sz="1550" dirty="0" err="1" smtClean="0"/>
              <a:t>num_depth_values_in_dlt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 – 1. </a:t>
            </a:r>
            <a:endParaRPr lang="zh-CN" alt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5387"/>
            <a:ext cx="8229600" cy="501575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 differential coding method for DLT is proposed. 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Proposed method saves the DLT coding bits by an average of 75%, and SPS coding bits by 49%.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Additionally, the CTC test results show that the proposed method provides almost the same coding performance as that of HTM7.0 anchor.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Therefore, it is recommended to adopt this method into 3D-HEVC.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Conclusions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398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56450"/>
            <a:ext cx="8229600" cy="506953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zh-CN" sz="2400" dirty="0" smtClean="0"/>
              <a:t>As tested on HTM7.0 (CTC), DLT related syntax elements take about 66% of the coding bits of SPS.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To reduce the coding bits of DLT, differential coding is proposed to perform lossless compression on the DLT elements in JCT3V-D0172. 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The method in JCT3V-D0172 was implemented on HTM7.0. Compared with the HTM7.0 CTC</a:t>
            </a:r>
            <a:r>
              <a:rPr kumimoji="1" lang="zh-CN" altLang="en-US" sz="2400" dirty="0" smtClean="0"/>
              <a:t> </a:t>
            </a:r>
            <a:r>
              <a:rPr kumimoji="1" lang="en-US" altLang="zh-CN" sz="2400" dirty="0" smtClean="0"/>
              <a:t>anchors, using this method, the coding bits for DLT are reduced by about 75% (taking an average of 32% in the SPS coding bits), while the bits for SPS are saved by 49%.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In addition, with the proposed method, the coding performance is very slightly improved by 0.02% and 0.01% on average for 1280x768 and 1920x1088 sequences, respectively, under CTC configurations. </a:t>
            </a:r>
          </a:p>
          <a:p>
            <a:endParaRPr kumimoji="1"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Summary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In HTM7.0, DLT for every view is constructed by pre-analyzing an intra period of original depth pictures associated with given </a:t>
            </a:r>
            <a:r>
              <a:rPr kumimoji="1" lang="en-US" altLang="zh-CN" sz="2200" dirty="0" err="1" smtClean="0"/>
              <a:t>layer_id</a:t>
            </a:r>
            <a:r>
              <a:rPr kumimoji="1" lang="en-US" altLang="zh-CN" sz="2200" dirty="0" smtClean="0"/>
              <a:t>. The syntax structure in HTM7.0 for DLT is given in the table below.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93373" y="2339788"/>
          <a:ext cx="7637931" cy="3939988"/>
        </p:xfrm>
        <a:graphic>
          <a:graphicData uri="http://schemas.openxmlformats.org/drawingml/2006/table">
            <a:tbl>
              <a:tblPr/>
              <a:tblGrid>
                <a:gridCol w="6328985"/>
                <a:gridCol w="1308946"/>
              </a:tblGrid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(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Descriptor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if ( </a:t>
                      </a: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DepthFlag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dlt_flag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u(1)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if (dlt_flag) {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ue(v)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for ( i = 0; i &lt; num_depth_values_in_dlt ; i++ ) {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dlt_depth_value</a:t>
                      </a: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[ i ]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ue(v)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}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As tested on HTM7.0 (CTC), DLT related syntax elements take about 65% of the coding bits of SPS. </a:t>
            </a:r>
          </a:p>
          <a:p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Motivation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21974" y="1949821"/>
          <a:ext cx="7194180" cy="4504766"/>
        </p:xfrm>
        <a:graphic>
          <a:graphicData uri="http://schemas.openxmlformats.org/drawingml/2006/table">
            <a:tbl>
              <a:tblPr/>
              <a:tblGrid>
                <a:gridCol w="1794352"/>
                <a:gridCol w="1341572"/>
                <a:gridCol w="1358342"/>
                <a:gridCol w="1358342"/>
                <a:gridCol w="1341572"/>
              </a:tblGrid>
              <a:tr h="3217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Sequence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View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(D0)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bits (S0)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D0/S0 (%)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846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65.72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642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68.44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67.47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776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62.63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638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934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68.31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68.57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607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67.67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67.76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697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70.05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421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713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59.05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679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56.11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56.01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558.33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853.50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 smtClean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65.42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9556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To reduce the coding bits for DLT, a differential coding method is proposed. The modified syntax on HTM7.0 is as below.</a:t>
            </a:r>
          </a:p>
          <a:p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syntax</a:t>
            </a:r>
            <a:endParaRPr kumimoji="1"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60612" y="2070848"/>
          <a:ext cx="7543800" cy="4222372"/>
        </p:xfrm>
        <a:graphic>
          <a:graphicData uri="http://schemas.openxmlformats.org/drawingml/2006/table">
            <a:tbl>
              <a:tblPr/>
              <a:tblGrid>
                <a:gridCol w="6244120"/>
                <a:gridCol w="1299680"/>
              </a:tblGrid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(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Descriptor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indent="266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if (</a:t>
                      </a: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dlt_flag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kern="100" dirty="0" err="1" smtClean="0">
                          <a:latin typeface="+mn-lt"/>
                          <a:ea typeface="+mn-ea"/>
                          <a:cs typeface="Times New Roman"/>
                        </a:rPr>
                        <a:t>ue</a:t>
                      </a:r>
                      <a:r>
                        <a:rPr lang="en-US" altLang="zh-CN" sz="1800" kern="100" dirty="0" smtClean="0">
                          <a:latin typeface="+mn-lt"/>
                          <a:ea typeface="+mn-ea"/>
                          <a:cs typeface="Times New Roman"/>
                        </a:rPr>
                        <a:t>(v)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dlt_depth_value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[0]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(v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for (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= </a:t>
                      </a:r>
                      <a:r>
                        <a:rPr lang="en-US" altLang="zh-CN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&lt;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++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US" sz="1800" b="1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dlt_depth_diff_minus1_less_than_4_flag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u(1)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if (dlt_depth_diff_minus1_less_than_4_flag[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]) 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US" sz="1800" b="1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  // shall not be negative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u(2)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else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US" sz="1800" b="1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dlt_depth_diff_minus1_minus4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baseline="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]  </a:t>
                      </a:r>
                      <a:r>
                        <a:rPr lang="en-US" altLang="zh-CN" sz="1800" kern="100" dirty="0" smtClean="0"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Times New Roman"/>
                        </a:rPr>
                        <a:t>// shall not be negative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(v)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  }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5365373"/>
          </a:xfrm>
        </p:spPr>
        <p:txBody>
          <a:bodyPr>
            <a:noAutofit/>
          </a:bodyPr>
          <a:lstStyle/>
          <a:p>
            <a:r>
              <a:rPr kumimoji="1" lang="en-US" altLang="zh-CN" sz="1500" b="1" dirty="0" err="1" smtClean="0"/>
              <a:t>num_depth_values_in_dlt</a:t>
            </a:r>
            <a:r>
              <a:rPr kumimoji="1" lang="en-US" altLang="zh-CN" sz="1500" dirty="0" smtClean="0"/>
              <a:t> specifies the number of elements in the depth lookup table for depth view components.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err="1" smtClean="0"/>
              <a:t>dlt_depth_value</a:t>
            </a:r>
            <a:r>
              <a:rPr kumimoji="1" lang="en-US" altLang="zh-CN" sz="1500" dirty="0" smtClean="0"/>
              <a:t>[ 0 ] specifies the 0-th entry in the depth lookup table for depth view components.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dlt_depth_diff_minus1_less_than_4_flag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equal to 1 specifies that the value of dlt_depth_diff_minus1[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is presented. Otherwise, dlt_depth_diff_minus1_less_than_4_flag[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equal to 0 specifies that the value of dlt_depth_diff_minus1_minus4[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is presented.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specifies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for deriving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for depth view components. 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The value of dlt_depth_diff_value_minus1[</a:t>
            </a:r>
            <a:r>
              <a:rPr kumimoji="1" lang="en-US" altLang="zh-CN" sz="1500" dirty="0" err="1" smtClean="0">
                <a:solidFill>
                  <a:srgbClr val="FF0000"/>
                </a:solidFill>
              </a:rPr>
              <a:t>i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] shall not be negative. </a:t>
            </a:r>
            <a:r>
              <a:rPr kumimoji="1" lang="en-US" altLang="zh-CN" sz="1500" dirty="0" smtClean="0"/>
              <a:t>The value of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is derived as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] =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– 1] + dlt_depth_diff_minus1[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] + 1, for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from 1 to </a:t>
            </a:r>
            <a:r>
              <a:rPr kumimoji="1" lang="en-US" altLang="zh-CN" sz="1500" dirty="0" err="1" smtClean="0"/>
              <a:t>num_depth_values_in_dlt</a:t>
            </a:r>
            <a:r>
              <a:rPr kumimoji="1" lang="en-US" altLang="zh-CN" sz="1500" dirty="0" smtClean="0"/>
              <a:t> – 1. </a:t>
            </a:r>
            <a:br>
              <a:rPr kumimoji="1" lang="en-US" altLang="zh-CN" sz="1500" dirty="0" smtClean="0"/>
            </a:br>
            <a:r>
              <a:rPr kumimoji="1" lang="en-US" altLang="zh-CN" sz="1500" dirty="0" smtClean="0"/>
              <a:t>NOTE: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[0] is the smallest depth value in depth lookup table.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dlt_depth_diff_minus1_minus4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specifies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for deriving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for depth view component. 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The value of dlt_depth_diff_value_minus1_minus4[ </a:t>
            </a:r>
            <a:r>
              <a:rPr kumimoji="1" lang="en-US" altLang="zh-CN" sz="1500" dirty="0" err="1" smtClean="0">
                <a:solidFill>
                  <a:srgbClr val="FF0000"/>
                </a:solidFill>
              </a:rPr>
              <a:t>i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 ] shall not be negative. </a:t>
            </a:r>
            <a:r>
              <a:rPr kumimoji="1" lang="en-US" altLang="zh-CN" sz="1500" dirty="0" smtClean="0"/>
              <a:t>The value of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is derived as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=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– 1 ] + dlt_depth_diff_value_minus1_minus4[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+ 1 + 4, for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from 1 to </a:t>
            </a:r>
            <a:r>
              <a:rPr kumimoji="1" lang="en-US" altLang="zh-CN" sz="1500" dirty="0" err="1" smtClean="0"/>
              <a:t>num_depth_values_in_dlt</a:t>
            </a:r>
            <a:r>
              <a:rPr kumimoji="1" lang="en-US" altLang="zh-CN" sz="1500" dirty="0" smtClean="0"/>
              <a:t> – 1. </a:t>
            </a:r>
          </a:p>
          <a:p>
            <a:endParaRPr kumimoji="1" lang="en-US" altLang="zh-CN" sz="15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semantics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3682"/>
            <a:ext cx="8229600" cy="5042647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According to the proposed syntax and semantics, DLT is encoded in the following steps: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1: Presenting the depth values into DLT array (e.g.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 ]) in ascending order.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2: Encoding the number of depth values in DLT array and the first element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[0].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3: Calculating diff_minus1 =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</a:t>
            </a:r>
            <a:r>
              <a:rPr kumimoji="1" lang="en-US" altLang="zh-CN" sz="2200" dirty="0" err="1" smtClean="0"/>
              <a:t>i</a:t>
            </a:r>
            <a:r>
              <a:rPr kumimoji="1" lang="en-US" altLang="zh-CN" sz="2200" dirty="0" smtClean="0"/>
              <a:t>] –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</a:t>
            </a:r>
            <a:r>
              <a:rPr kumimoji="1" lang="en-US" altLang="zh-CN" sz="2200" dirty="0" err="1" smtClean="0"/>
              <a:t>i</a:t>
            </a:r>
            <a:r>
              <a:rPr kumimoji="1" lang="en-US" altLang="zh-CN" sz="2200" dirty="0" smtClean="0"/>
              <a:t> – 1] – 1.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4: If diff &lt; 4 holds, encoding ‘1’ using u(1) and diff_minus1 value using u(2); otherwise, encoding ‘0’ using u(1) and (diff_minus1 – 4) value using </a:t>
            </a:r>
            <a:r>
              <a:rPr kumimoji="1" lang="en-US" altLang="zh-CN" sz="2200" dirty="0" err="1" smtClean="0"/>
              <a:t>ue</a:t>
            </a:r>
            <a:r>
              <a:rPr kumimoji="1" lang="en-US" altLang="zh-CN" sz="2200" dirty="0" smtClean="0"/>
              <a:t>(v).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encoding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9556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HTM7.0, CTC. Comparisons between HTM7.0 anchors and proposed on DLT and SPS coding bits. No performance loss was observed.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Experimental results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09278" y="1976719"/>
          <a:ext cx="8606122" cy="4423672"/>
        </p:xfrm>
        <a:graphic>
          <a:graphicData uri="http://schemas.openxmlformats.org/drawingml/2006/table">
            <a:tbl>
              <a:tblPr/>
              <a:tblGrid>
                <a:gridCol w="880498"/>
                <a:gridCol w="795284"/>
                <a:gridCol w="894696"/>
                <a:gridCol w="858526"/>
                <a:gridCol w="859857"/>
                <a:gridCol w="839356"/>
                <a:gridCol w="804692"/>
                <a:gridCol w="855419"/>
                <a:gridCol w="923097"/>
                <a:gridCol w="894697"/>
              </a:tblGrid>
              <a:tr h="226222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Sequence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View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HTM</a:t>
                      </a:r>
                      <a:r>
                        <a:rPr lang="en-US" altLang="zh-CN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.0 </a:t>
                      </a: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Anchor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HTM</a:t>
                      </a:r>
                      <a:r>
                        <a:rPr lang="en-US" altLang="zh-CN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.0 </a:t>
                      </a: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+ proposed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Comparisons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26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(D0)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</a:t>
                      </a: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bits (S0</a:t>
                      </a: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D0/S0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(D1)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bits (S1)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D1/S1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D1/D0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S1/S0 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846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65.72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121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29.44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21.76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48.58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642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68.44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32.27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21.96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46.59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67.47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32.12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22.82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47.93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776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62.63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399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27.32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22.43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51.42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638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68.31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139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31.95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21.79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46.57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650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68.57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32.12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21.69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46.31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News-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paper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607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67.67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157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447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35.12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25.86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49.83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67.76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160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456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35.09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25.72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49.67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697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70.05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175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37.00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25.11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47.54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_hall2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421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713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59.05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127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30.31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30.17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58.77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56.11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28.54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31.23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61.41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56.01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28.23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30.89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61.29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558.33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853.50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65.42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137.33 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432.50 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31.75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24.60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50.67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97542"/>
            <a:ext cx="8229600" cy="5642070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HTM7.0, CTC. Performance comparisons between HTM7.0 anchor and proposed (3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40028" y="1398493"/>
          <a:ext cx="8732521" cy="4827495"/>
        </p:xfrm>
        <a:graphic>
          <a:graphicData uri="http://schemas.openxmlformats.org/drawingml/2006/table">
            <a:tbl>
              <a:tblPr/>
              <a:tblGrid>
                <a:gridCol w="1395125"/>
                <a:gridCol w="784509"/>
                <a:gridCol w="824349"/>
                <a:gridCol w="826097"/>
                <a:gridCol w="826097"/>
                <a:gridCol w="826097"/>
                <a:gridCol w="826097"/>
                <a:gridCol w="817365"/>
                <a:gridCol w="817365"/>
                <a:gridCol w="789420"/>
              </a:tblGrid>
              <a:tr h="10670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ren time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117.9%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90.7%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109.0%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111.1%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88.5%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108.6%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104.9%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90.5%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101.6%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112.2%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90.9%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103.1%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95.8%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b="1" kern="10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95.8%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104.4%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103.6%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97.4%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自定义设计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1577</Words>
  <Application>Microsoft Office PowerPoint</Application>
  <PresentationFormat>全屏显示(4:3)</PresentationFormat>
  <Paragraphs>490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自定义设计</vt:lpstr>
      <vt:lpstr>AHG7 Related: Differential coding method  for DLT in 3D-HEVC (JCT3V-E0211)</vt:lpstr>
      <vt:lpstr>Summary</vt:lpstr>
      <vt:lpstr>Introduction</vt:lpstr>
      <vt:lpstr>Motivation</vt:lpstr>
      <vt:lpstr>Proposed syntax</vt:lpstr>
      <vt:lpstr>Proposed semantics</vt:lpstr>
      <vt:lpstr>Proposed encoding</vt:lpstr>
      <vt:lpstr>Experimental results</vt:lpstr>
      <vt:lpstr>幻灯片 9</vt:lpstr>
      <vt:lpstr>幻灯片 10</vt:lpstr>
      <vt:lpstr>Modified WD</vt:lpstr>
      <vt:lpstr>幻灯片 12</vt:lpstr>
      <vt:lpstr>Conclusions</vt:lpstr>
      <vt:lpstr>幻灯片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liming</cp:lastModifiedBy>
  <cp:revision>159</cp:revision>
  <dcterms:created xsi:type="dcterms:W3CDTF">2012-02-06T04:53:00Z</dcterms:created>
  <dcterms:modified xsi:type="dcterms:W3CDTF">2013-07-26T08:08:31Z</dcterms:modified>
</cp:coreProperties>
</file>