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52" r:id="rId2"/>
  </p:sldMasterIdLst>
  <p:notesMasterIdLst>
    <p:notesMasterId r:id="rId9"/>
  </p:notesMasterIdLst>
  <p:handoutMasterIdLst>
    <p:handoutMasterId r:id="rId10"/>
  </p:handoutMasterIdLst>
  <p:sldIdLst>
    <p:sldId id="402" r:id="rId3"/>
    <p:sldId id="403" r:id="rId4"/>
    <p:sldId id="404" r:id="rId5"/>
    <p:sldId id="410" r:id="rId6"/>
    <p:sldId id="407" r:id="rId7"/>
    <p:sldId id="408" r:id="rId8"/>
  </p:sldIdLst>
  <p:sldSz cx="9906000" cy="6858000" type="A4"/>
  <p:notesSz cx="6807200" cy="9939338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FFCC99"/>
    <a:srgbClr val="0000CC"/>
    <a:srgbClr val="FFFFCC"/>
    <a:srgbClr val="CC0000"/>
    <a:srgbClr val="B2B2B2"/>
    <a:srgbClr val="C0C0C0"/>
    <a:srgbClr val="96969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3434" autoAdjust="0"/>
    <p:restoredTop sz="93695" autoAdjust="0"/>
  </p:normalViewPr>
  <p:slideViewPr>
    <p:cSldViewPr>
      <p:cViewPr varScale="1">
        <p:scale>
          <a:sx n="57" d="100"/>
          <a:sy n="57" d="100"/>
        </p:scale>
        <p:origin x="-714" y="-7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3DDC2CA2-5467-4A09-981B-7B864A3954E7}" type="datetimeFigureOut">
              <a:rPr lang="ko-KR" altLang="en-US"/>
              <a:pPr>
                <a:defRPr/>
              </a:pPr>
              <a:t>2013-07-30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F5B74885-C777-4423-BFB1-242B99947E8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038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2788" y="746125"/>
            <a:ext cx="5381625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5125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931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31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038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704307DE-36DC-4689-878F-10C42562C79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0F109-9EA1-4100-919C-1AB1F05B925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54FD55-41AE-4AB2-AF25-E6FF08873365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321DE4-7D15-4A5C-BEB9-C5EE046207F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16496" y="58614"/>
            <a:ext cx="8627368" cy="512866"/>
          </a:xfrm>
          <a:prstGeom prst="rect">
            <a:avLst/>
          </a:prstGeom>
        </p:spPr>
        <p:txBody>
          <a:bodyPr/>
          <a:lstStyle>
            <a:lvl1pPr algn="ctr">
              <a:defRPr sz="2800" b="1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16496" y="692696"/>
            <a:ext cx="8994204" cy="5433467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1pPr>
            <a:lvl2pPr>
              <a:defRPr sz="18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2pPr>
            <a:lvl3pPr>
              <a:defRPr sz="16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3pPr>
            <a:lvl4pPr>
              <a:defRPr sz="16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4pPr>
            <a:lvl5pPr>
              <a:defRPr sz="16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 dirty="0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8553450" y="6453188"/>
            <a:ext cx="857250" cy="288925"/>
          </a:xfrm>
          <a:prstGeom prst="rect">
            <a:avLst/>
          </a:prstGeom>
        </p:spPr>
        <p:txBody>
          <a:bodyPr/>
          <a:lstStyle>
            <a:lvl1pPr algn="ctr">
              <a:defRPr sz="1400" b="1" smtClean="0">
                <a:latin typeface="Times New Roman" pitchFamily="18" charset="0"/>
                <a:ea typeface="굴림" pitchFamily="50" charset="-127"/>
                <a:cs typeface="Times New Roman" pitchFamily="18" charset="0"/>
              </a:defRPr>
            </a:lvl1pPr>
          </a:lstStyle>
          <a:p>
            <a:pPr>
              <a:defRPr/>
            </a:pPr>
            <a:fld id="{16E20EC6-3133-4CD7-966F-DAE37E271DC0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FDF9C5-358B-41DF-9FB6-2715D939300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ADC2B0-09E6-4192-80F8-550B02DDB532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50488-32BF-4AFF-869A-3203C89BF4E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8920DD-A042-4FDF-A1C1-F01B5D5173D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3C052-F27F-4B76-ABFB-7DBE23B6FA3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AC0B72-3921-438C-825A-B789FFEE975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D9A567-8C51-4B56-9194-22F41D7ED0F2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Line 21"/>
          <p:cNvSpPr>
            <a:spLocks noChangeShapeType="1"/>
          </p:cNvSpPr>
          <p:nvPr/>
        </p:nvSpPr>
        <p:spPr bwMode="auto">
          <a:xfrm>
            <a:off x="0" y="6453188"/>
            <a:ext cx="990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1031" name="Line 14"/>
          <p:cNvSpPr>
            <a:spLocks noChangeShapeType="1"/>
          </p:cNvSpPr>
          <p:nvPr/>
        </p:nvSpPr>
        <p:spPr bwMode="auto">
          <a:xfrm>
            <a:off x="0" y="534988"/>
            <a:ext cx="990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3" r:id="rId1"/>
    <p:sldLayoutId id="2147484014" r:id="rId2"/>
  </p:sldLayoutIdLst>
  <p:hf hdr="0" ftr="0" dt="0"/>
  <p:txStyles>
    <p:titleStyle>
      <a:lvl1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1" fontAlgn="base" latinLnBrk="1" hangingPunct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latinLnBrk="1" hangingPunct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latinLnBrk="1" hangingPunct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latinLnBrk="1" hangingPunct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제목 개체 틀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2051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3DDBA292-D3C5-425C-ABB9-6AC006B85DE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4" r:id="rId1"/>
    <p:sldLayoutId id="2147484005" r:id="rId2"/>
    <p:sldLayoutId id="2147484006" r:id="rId3"/>
    <p:sldLayoutId id="2147484007" r:id="rId4"/>
    <p:sldLayoutId id="2147484008" r:id="rId5"/>
    <p:sldLayoutId id="2147484009" r:id="rId6"/>
    <p:sldLayoutId id="2147484010" r:id="rId7"/>
    <p:sldLayoutId id="2147484011" r:id="rId8"/>
    <p:sldLayoutId id="2147484012" r:id="rId9"/>
    <p:sldLayoutId id="2147484013" r:id="rId10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그림 5" descr="백색바탕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8350" y="6011863"/>
            <a:ext cx="12906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ChangeArrowheads="1"/>
          </p:cNvSpPr>
          <p:nvPr/>
        </p:nvSpPr>
        <p:spPr bwMode="auto">
          <a:xfrm>
            <a:off x="395256" y="1268413"/>
            <a:ext cx="9072626" cy="1296987"/>
          </a:xfrm>
          <a:prstGeom prst="rect">
            <a:avLst/>
          </a:prstGeom>
          <a:solidFill>
            <a:srgbClr val="EAEAEA"/>
          </a:solidFill>
          <a:ln w="9525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en-US" sz="2400" b="1" dirty="0" smtClean="0"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CE3.h related : AMVP candidate list construction for DCP blocks</a:t>
            </a:r>
          </a:p>
          <a:p>
            <a:pPr algn="ctr"/>
            <a:r>
              <a:rPr lang="en-US" altLang="en-US" sz="2400" b="1" dirty="0" smtClean="0"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(JCT3V-E0189)</a:t>
            </a:r>
            <a:endParaRPr lang="en-US" altLang="en-US" sz="2400" b="1" dirty="0">
              <a:latin typeface="Times New Roman" pitchFamily="18" charset="0"/>
              <a:ea typeface="돋움" pitchFamily="50" charset="-127"/>
              <a:cs typeface="Times New Roman" pitchFamily="18" charset="0"/>
            </a:endParaRPr>
          </a:p>
        </p:txBody>
      </p:sp>
      <p:sp>
        <p:nvSpPr>
          <p:cNvPr id="4100" name="Text Box 6"/>
          <p:cNvSpPr txBox="1">
            <a:spLocks noChangeArrowheads="1"/>
          </p:cNvSpPr>
          <p:nvPr/>
        </p:nvSpPr>
        <p:spPr bwMode="auto">
          <a:xfrm>
            <a:off x="4265613" y="5378450"/>
            <a:ext cx="102303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30188" indent="-230188" algn="ctr">
              <a:buFont typeface="Wingdings" pitchFamily="2" charset="2"/>
              <a:buNone/>
            </a:pPr>
            <a:r>
              <a:rPr lang="en-US" altLang="ko-KR" sz="1600" b="1" dirty="0" smtClean="0">
                <a:solidFill>
                  <a:srgbClr val="000000"/>
                </a:solidFill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July </a:t>
            </a:r>
            <a:r>
              <a:rPr lang="en-US" altLang="ko-KR" sz="1600" b="1" dirty="0">
                <a:solidFill>
                  <a:srgbClr val="000000"/>
                </a:solidFill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2013</a:t>
            </a:r>
          </a:p>
        </p:txBody>
      </p:sp>
      <p:sp>
        <p:nvSpPr>
          <p:cNvPr id="4101" name="Text Box 36"/>
          <p:cNvSpPr txBox="1">
            <a:spLocks noChangeArrowheads="1"/>
          </p:cNvSpPr>
          <p:nvPr/>
        </p:nvSpPr>
        <p:spPr bwMode="auto">
          <a:xfrm>
            <a:off x="4095744" y="5715016"/>
            <a:ext cx="15113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30188" indent="-230188" algn="ctr">
              <a:buFont typeface="Wingdings" pitchFamily="2" charset="2"/>
              <a:buNone/>
            </a:pPr>
            <a:r>
              <a:rPr lang="en-US" altLang="ko-KR" sz="1600" b="1" dirty="0">
                <a:solidFill>
                  <a:srgbClr val="000000"/>
                </a:solidFill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LG Electronics</a:t>
            </a:r>
          </a:p>
        </p:txBody>
      </p:sp>
      <p:sp>
        <p:nvSpPr>
          <p:cNvPr id="6" name="Text Box 29"/>
          <p:cNvSpPr txBox="1">
            <a:spLocks noChangeArrowheads="1"/>
          </p:cNvSpPr>
          <p:nvPr/>
        </p:nvSpPr>
        <p:spPr bwMode="auto">
          <a:xfrm>
            <a:off x="0" y="3490917"/>
            <a:ext cx="9906000" cy="129945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 algn="ctr" defTabSz="762000">
              <a:lnSpc>
                <a:spcPct val="110000"/>
              </a:lnSpc>
              <a:spcBef>
                <a:spcPct val="40000"/>
              </a:spcBef>
            </a:pPr>
            <a:r>
              <a:rPr lang="en-US" altLang="ko-KR" sz="1400" b="1" dirty="0" err="1" smtClean="0"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Sunmi</a:t>
            </a:r>
            <a:r>
              <a:rPr lang="en-US" altLang="ko-KR" sz="1400" b="1" dirty="0" smtClean="0"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 </a:t>
            </a:r>
            <a:r>
              <a:rPr lang="en-US" altLang="ko-KR" sz="1400" b="1" dirty="0" err="1" smtClean="0"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Yoo</a:t>
            </a:r>
            <a:r>
              <a:rPr lang="en-US" altLang="ko-KR" sz="1400" b="1" dirty="0" smtClean="0"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 (sunmi.yoo@lge.com)</a:t>
            </a:r>
          </a:p>
          <a:p>
            <a:pPr marL="342900" indent="-342900" algn="ctr" defTabSz="762000">
              <a:lnSpc>
                <a:spcPct val="110000"/>
              </a:lnSpc>
              <a:spcBef>
                <a:spcPct val="40000"/>
              </a:spcBef>
            </a:pPr>
            <a:r>
              <a:rPr lang="en-US" altLang="ko-KR" sz="1400" b="1" dirty="0" err="1" smtClean="0"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Taesup</a:t>
            </a:r>
            <a:r>
              <a:rPr lang="en-US" altLang="ko-KR" sz="1400" b="1" dirty="0" smtClean="0"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 Kim (taesup.kim@lge.com)</a:t>
            </a:r>
          </a:p>
          <a:p>
            <a:pPr marL="342900" indent="-342900" algn="ctr" defTabSz="762000">
              <a:lnSpc>
                <a:spcPct val="110000"/>
              </a:lnSpc>
              <a:spcBef>
                <a:spcPct val="40000"/>
              </a:spcBef>
            </a:pPr>
            <a:r>
              <a:rPr lang="en-US" altLang="ko-KR" sz="1400" b="1" dirty="0" err="1" smtClean="0"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Junghak</a:t>
            </a:r>
            <a:r>
              <a:rPr lang="en-US" altLang="ko-KR" sz="1400" b="1" dirty="0" smtClean="0"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 </a:t>
            </a:r>
            <a:r>
              <a:rPr lang="en-US" altLang="ko-KR" sz="1400" b="1" dirty="0"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Nam (junghak.nam@lge.com)</a:t>
            </a:r>
          </a:p>
          <a:p>
            <a:pPr marL="342900" indent="-342900" algn="ctr" defTabSz="762000">
              <a:lnSpc>
                <a:spcPct val="110000"/>
              </a:lnSpc>
              <a:spcBef>
                <a:spcPct val="40000"/>
              </a:spcBef>
            </a:pPr>
            <a:r>
              <a:rPr lang="en-US" altLang="ko-KR" sz="1400" b="1" dirty="0" err="1"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Sehoon</a:t>
            </a:r>
            <a:r>
              <a:rPr lang="en-US" altLang="ko-KR" sz="1400" b="1" dirty="0"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 Yea (sehoon.yea@lge.com)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Introduction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latinLnBrk="0"/>
            <a:r>
              <a:rPr lang="en-US" dirty="0" smtClean="0"/>
              <a:t>Two prediction modes for inter coding in 3D-HEVC</a:t>
            </a:r>
          </a:p>
          <a:p>
            <a:pPr lvl="1" algn="just" latinLnBrk="0"/>
            <a:r>
              <a:rPr lang="en-US" dirty="0" smtClean="0"/>
              <a:t>Merge : Additional candidates for inter-view prediction</a:t>
            </a:r>
          </a:p>
          <a:p>
            <a:pPr lvl="2" algn="just" latinLnBrk="0"/>
            <a:r>
              <a:rPr lang="en-US" dirty="0" smtClean="0"/>
              <a:t>Inter-view motion vector candidate (</a:t>
            </a:r>
            <a:r>
              <a:rPr lang="en-US" dirty="0" err="1" smtClean="0"/>
              <a:t>IvMC</a:t>
            </a:r>
            <a:r>
              <a:rPr lang="en-US" dirty="0" smtClean="0"/>
              <a:t>)</a:t>
            </a:r>
          </a:p>
          <a:p>
            <a:pPr lvl="2" algn="just" latinLnBrk="0"/>
            <a:r>
              <a:rPr lang="en-US" dirty="0" smtClean="0"/>
              <a:t>Depth-refined inter-view disparity candidate (</a:t>
            </a:r>
            <a:r>
              <a:rPr lang="en-US" dirty="0" err="1" smtClean="0"/>
              <a:t>IvDC</a:t>
            </a:r>
            <a:r>
              <a:rPr lang="en-US" dirty="0" smtClean="0"/>
              <a:t>)</a:t>
            </a:r>
          </a:p>
          <a:p>
            <a:pPr lvl="2" algn="just" latinLnBrk="0"/>
            <a:r>
              <a:rPr lang="en-US" dirty="0" smtClean="0"/>
              <a:t>VSP candidate</a:t>
            </a:r>
          </a:p>
          <a:p>
            <a:pPr lvl="1" algn="just" latinLnBrk="0"/>
            <a:r>
              <a:rPr lang="en-US" dirty="0" smtClean="0"/>
              <a:t>AMVP</a:t>
            </a:r>
          </a:p>
          <a:p>
            <a:pPr lvl="2" algn="just" latinLnBrk="0"/>
            <a:r>
              <a:rPr lang="en-US" altLang="ko-KR" dirty="0" err="1" smtClean="0"/>
              <a:t>IvMC</a:t>
            </a:r>
            <a:r>
              <a:rPr lang="en-US" altLang="ko-KR" dirty="0" smtClean="0"/>
              <a:t> </a:t>
            </a:r>
            <a:r>
              <a:rPr lang="en-US" dirty="0" smtClean="0"/>
              <a:t>used to be one of candidates</a:t>
            </a:r>
          </a:p>
          <a:p>
            <a:pPr lvl="2" algn="just" latinLnBrk="0"/>
            <a:r>
              <a:rPr lang="en-US" dirty="0" smtClean="0"/>
              <a:t>Currently no inter-view candidate</a:t>
            </a:r>
          </a:p>
          <a:p>
            <a:pPr lvl="2" algn="just" latinLnBrk="0"/>
            <a:endParaRPr lang="en-US" dirty="0" smtClean="0"/>
          </a:p>
          <a:p>
            <a:pPr algn="just" latinLnBrk="0"/>
            <a:r>
              <a:rPr lang="en-US" dirty="0" smtClean="0"/>
              <a:t>But we still have a chance to improve the AMVP for inter-view prediction, for DCP blocks.</a:t>
            </a:r>
            <a:endParaRPr lang="en-US" altLang="ko-KR" dirty="0" smtClean="0"/>
          </a:p>
          <a:p>
            <a:pPr latinLnBrk="0"/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E20EC6-3133-4CD7-966F-DAE37E271DC0}" type="slidenum">
              <a:rPr lang="ko-KR" altLang="en-US" smtClean="0"/>
              <a:pPr>
                <a:defRPr/>
              </a:pPr>
              <a:t>2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Proposed method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The proposed method is to reuse </a:t>
            </a:r>
            <a:r>
              <a:rPr lang="en-US" altLang="ko-KR" dirty="0" err="1" smtClean="0"/>
              <a:t>DoNBDV</a:t>
            </a:r>
            <a:r>
              <a:rPr lang="en-US" altLang="ko-KR" dirty="0" smtClean="0"/>
              <a:t> and NBDV used </a:t>
            </a:r>
            <a:r>
              <a:rPr lang="en-US" altLang="ko-KR" dirty="0" smtClean="0"/>
              <a:t>in merge process for AMVP DCP blocks.</a:t>
            </a:r>
          </a:p>
          <a:p>
            <a:pPr lvl="1"/>
            <a:r>
              <a:rPr lang="en-US" altLang="ko-KR" dirty="0" smtClean="0"/>
              <a:t>If a current reference picture is an inter-view picture and the number of candidates is not sufficient, </a:t>
            </a:r>
            <a:r>
              <a:rPr lang="en-US" altLang="ko-KR" dirty="0" err="1" smtClean="0"/>
              <a:t>DoNBDV</a:t>
            </a:r>
            <a:r>
              <a:rPr lang="en-US" altLang="ko-KR" dirty="0" smtClean="0"/>
              <a:t> is </a:t>
            </a:r>
            <a:r>
              <a:rPr lang="en-US" altLang="ko-KR" dirty="0" smtClean="0"/>
              <a:t>added as one of candidates.</a:t>
            </a:r>
          </a:p>
          <a:p>
            <a:pPr lvl="1"/>
            <a:r>
              <a:rPr lang="en-US" altLang="ko-KR" dirty="0" smtClean="0"/>
              <a:t>If none of candidates is available, </a:t>
            </a:r>
            <a:r>
              <a:rPr lang="en-US" altLang="ko-KR" dirty="0" err="1" smtClean="0"/>
              <a:t>DoNBDV</a:t>
            </a:r>
            <a:r>
              <a:rPr lang="en-US" altLang="ko-KR" dirty="0" smtClean="0"/>
              <a:t> and </a:t>
            </a:r>
            <a:r>
              <a:rPr lang="en-US" altLang="ko-KR" dirty="0" smtClean="0"/>
              <a:t>NBDV are inserted into the candidate list.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E20EC6-3133-4CD7-966F-DAE37E271DC0}" type="slidenum">
              <a:rPr lang="ko-KR" altLang="en-US" smtClean="0"/>
              <a:pPr>
                <a:defRPr/>
              </a:pPr>
              <a:t>3</a:t>
            </a:fld>
            <a:endParaRPr lang="ko-KR" altLang="en-US"/>
          </a:p>
        </p:txBody>
      </p:sp>
      <p:grpSp>
        <p:nvGrpSpPr>
          <p:cNvPr id="20" name="그룹 19"/>
          <p:cNvGrpSpPr/>
          <p:nvPr/>
        </p:nvGrpSpPr>
        <p:grpSpPr>
          <a:xfrm>
            <a:off x="5533131" y="2571744"/>
            <a:ext cx="4134778" cy="3857652"/>
            <a:chOff x="2863844" y="500042"/>
            <a:chExt cx="5143536" cy="5857916"/>
          </a:xfrm>
        </p:grpSpPr>
        <p:sp>
          <p:nvSpPr>
            <p:cNvPr id="6" name="직사각형 5"/>
            <p:cNvSpPr/>
            <p:nvPr/>
          </p:nvSpPr>
          <p:spPr>
            <a:xfrm>
              <a:off x="4117225" y="1034965"/>
              <a:ext cx="2143140" cy="214314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0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Current</a:t>
              </a:r>
            </a:p>
            <a:p>
              <a:pPr algn="ctr"/>
              <a:r>
                <a:rPr lang="en-US" altLang="ko-KR" sz="10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PU</a:t>
              </a:r>
              <a:endParaRPr lang="ko-KR" altLang="en-US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직사각형 6"/>
            <p:cNvSpPr/>
            <p:nvPr/>
          </p:nvSpPr>
          <p:spPr>
            <a:xfrm>
              <a:off x="3578224" y="2638419"/>
              <a:ext cx="535588" cy="53558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0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A2</a:t>
              </a:r>
              <a:endParaRPr lang="ko-KR" altLang="en-US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직사각형 7"/>
            <p:cNvSpPr/>
            <p:nvPr/>
          </p:nvSpPr>
          <p:spPr>
            <a:xfrm>
              <a:off x="3578224" y="3174204"/>
              <a:ext cx="535588" cy="53558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0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A1</a:t>
              </a:r>
              <a:endParaRPr lang="ko-KR" altLang="en-US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직사각형 8"/>
            <p:cNvSpPr/>
            <p:nvPr/>
          </p:nvSpPr>
          <p:spPr>
            <a:xfrm>
              <a:off x="5721364" y="500042"/>
              <a:ext cx="535588" cy="53558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0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B1</a:t>
              </a:r>
              <a:endParaRPr lang="ko-KR" altLang="en-US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직사각형 9"/>
            <p:cNvSpPr/>
            <p:nvPr/>
          </p:nvSpPr>
          <p:spPr>
            <a:xfrm>
              <a:off x="6258568" y="500042"/>
              <a:ext cx="535588" cy="53558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0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B2</a:t>
              </a:r>
              <a:endParaRPr lang="ko-KR" altLang="en-US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직사각형 10"/>
            <p:cNvSpPr/>
            <p:nvPr/>
          </p:nvSpPr>
          <p:spPr>
            <a:xfrm>
              <a:off x="3578224" y="500042"/>
              <a:ext cx="535588" cy="53558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0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B3</a:t>
              </a:r>
              <a:endParaRPr lang="ko-KR" altLang="en-US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6935810" y="2269323"/>
              <a:ext cx="535588" cy="53558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0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T</a:t>
              </a:r>
              <a:endParaRPr lang="ko-KR" altLang="en-US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TextBox 10"/>
            <p:cNvSpPr txBox="1"/>
            <p:nvPr/>
          </p:nvSpPr>
          <p:spPr>
            <a:xfrm>
              <a:off x="4332490" y="4290459"/>
              <a:ext cx="1563761" cy="3738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altLang="ko-KR" sz="1000" dirty="0" smtClean="0">
                  <a:latin typeface="Times New Roman" pitchFamily="18" charset="0"/>
                  <a:cs typeface="Times New Roman" pitchFamily="18" charset="0"/>
                </a:rPr>
                <a:t>AMVP Candidates : </a:t>
              </a:r>
              <a:endParaRPr lang="ko-KR" altLang="en-US" sz="1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TextBox 12"/>
            <p:cNvSpPr txBox="1"/>
            <p:nvPr/>
          </p:nvSpPr>
          <p:spPr>
            <a:xfrm>
              <a:off x="3965578" y="5805700"/>
              <a:ext cx="1930674" cy="3738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altLang="ko-KR" sz="1000" dirty="0" smtClean="0">
                  <a:latin typeface="Times New Roman" pitchFamily="18" charset="0"/>
                  <a:cs typeface="Times New Roman" pitchFamily="18" charset="0"/>
                </a:rPr>
                <a:t>Final AMVP Candidates : </a:t>
              </a:r>
              <a:endParaRPr lang="ko-KR" altLang="en-US" sz="1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6002944" y="5783653"/>
              <a:ext cx="1004304" cy="48619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000" dirty="0" err="1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DoNBDV</a:t>
              </a:r>
              <a:endParaRPr lang="ko-KR" altLang="en-US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7078686" y="5783653"/>
              <a:ext cx="731834" cy="48300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000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NBDV</a:t>
              </a:r>
              <a:endParaRPr lang="ko-KR" altLang="en-US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TextBox 15"/>
            <p:cNvSpPr txBox="1"/>
            <p:nvPr/>
          </p:nvSpPr>
          <p:spPr>
            <a:xfrm>
              <a:off x="3136038" y="4864764"/>
              <a:ext cx="2760213" cy="3738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altLang="ko-KR" sz="1000" dirty="0" smtClean="0">
                  <a:latin typeface="Times New Roman" pitchFamily="18" charset="0"/>
                  <a:cs typeface="Times New Roman" pitchFamily="18" charset="0"/>
                </a:rPr>
                <a:t>Final AMVP Candidate in HTM7.0r1 : </a:t>
              </a:r>
              <a:endParaRPr lang="ko-KR" altLang="en-US" sz="1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" name="직사각형 17"/>
            <p:cNvSpPr/>
            <p:nvPr/>
          </p:nvSpPr>
          <p:spPr>
            <a:xfrm>
              <a:off x="6149992" y="4822025"/>
              <a:ext cx="535588" cy="53558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0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  <a:endParaRPr lang="ko-KR" altLang="en-US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2863844" y="5643578"/>
              <a:ext cx="5143536" cy="714380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10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1" name="그룹 20"/>
          <p:cNvGrpSpPr/>
          <p:nvPr/>
        </p:nvGrpSpPr>
        <p:grpSpPr>
          <a:xfrm>
            <a:off x="746785" y="2571744"/>
            <a:ext cx="4134778" cy="3857652"/>
            <a:chOff x="2863844" y="500042"/>
            <a:chExt cx="5143536" cy="5857916"/>
          </a:xfrm>
        </p:grpSpPr>
        <p:sp>
          <p:nvSpPr>
            <p:cNvPr id="22" name="직사각형 21"/>
            <p:cNvSpPr/>
            <p:nvPr/>
          </p:nvSpPr>
          <p:spPr>
            <a:xfrm>
              <a:off x="4117225" y="1034965"/>
              <a:ext cx="2143140" cy="214314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0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Current</a:t>
              </a:r>
            </a:p>
            <a:p>
              <a:pPr algn="ctr"/>
              <a:r>
                <a:rPr lang="en-US" altLang="ko-KR" sz="10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PU</a:t>
              </a:r>
              <a:endParaRPr lang="ko-KR" altLang="en-US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3578224" y="2638419"/>
              <a:ext cx="535588" cy="53558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0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A2</a:t>
              </a:r>
              <a:endParaRPr lang="ko-KR" altLang="en-US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4" name="직사각형 23"/>
            <p:cNvSpPr/>
            <p:nvPr/>
          </p:nvSpPr>
          <p:spPr>
            <a:xfrm>
              <a:off x="3578224" y="3174204"/>
              <a:ext cx="535588" cy="53558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0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A1</a:t>
              </a:r>
              <a:endParaRPr lang="ko-KR" altLang="en-US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" name="직사각형 24"/>
            <p:cNvSpPr/>
            <p:nvPr/>
          </p:nvSpPr>
          <p:spPr>
            <a:xfrm>
              <a:off x="5721364" y="500042"/>
              <a:ext cx="535588" cy="53558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0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B1</a:t>
              </a:r>
              <a:endParaRPr lang="ko-KR" altLang="en-US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직사각형 25"/>
            <p:cNvSpPr/>
            <p:nvPr/>
          </p:nvSpPr>
          <p:spPr>
            <a:xfrm>
              <a:off x="6258568" y="500042"/>
              <a:ext cx="535588" cy="53558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0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B2</a:t>
              </a:r>
              <a:endParaRPr lang="ko-KR" altLang="en-US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7" name="직사각형 26"/>
            <p:cNvSpPr/>
            <p:nvPr/>
          </p:nvSpPr>
          <p:spPr>
            <a:xfrm>
              <a:off x="3578224" y="500042"/>
              <a:ext cx="535588" cy="53558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0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B3</a:t>
              </a:r>
              <a:endParaRPr lang="ko-KR" altLang="en-US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8" name="직사각형 27"/>
            <p:cNvSpPr/>
            <p:nvPr/>
          </p:nvSpPr>
          <p:spPr>
            <a:xfrm>
              <a:off x="6935810" y="2269323"/>
              <a:ext cx="535588" cy="53558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0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T</a:t>
              </a:r>
              <a:endParaRPr lang="ko-KR" altLang="en-US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9" name="TextBox 10"/>
            <p:cNvSpPr txBox="1"/>
            <p:nvPr/>
          </p:nvSpPr>
          <p:spPr>
            <a:xfrm>
              <a:off x="3208579" y="4290459"/>
              <a:ext cx="2686973" cy="3738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altLang="ko-KR" sz="1000" dirty="0" smtClean="0">
                  <a:latin typeface="Times New Roman" pitchFamily="18" charset="0"/>
                  <a:cs typeface="Times New Roman" pitchFamily="18" charset="0"/>
                </a:rPr>
                <a:t>AMVP Candidates : </a:t>
              </a:r>
              <a:endParaRPr lang="ko-KR" altLang="en-US" sz="1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" name="TextBox 12"/>
            <p:cNvSpPr txBox="1"/>
            <p:nvPr/>
          </p:nvSpPr>
          <p:spPr>
            <a:xfrm>
              <a:off x="3208579" y="5805700"/>
              <a:ext cx="2686973" cy="3738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altLang="ko-KR" sz="1000" dirty="0" smtClean="0">
                  <a:latin typeface="Times New Roman" pitchFamily="18" charset="0"/>
                  <a:cs typeface="Times New Roman" pitchFamily="18" charset="0"/>
                </a:rPr>
                <a:t>Final AMVP Candidates : </a:t>
              </a:r>
              <a:endParaRPr lang="ko-KR" altLang="en-US" sz="1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1" name="직사각형 30"/>
            <p:cNvSpPr/>
            <p:nvPr/>
          </p:nvSpPr>
          <p:spPr>
            <a:xfrm>
              <a:off x="6002944" y="5815557"/>
              <a:ext cx="671436" cy="45429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000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A1</a:t>
              </a:r>
              <a:endParaRPr lang="ko-KR" altLang="en-US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2" name="직사각형 31"/>
            <p:cNvSpPr/>
            <p:nvPr/>
          </p:nvSpPr>
          <p:spPr>
            <a:xfrm>
              <a:off x="6763247" y="5815558"/>
              <a:ext cx="1047274" cy="45109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000" dirty="0" err="1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DoNBDV</a:t>
              </a:r>
              <a:endParaRPr lang="ko-KR" altLang="en-US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3" name="TextBox 15"/>
            <p:cNvSpPr txBox="1"/>
            <p:nvPr/>
          </p:nvSpPr>
          <p:spPr>
            <a:xfrm>
              <a:off x="3208579" y="4864764"/>
              <a:ext cx="2686973" cy="3738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altLang="ko-KR" sz="1000" dirty="0" smtClean="0">
                  <a:latin typeface="Times New Roman" pitchFamily="18" charset="0"/>
                  <a:cs typeface="Times New Roman" pitchFamily="18" charset="0"/>
                </a:rPr>
                <a:t>Final AMVP Candidate in HTM7.0r1 : </a:t>
              </a:r>
              <a:endParaRPr lang="ko-KR" altLang="en-US" sz="1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" name="직사각형 33"/>
            <p:cNvSpPr/>
            <p:nvPr/>
          </p:nvSpPr>
          <p:spPr>
            <a:xfrm>
              <a:off x="6149992" y="4822025"/>
              <a:ext cx="535588" cy="53558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z="10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A1</a:t>
              </a:r>
              <a:endParaRPr lang="ko-KR" altLang="en-US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5" name="직사각형 34"/>
            <p:cNvSpPr/>
            <p:nvPr/>
          </p:nvSpPr>
          <p:spPr>
            <a:xfrm>
              <a:off x="2863844" y="5643578"/>
              <a:ext cx="5143536" cy="714380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10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6" name="직사각형 35"/>
          <p:cNvSpPr/>
          <p:nvPr/>
        </p:nvSpPr>
        <p:spPr>
          <a:xfrm>
            <a:off x="3381364" y="5000636"/>
            <a:ext cx="430548" cy="3527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A1</a:t>
            </a:r>
            <a:endParaRPr lang="ko-KR" altLang="en-US" sz="1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직사각형 36"/>
          <p:cNvSpPr/>
          <p:nvPr/>
        </p:nvSpPr>
        <p:spPr>
          <a:xfrm>
            <a:off x="3881430" y="5412639"/>
            <a:ext cx="430548" cy="3527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ko-KR" altLang="en-US" sz="1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Complexity analysis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E20EC6-3133-4CD7-966F-DAE37E271DC0}" type="slidenum">
              <a:rPr lang="ko-KR" altLang="en-US" smtClean="0"/>
              <a:pPr>
                <a:defRPr/>
              </a:pPr>
              <a:t>4</a:t>
            </a:fld>
            <a:endParaRPr lang="ko-KR" altLang="en-US"/>
          </a:p>
        </p:txBody>
      </p:sp>
      <p:graphicFrame>
        <p:nvGraphicFramePr>
          <p:cNvPr id="8" name="표 7"/>
          <p:cNvGraphicFramePr>
            <a:graphicFrameLocks noGrp="1"/>
          </p:cNvGraphicFramePr>
          <p:nvPr/>
        </p:nvGraphicFramePr>
        <p:xfrm>
          <a:off x="523844" y="857232"/>
          <a:ext cx="8462174" cy="1714509"/>
        </p:xfrm>
        <a:graphic>
          <a:graphicData uri="http://schemas.openxmlformats.org/drawingml/2006/table">
            <a:tbl>
              <a:tblPr firstRow="1" bandRow="1"/>
              <a:tblGrid>
                <a:gridCol w="4349966"/>
                <a:gridCol w="4112208"/>
              </a:tblGrid>
              <a:tr h="472968"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45720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00" dirty="0" smtClean="0">
                          <a:latin typeface="Times New Roman" pitchFamily="18" charset="0"/>
                          <a:cs typeface="Times New Roman" pitchFamily="18" charset="0"/>
                        </a:rPr>
                        <a:t>HTM7.0</a:t>
                      </a:r>
                      <a:endParaRPr lang="zh-TW" sz="1600" kern="1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4572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00" dirty="0" smtClean="0">
                          <a:latin typeface="Times New Roman" pitchFamily="18" charset="0"/>
                          <a:cs typeface="Times New Roman" pitchFamily="18" charset="0"/>
                        </a:rPr>
                        <a:t>Method Proposed in E0189</a:t>
                      </a:r>
                      <a:endParaRPr lang="zh-TW" sz="1600" kern="1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</a:tr>
              <a:tr h="413847"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A0, A1, </a:t>
                      </a:r>
                      <a:r>
                        <a:rPr lang="en-US" altLang="ko-KR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B0,</a:t>
                      </a:r>
                      <a:r>
                        <a:rPr lang="en-US" altLang="ko-KR" sz="14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altLang="ko-KR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B1, B2 </a:t>
                      </a:r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(spatial candidates)</a:t>
                      </a:r>
                      <a:endParaRPr lang="zh-TW" sz="1800" dirty="0">
                        <a:latin typeface="Times New Roman" pitchFamily="18" charset="0"/>
                        <a:ea typeface="Gulim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A0, A1, 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B</a:t>
                      </a:r>
                      <a:r>
                        <a:rPr lang="en-US" altLang="ko-KR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0,</a:t>
                      </a:r>
                      <a:r>
                        <a:rPr lang="en-US" altLang="ko-KR" sz="14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B1, B2 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(spatial candidates)</a:t>
                      </a:r>
                      <a:endParaRPr lang="zh-TW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</a:tr>
              <a:tr h="413847"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Temporal candidate</a:t>
                      </a:r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Temporal candidate</a:t>
                      </a:r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</a:tr>
              <a:tr h="413847"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altLang="zh-TW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Zero candidate</a:t>
                      </a:r>
                      <a:endParaRPr lang="zh-TW" altLang="en-US" sz="1400" kern="1200" dirty="0" smtClean="0">
                        <a:solidFill>
                          <a:srgbClr val="0070C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sz="1400" dirty="0" err="1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DoNBDV</a:t>
                      </a:r>
                      <a:r>
                        <a:rPr lang="en-US" sz="1400" baseline="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/ </a:t>
                      </a:r>
                      <a:r>
                        <a:rPr lang="en-US" sz="140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NBDV</a:t>
                      </a:r>
                      <a:r>
                        <a:rPr lang="en-US" sz="1400" baseline="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altLang="zh-TW" sz="1400" kern="120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candidate</a:t>
                      </a:r>
                      <a:r>
                        <a:rPr lang="en-US" sz="140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표 8"/>
          <p:cNvGraphicFramePr>
            <a:graphicFrameLocks noGrp="1"/>
          </p:cNvGraphicFramePr>
          <p:nvPr/>
        </p:nvGraphicFramePr>
        <p:xfrm>
          <a:off x="738158" y="2928934"/>
          <a:ext cx="7992888" cy="3128202"/>
        </p:xfrm>
        <a:graphic>
          <a:graphicData uri="http://schemas.openxmlformats.org/drawingml/2006/table">
            <a:tbl>
              <a:tblPr firstRow="1" bandRow="1"/>
              <a:tblGrid>
                <a:gridCol w="4045782"/>
                <a:gridCol w="3947106"/>
              </a:tblGrid>
              <a:tr h="511206"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4572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00" dirty="0" smtClean="0">
                          <a:latin typeface="Times New Roman" pitchFamily="18" charset="0"/>
                          <a:cs typeface="Times New Roman" pitchFamily="18" charset="0"/>
                        </a:rPr>
                        <a:t>Method Proposed in E0189</a:t>
                      </a:r>
                      <a:endParaRPr lang="zh-TW" sz="1600" kern="1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4572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zh-TW" sz="1600" kern="100" dirty="0" smtClean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Note</a:t>
                      </a:r>
                      <a:endParaRPr lang="zh-TW" sz="1600" kern="1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</a:tr>
              <a:tr h="668295"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CA" altLang="zh-TW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Additional comparisons : </a:t>
                      </a:r>
                    </a:p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CA" altLang="zh-TW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1 redundancy check</a:t>
                      </a:r>
                      <a:endParaRPr lang="zh-TW" sz="1800" dirty="0">
                        <a:latin typeface="Times New Roman" pitchFamily="18" charset="0"/>
                        <a:ea typeface="Gulim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mpd="sng">
                      <a:solidFill>
                        <a:sysClr val="windowText" lastClr="000000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altLang="zh-TW" sz="1800" dirty="0" smtClean="0">
                          <a:latin typeface="Times New Roman" pitchFamily="18" charset="0"/>
                          <a:ea typeface="Gulim"/>
                          <a:cs typeface="Times New Roman" pitchFamily="18" charset="0"/>
                        </a:rPr>
                        <a:t>Num. of redundancy</a:t>
                      </a:r>
                      <a:r>
                        <a:rPr lang="en-US" altLang="zh-TW" sz="1800" baseline="0" dirty="0" smtClean="0">
                          <a:latin typeface="Times New Roman" pitchFamily="18" charset="0"/>
                          <a:ea typeface="Gulim"/>
                          <a:cs typeface="Times New Roman" pitchFamily="18" charset="0"/>
                        </a:rPr>
                        <a:t> checks in current </a:t>
                      </a:r>
                      <a:r>
                        <a:rPr lang="en-US" altLang="zh-TW" sz="1800" baseline="0" dirty="0" err="1" smtClean="0">
                          <a:latin typeface="Times New Roman" pitchFamily="18" charset="0"/>
                          <a:ea typeface="Gulim"/>
                          <a:cs typeface="Times New Roman" pitchFamily="18" charset="0"/>
                        </a:rPr>
                        <a:t>3D</a:t>
                      </a:r>
                      <a:r>
                        <a:rPr lang="en-US" altLang="zh-TW" sz="1800" baseline="0" dirty="0" smtClean="0">
                          <a:latin typeface="Times New Roman" pitchFamily="18" charset="0"/>
                          <a:ea typeface="Gulim"/>
                          <a:cs typeface="Times New Roman" pitchFamily="18" charset="0"/>
                        </a:rPr>
                        <a:t>-HEVC: </a:t>
                      </a:r>
                    </a:p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altLang="zh-TW" sz="1800" baseline="0" dirty="0" smtClean="0">
                          <a:latin typeface="Times New Roman" pitchFamily="18" charset="0"/>
                          <a:ea typeface="Gulim"/>
                          <a:cs typeface="Times New Roman" pitchFamily="18" charset="0"/>
                        </a:rPr>
                        <a:t> 1 </a:t>
                      </a:r>
                      <a:r>
                        <a:rPr lang="en-CA" altLang="zh-TW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redundancy check</a:t>
                      </a:r>
                      <a:endParaRPr lang="en-US" altLang="zh-TW" sz="1800" baseline="0" dirty="0" smtClean="0">
                        <a:latin typeface="Times New Roman" pitchFamily="18" charset="0"/>
                        <a:ea typeface="Gulim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endParaRPr lang="zh-TW" sz="1800" dirty="0">
                        <a:latin typeface="Times New Roman" pitchFamily="18" charset="0"/>
                        <a:ea typeface="Gulim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mpd="sng">
                      <a:solidFill>
                        <a:sysClr val="windowText" lastClr="000000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</a:tr>
              <a:tr h="1341916"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kumimoji="0" lang="en-CA" altLang="zh-TW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Additional memory accesses: </a:t>
                      </a:r>
                    </a:p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kumimoji="0" lang="en-CA" altLang="zh-TW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access for </a:t>
                      </a:r>
                      <a:r>
                        <a:rPr kumimoji="0" lang="en-CA" altLang="zh-TW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DoNBDV</a:t>
                      </a:r>
                      <a:r>
                        <a:rPr kumimoji="0" lang="en-CA" altLang="zh-TW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/NBDV </a:t>
                      </a:r>
                    </a:p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CA" altLang="zh-TW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(could be loaded in</a:t>
                      </a:r>
                      <a:r>
                        <a:rPr lang="en-CA" altLang="zh-TW" sz="14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one time)</a:t>
                      </a:r>
                      <a:endParaRPr lang="zh-TW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altLang="zh-TW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Gulim"/>
                          <a:cs typeface="Times New Roman" pitchFamily="18" charset="0"/>
                        </a:rPr>
                        <a:t>Depending</a:t>
                      </a:r>
                      <a:r>
                        <a:rPr lang="en-US" altLang="zh-TW" sz="18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Gulim"/>
                          <a:cs typeface="Times New Roman" pitchFamily="18" charset="0"/>
                        </a:rPr>
                        <a:t> on implementation, </a:t>
                      </a:r>
                      <a:r>
                        <a:rPr lang="en-US" altLang="zh-TW" sz="1800" kern="1200" baseline="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Gulim"/>
                          <a:cs typeface="Times New Roman" pitchFamily="18" charset="0"/>
                        </a:rPr>
                        <a:t>DoNBDV</a:t>
                      </a:r>
                      <a:r>
                        <a:rPr lang="en-US" altLang="zh-TW" sz="18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Gulim"/>
                          <a:cs typeface="Times New Roman" pitchFamily="18" charset="0"/>
                        </a:rPr>
                        <a:t>/NDBV is available without memory access </a:t>
                      </a:r>
                      <a:endParaRPr lang="zh-TW" sz="18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Gulim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Experimental results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Experimental result shows that the coding efficiency can be improved by the  proposed method.</a:t>
            </a:r>
          </a:p>
          <a:p>
            <a:pPr lvl="1"/>
            <a:r>
              <a:rPr lang="en-US" altLang="ko-KR" dirty="0" smtClean="0"/>
              <a:t>For video 1 and video 2, 0.14% and 0.19% of coding gains can be achieved.</a:t>
            </a:r>
          </a:p>
          <a:p>
            <a:pPr lvl="1"/>
            <a:r>
              <a:rPr lang="en-US" altLang="ko-KR" dirty="0" smtClean="0"/>
              <a:t>0.02% gain is achieved from synthesized result.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E20EC6-3133-4CD7-966F-DAE37E271DC0}" type="slidenum">
              <a:rPr lang="ko-KR" altLang="en-US" smtClean="0"/>
              <a:pPr>
                <a:defRPr/>
              </a:pPr>
              <a:t>5</a:t>
            </a:fld>
            <a:endParaRPr lang="ko-KR" altLang="en-US"/>
          </a:p>
        </p:txBody>
      </p:sp>
      <p:graphicFrame>
        <p:nvGraphicFramePr>
          <p:cNvPr id="6" name="표 5"/>
          <p:cNvGraphicFramePr>
            <a:graphicFrameLocks noGrp="1"/>
          </p:cNvGraphicFramePr>
          <p:nvPr/>
        </p:nvGraphicFramePr>
        <p:xfrm>
          <a:off x="738158" y="2500306"/>
          <a:ext cx="8623445" cy="3714778"/>
        </p:xfrm>
        <a:graphic>
          <a:graphicData uri="http://schemas.openxmlformats.org/drawingml/2006/table">
            <a:tbl>
              <a:tblPr/>
              <a:tblGrid>
                <a:gridCol w="940739"/>
                <a:gridCol w="888476"/>
                <a:gridCol w="888476"/>
                <a:gridCol w="888476"/>
                <a:gridCol w="888476"/>
                <a:gridCol w="888476"/>
                <a:gridCol w="888476"/>
                <a:gridCol w="783950"/>
                <a:gridCol w="783950"/>
                <a:gridCol w="783950"/>
              </a:tblGrid>
              <a:tr h="530290"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　</a:t>
                      </a:r>
                    </a:p>
                  </a:txBody>
                  <a:tcPr marL="9800" marR="9800" marT="98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0</a:t>
                      </a:r>
                    </a:p>
                  </a:txBody>
                  <a:tcPr marL="9800" marR="9800" marT="98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1</a:t>
                      </a:r>
                    </a:p>
                  </a:txBody>
                  <a:tcPr marL="9800" marR="9800" marT="98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2</a:t>
                      </a:r>
                    </a:p>
                  </a:txBody>
                  <a:tcPr marL="9800" marR="9800" marT="980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 latinLnBrk="0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PSNR / video </a:t>
                      </a:r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bitrate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800" marR="9800" marT="98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 latinLnBrk="0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PSNR / total bitrate</a:t>
                      </a:r>
                    </a:p>
                  </a:txBody>
                  <a:tcPr marL="9800" marR="9800" marT="98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 latinLnBrk="0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synth PSNR / total bitrate </a:t>
                      </a:r>
                    </a:p>
                  </a:txBody>
                  <a:tcPr marL="9800" marR="9800" marT="980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enc time</a:t>
                      </a:r>
                    </a:p>
                  </a:txBody>
                  <a:tcPr marL="9800" marR="9800" marT="98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dec time</a:t>
                      </a:r>
                    </a:p>
                  </a:txBody>
                  <a:tcPr marL="9800" marR="9800" marT="9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ren time</a:t>
                      </a:r>
                    </a:p>
                  </a:txBody>
                  <a:tcPr marL="9800" marR="9800" marT="98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31434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Balloons</a:t>
                      </a:r>
                    </a:p>
                  </a:txBody>
                  <a:tcPr marL="9800" marR="9800" marT="98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800" marR="9800" marT="98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-0.30%</a:t>
                      </a:r>
                    </a:p>
                  </a:txBody>
                  <a:tcPr marL="9800" marR="9800" marT="98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-0.20%</a:t>
                      </a:r>
                    </a:p>
                  </a:txBody>
                  <a:tcPr marL="9800" marR="9800" marT="980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-0.12%</a:t>
                      </a:r>
                    </a:p>
                  </a:txBody>
                  <a:tcPr marL="9800" marR="9800" marT="98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-0.12%</a:t>
                      </a:r>
                    </a:p>
                  </a:txBody>
                  <a:tcPr marL="9800" marR="9800" marT="98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-0.12%</a:t>
                      </a:r>
                    </a:p>
                  </a:txBody>
                  <a:tcPr marL="9800" marR="9800" marT="980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101.4%</a:t>
                      </a:r>
                    </a:p>
                  </a:txBody>
                  <a:tcPr marL="9800" marR="9800" marT="98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100.0%</a:t>
                      </a:r>
                    </a:p>
                  </a:txBody>
                  <a:tcPr marL="9800" marR="9800" marT="9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101.3%</a:t>
                      </a:r>
                    </a:p>
                  </a:txBody>
                  <a:tcPr marL="9800" marR="9800" marT="98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1434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Kendo</a:t>
                      </a:r>
                    </a:p>
                  </a:txBody>
                  <a:tcPr marL="9800" marR="9800" marT="98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800" marR="9800" marT="98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-0.23%</a:t>
                      </a:r>
                    </a:p>
                  </a:txBody>
                  <a:tcPr marL="9800" marR="9800" marT="98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-0.31%</a:t>
                      </a:r>
                    </a:p>
                  </a:txBody>
                  <a:tcPr marL="9800" marR="9800" marT="980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-0.14%</a:t>
                      </a:r>
                    </a:p>
                  </a:txBody>
                  <a:tcPr marL="9800" marR="9800" marT="98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-0.12%</a:t>
                      </a:r>
                    </a:p>
                  </a:txBody>
                  <a:tcPr marL="9800" marR="9800" marT="98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-0.05%</a:t>
                      </a:r>
                    </a:p>
                  </a:txBody>
                  <a:tcPr marL="9800" marR="9800" marT="980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103.7%</a:t>
                      </a:r>
                    </a:p>
                  </a:txBody>
                  <a:tcPr marL="9800" marR="9800" marT="98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96.3%</a:t>
                      </a:r>
                    </a:p>
                  </a:txBody>
                  <a:tcPr marL="9800" marR="9800" marT="9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103.6%</a:t>
                      </a:r>
                    </a:p>
                  </a:txBody>
                  <a:tcPr marL="9800" marR="9800" marT="98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434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Newspaper_CC</a:t>
                      </a:r>
                    </a:p>
                  </a:txBody>
                  <a:tcPr marL="9800" marR="9800" marT="98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800" marR="9800" marT="98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-0.09%</a:t>
                      </a:r>
                    </a:p>
                  </a:txBody>
                  <a:tcPr marL="9800" marR="9800" marT="98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-0.22%</a:t>
                      </a:r>
                    </a:p>
                  </a:txBody>
                  <a:tcPr marL="9800" marR="9800" marT="980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-0.08%</a:t>
                      </a:r>
                    </a:p>
                  </a:txBody>
                  <a:tcPr marL="9800" marR="9800" marT="98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-0.06%</a:t>
                      </a:r>
                    </a:p>
                  </a:txBody>
                  <a:tcPr marL="9800" marR="9800" marT="98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-0.19%</a:t>
                      </a:r>
                    </a:p>
                  </a:txBody>
                  <a:tcPr marL="9800" marR="9800" marT="980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103.4%</a:t>
                      </a:r>
                    </a:p>
                  </a:txBody>
                  <a:tcPr marL="9800" marR="9800" marT="98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99.8%</a:t>
                      </a:r>
                    </a:p>
                  </a:txBody>
                  <a:tcPr marL="9800" marR="9800" marT="9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103.3%</a:t>
                      </a:r>
                    </a:p>
                  </a:txBody>
                  <a:tcPr marL="9800" marR="9800" marT="98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434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GT_Fly</a:t>
                      </a:r>
                    </a:p>
                  </a:txBody>
                  <a:tcPr marL="9800" marR="9800" marT="98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800" marR="9800" marT="98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0.17%</a:t>
                      </a:r>
                    </a:p>
                  </a:txBody>
                  <a:tcPr marL="9800" marR="9800" marT="98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-0.10%</a:t>
                      </a:r>
                    </a:p>
                  </a:txBody>
                  <a:tcPr marL="9800" marR="9800" marT="980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-0.02%</a:t>
                      </a:r>
                    </a:p>
                  </a:txBody>
                  <a:tcPr marL="9800" marR="9800" marT="98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-0.01%</a:t>
                      </a:r>
                    </a:p>
                  </a:txBody>
                  <a:tcPr marL="9800" marR="9800" marT="98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-0.01%</a:t>
                      </a:r>
                    </a:p>
                  </a:txBody>
                  <a:tcPr marL="9800" marR="9800" marT="980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101.0%</a:t>
                      </a:r>
                    </a:p>
                  </a:txBody>
                  <a:tcPr marL="9800" marR="9800" marT="98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98.7%</a:t>
                      </a:r>
                    </a:p>
                  </a:txBody>
                  <a:tcPr marL="9800" marR="9800" marT="9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105.6%</a:t>
                      </a:r>
                    </a:p>
                  </a:txBody>
                  <a:tcPr marL="9800" marR="9800" marT="98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434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Poznan_Hall2</a:t>
                      </a:r>
                    </a:p>
                  </a:txBody>
                  <a:tcPr marL="9800" marR="9800" marT="98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800" marR="9800" marT="98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-0.22%</a:t>
                      </a:r>
                    </a:p>
                  </a:txBody>
                  <a:tcPr marL="9800" marR="9800" marT="98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0.03%</a:t>
                      </a:r>
                    </a:p>
                  </a:txBody>
                  <a:tcPr marL="9800" marR="9800" marT="980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-0.10%</a:t>
                      </a:r>
                    </a:p>
                  </a:txBody>
                  <a:tcPr marL="9800" marR="9800" marT="98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-0.11%</a:t>
                      </a:r>
                    </a:p>
                  </a:txBody>
                  <a:tcPr marL="9800" marR="9800" marT="98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0.04%</a:t>
                      </a:r>
                    </a:p>
                  </a:txBody>
                  <a:tcPr marL="9800" marR="9800" marT="980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102.0%</a:t>
                      </a:r>
                    </a:p>
                  </a:txBody>
                  <a:tcPr marL="9800" marR="9800" marT="98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99.8%</a:t>
                      </a:r>
                    </a:p>
                  </a:txBody>
                  <a:tcPr marL="9800" marR="9800" marT="9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103.7%</a:t>
                      </a:r>
                    </a:p>
                  </a:txBody>
                  <a:tcPr marL="9800" marR="9800" marT="98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434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Poznan_Street</a:t>
                      </a:r>
                    </a:p>
                  </a:txBody>
                  <a:tcPr marL="9800" marR="9800" marT="98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800" marR="9800" marT="98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-0.34%</a:t>
                      </a:r>
                    </a:p>
                  </a:txBody>
                  <a:tcPr marL="9800" marR="9800" marT="98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-0.33%</a:t>
                      </a:r>
                    </a:p>
                  </a:txBody>
                  <a:tcPr marL="9800" marR="9800" marT="980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-0.14%</a:t>
                      </a:r>
                    </a:p>
                  </a:txBody>
                  <a:tcPr marL="9800" marR="9800" marT="98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-0.13%</a:t>
                      </a:r>
                    </a:p>
                  </a:txBody>
                  <a:tcPr marL="9800" marR="9800" marT="98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-0.09%</a:t>
                      </a:r>
                    </a:p>
                  </a:txBody>
                  <a:tcPr marL="9800" marR="9800" marT="980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101.5%</a:t>
                      </a:r>
                    </a:p>
                  </a:txBody>
                  <a:tcPr marL="9800" marR="9800" marT="98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99.1%</a:t>
                      </a:r>
                    </a:p>
                  </a:txBody>
                  <a:tcPr marL="9800" marR="9800" marT="9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106.6%</a:t>
                      </a:r>
                    </a:p>
                  </a:txBody>
                  <a:tcPr marL="9800" marR="9800" marT="98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801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Undo_Dancer</a:t>
                      </a:r>
                    </a:p>
                  </a:txBody>
                  <a:tcPr marL="9800" marR="9800" marT="98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800" marR="9800" marT="98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0.01%</a:t>
                      </a:r>
                    </a:p>
                  </a:txBody>
                  <a:tcPr marL="9800" marR="9800" marT="98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-0.17%</a:t>
                      </a:r>
                    </a:p>
                  </a:txBody>
                  <a:tcPr marL="9800" marR="9800" marT="980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-0.06%</a:t>
                      </a:r>
                    </a:p>
                  </a:txBody>
                  <a:tcPr marL="9800" marR="9800" marT="98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-0.06%</a:t>
                      </a:r>
                    </a:p>
                  </a:txBody>
                  <a:tcPr marL="9800" marR="9800" marT="98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0.28%</a:t>
                      </a:r>
                    </a:p>
                  </a:txBody>
                  <a:tcPr marL="9800" marR="9800" marT="980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100.8%</a:t>
                      </a:r>
                    </a:p>
                  </a:txBody>
                  <a:tcPr marL="9800" marR="9800" marT="98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105.2%</a:t>
                      </a:r>
                    </a:p>
                  </a:txBody>
                  <a:tcPr marL="9800" marR="9800" marT="9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106.1%</a:t>
                      </a:r>
                    </a:p>
                  </a:txBody>
                  <a:tcPr marL="9800" marR="9800" marT="98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34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1024x768</a:t>
                      </a:r>
                    </a:p>
                  </a:txBody>
                  <a:tcPr marL="9800" marR="9800" marT="98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800" marR="9800" marT="98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-0.21%</a:t>
                      </a:r>
                    </a:p>
                  </a:txBody>
                  <a:tcPr marL="9800" marR="9800" marT="98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-0.24%</a:t>
                      </a:r>
                    </a:p>
                  </a:txBody>
                  <a:tcPr marL="9800" marR="9800" marT="980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-0.11%</a:t>
                      </a:r>
                    </a:p>
                  </a:txBody>
                  <a:tcPr marL="9800" marR="9800" marT="98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-0.10%</a:t>
                      </a:r>
                    </a:p>
                  </a:txBody>
                  <a:tcPr marL="9800" marR="9800" marT="98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-0.12%</a:t>
                      </a:r>
                    </a:p>
                  </a:txBody>
                  <a:tcPr marL="9800" marR="9800" marT="980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102.8%</a:t>
                      </a:r>
                    </a:p>
                  </a:txBody>
                  <a:tcPr marL="9800" marR="9800" marT="98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98.7%</a:t>
                      </a:r>
                    </a:p>
                  </a:txBody>
                  <a:tcPr marL="9800" marR="9800" marT="9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102.7%</a:t>
                      </a:r>
                    </a:p>
                  </a:txBody>
                  <a:tcPr marL="9800" marR="9800" marT="98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2801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1920x1088</a:t>
                      </a:r>
                    </a:p>
                  </a:txBody>
                  <a:tcPr marL="9800" marR="9800" marT="98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800" marR="9800" marT="98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-0.09%</a:t>
                      </a:r>
                    </a:p>
                  </a:txBody>
                  <a:tcPr marL="9800" marR="9800" marT="98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-0.14%</a:t>
                      </a:r>
                    </a:p>
                  </a:txBody>
                  <a:tcPr marL="9800" marR="9800" marT="980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-0.08%</a:t>
                      </a:r>
                    </a:p>
                  </a:txBody>
                  <a:tcPr marL="9800" marR="9800" marT="98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-0.08%</a:t>
                      </a:r>
                    </a:p>
                  </a:txBody>
                  <a:tcPr marL="9800" marR="9800" marT="98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0.05%</a:t>
                      </a:r>
                    </a:p>
                  </a:txBody>
                  <a:tcPr marL="9800" marR="9800" marT="980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101.3%</a:t>
                      </a:r>
                    </a:p>
                  </a:txBody>
                  <a:tcPr marL="9800" marR="9800" marT="98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100.7%</a:t>
                      </a:r>
                    </a:p>
                  </a:txBody>
                  <a:tcPr marL="9800" marR="9800" marT="9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105.5%</a:t>
                      </a:r>
                    </a:p>
                  </a:txBody>
                  <a:tcPr marL="9800" marR="9800" marT="98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01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average</a:t>
                      </a:r>
                    </a:p>
                  </a:txBody>
                  <a:tcPr marL="9800" marR="9800" marT="98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</a:p>
                  </a:txBody>
                  <a:tcPr marL="9800" marR="9800" marT="98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-0.14%</a:t>
                      </a:r>
                    </a:p>
                  </a:txBody>
                  <a:tcPr marL="9800" marR="9800" marT="98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-0.19%</a:t>
                      </a:r>
                    </a:p>
                  </a:txBody>
                  <a:tcPr marL="9800" marR="9800" marT="980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/>
                      <a:r>
                        <a:rPr lang="en-US" altLang="ko-KR" sz="11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-0.09%</a:t>
                      </a:r>
                    </a:p>
                  </a:txBody>
                  <a:tcPr marL="9800" marR="9800" marT="98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/>
                      <a:r>
                        <a:rPr lang="en-US" altLang="ko-KR" sz="11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-0.09%</a:t>
                      </a:r>
                    </a:p>
                  </a:txBody>
                  <a:tcPr marL="9800" marR="9800" marT="98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/>
                      <a:r>
                        <a:rPr lang="en-US" altLang="ko-KR" sz="11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-0.02%</a:t>
                      </a:r>
                    </a:p>
                  </a:txBody>
                  <a:tcPr marL="9800" marR="9800" marT="980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102.0%</a:t>
                      </a:r>
                    </a:p>
                  </a:txBody>
                  <a:tcPr marL="9800" marR="9800" marT="98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99.8%</a:t>
                      </a:r>
                    </a:p>
                  </a:txBody>
                  <a:tcPr marL="9800" marR="9800" marT="9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1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104.3%</a:t>
                      </a:r>
                    </a:p>
                  </a:txBody>
                  <a:tcPr marL="9800" marR="9800" marT="98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Conclusion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The proposed method is to reuse </a:t>
            </a:r>
            <a:r>
              <a:rPr lang="en-US" altLang="ko-KR" dirty="0" err="1" smtClean="0"/>
              <a:t>DoNBDV</a:t>
            </a:r>
            <a:r>
              <a:rPr lang="en-US" altLang="ko-KR" dirty="0" smtClean="0"/>
              <a:t> and NBDV as supplements if the number of AMVP candidates for the inter-view reference is not maximal.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Since the </a:t>
            </a:r>
            <a:r>
              <a:rPr lang="en-US" altLang="ko-KR" dirty="0" err="1" smtClean="0"/>
              <a:t>DoNBDV</a:t>
            </a:r>
            <a:r>
              <a:rPr lang="en-US" altLang="ko-KR" dirty="0" smtClean="0"/>
              <a:t> and the NBDV are obtained at CU-level,</a:t>
            </a:r>
          </a:p>
          <a:p>
            <a:pPr lvl="1"/>
            <a:r>
              <a:rPr lang="en-US" altLang="ko-KR" dirty="0" smtClean="0"/>
              <a:t>Additional refined disparity calculation for DCP AMVP is </a:t>
            </a:r>
            <a:r>
              <a:rPr lang="en-US" altLang="ko-KR" i="1" dirty="0" smtClean="0"/>
              <a:t>not</a:t>
            </a:r>
            <a:r>
              <a:rPr lang="en-US" altLang="ko-KR" dirty="0" smtClean="0"/>
              <a:t> necessary. </a:t>
            </a:r>
          </a:p>
          <a:p>
            <a:pPr lvl="1"/>
            <a:r>
              <a:rPr lang="en-US" altLang="ko-KR" dirty="0" smtClean="0"/>
              <a:t>It is </a:t>
            </a:r>
            <a:r>
              <a:rPr lang="en-US" altLang="ko-KR" i="1" dirty="0" smtClean="0"/>
              <a:t>free</a:t>
            </a:r>
            <a:r>
              <a:rPr lang="en-US" altLang="ko-KR" dirty="0" smtClean="0"/>
              <a:t> from the memory cost issue.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We recommend this proposal is adopted for the next version.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E20EC6-3133-4CD7-966F-DAE37E271DC0}" type="slidenum">
              <a:rPr lang="ko-KR" altLang="en-US" smtClean="0"/>
              <a:pPr>
                <a:defRPr/>
              </a:pPr>
              <a:t>6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1_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2364</TotalTime>
  <Words>686</Words>
  <Application>Microsoft Office PowerPoint</Application>
  <PresentationFormat>A4 용지(210x297mm)</PresentationFormat>
  <Paragraphs>199</Paragraphs>
  <Slides>6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2</vt:i4>
      </vt:variant>
      <vt:variant>
        <vt:lpstr>슬라이드 제목</vt:lpstr>
      </vt:variant>
      <vt:variant>
        <vt:i4>6</vt:i4>
      </vt:variant>
    </vt:vector>
  </HeadingPairs>
  <TitlesOfParts>
    <vt:vector size="8" baseType="lpstr">
      <vt:lpstr>blank</vt:lpstr>
      <vt:lpstr>디자인 사용자 지정</vt:lpstr>
      <vt:lpstr>슬라이드 1</vt:lpstr>
      <vt:lpstr>Introduction</vt:lpstr>
      <vt:lpstr>Proposed method</vt:lpstr>
      <vt:lpstr>Complexity analysis</vt:lpstr>
      <vt:lpstr>Experimental results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남정학/선임연구원/Convergence(연)ATS팀(junghak.nam@lge.com)</dc:creator>
  <cp:lastModifiedBy>junghak.nam</cp:lastModifiedBy>
  <cp:revision>82</cp:revision>
  <dcterms:created xsi:type="dcterms:W3CDTF">2013-06-25T23:40:50Z</dcterms:created>
  <dcterms:modified xsi:type="dcterms:W3CDTF">2013-07-30T07:54:07Z</dcterms:modified>
</cp:coreProperties>
</file>