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slides/slide7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 bookmarkIdSeed="4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406" r:id="rId2"/>
    <p:sldId id="435" r:id="rId3"/>
    <p:sldId id="436" r:id="rId4"/>
    <p:sldId id="437" r:id="rId5"/>
    <p:sldId id="439" r:id="rId6"/>
    <p:sldId id="444" r:id="rId7"/>
    <p:sldId id="434" r:id="rId8"/>
  </p:sldIdLst>
  <p:sldSz cx="9144000" cy="6858000" type="screen4x3"/>
  <p:notesSz cx="9926638" cy="6797675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ED6D00"/>
    <a:srgbClr val="CCECFF"/>
    <a:srgbClr val="FFFF99"/>
    <a:srgbClr val="CCFF99"/>
    <a:srgbClr val="66CCFF"/>
    <a:srgbClr val="FFCCFF"/>
    <a:srgbClr val="205885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中等深淺樣式 2 - 輔色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3296810-A885-4BE3-A3E7-6D5BEEA58F35}" styleName="中等深淺樣式 2 - 輔色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0A15C55-8517-42AA-B614-E9B94910E393}" styleName="中等深淺樣式 2 - 輔色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073A0DAA-6AF3-43AB-8588-CEC1D06C72B9}" styleName="中等深淺樣式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84E427A-3D55-4303-BF80-6455036E1DE7}" styleName="佈景主題樣式 1 - 輔色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10A1B5D5-9B99-4C35-A422-299274C87663}" styleName="中等深淺樣式 1 - 輔色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D27102A9-8310-4765-A935-A1911B00CA55}" styleName="淺色樣式 1 - 輔色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566" autoAdjust="0"/>
    <p:restoredTop sz="89601" autoAdjust="0"/>
  </p:normalViewPr>
  <p:slideViewPr>
    <p:cSldViewPr snapToObjects="1">
      <p:cViewPr varScale="1">
        <p:scale>
          <a:sx n="100" d="100"/>
          <a:sy n="100" d="100"/>
        </p:scale>
        <p:origin x="-186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Objects="1">
      <p:cViewPr varScale="1">
        <p:scale>
          <a:sx n="52" d="100"/>
          <a:sy n="52" d="100"/>
        </p:scale>
        <p:origin x="-1950" y="-96"/>
      </p:cViewPr>
      <p:guideLst>
        <p:guide orient="horz" pos="2141"/>
        <p:guide pos="3127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4301543" cy="339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625096" y="0"/>
            <a:ext cx="4301543" cy="339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6457791"/>
            <a:ext cx="4301543" cy="339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625096" y="6457791"/>
            <a:ext cx="4301543" cy="339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fld id="{150A652D-AB22-4B75-AD19-05C63CB70D8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4301543" cy="339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625096" y="0"/>
            <a:ext cx="4301543" cy="339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3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263900" y="509588"/>
            <a:ext cx="3398838" cy="25495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2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1323552" y="3228896"/>
            <a:ext cx="7279535" cy="30589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6457791"/>
            <a:ext cx="4301543" cy="339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625096" y="6457791"/>
            <a:ext cx="4301543" cy="339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fld id="{F2F46781-0322-43BD-9B75-18D8508F3CE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SimHei" pitchFamily="2" charset="-122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SimHei" pitchFamily="2" charset="-122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SimHei" pitchFamily="2" charset="-122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SimHei" pitchFamily="2" charset="-122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SimHei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D2CE0F-CF44-4C7E-B53A-DDBC65E5FEB9}" type="slidenum">
              <a:rPr lang="en-US" smtClean="0"/>
              <a:pPr/>
              <a:t>0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2F46781-0322-43BD-9B75-18D8508F3CE0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2F46781-0322-43BD-9B75-18D8508F3CE0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2F46781-0322-43BD-9B75-18D8508F3CE0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2F46781-0322-43BD-9B75-18D8508F3CE0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2F46781-0322-43BD-9B75-18D8508F3CE0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1" descr="cover_back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974850"/>
            <a:ext cx="9163050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6" descr="bar_white_bot"/>
          <p:cNvPicPr>
            <a:picLocks noChangeAspect="1" noChangeArrowheads="1"/>
          </p:cNvPicPr>
          <p:nvPr/>
        </p:nvPicPr>
        <p:blipFill>
          <a:blip r:embed="rId3" cstate="print"/>
          <a:srcRect b="1707"/>
          <a:stretch>
            <a:fillRect/>
          </a:stretch>
        </p:blipFill>
        <p:spPr bwMode="auto">
          <a:xfrm>
            <a:off x="0" y="5303838"/>
            <a:ext cx="9144000" cy="155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8" descr="bar_white_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200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34" descr="bar_white_2"/>
          <p:cNvPicPr>
            <a:picLocks noChangeAspect="1" noChangeArrowheads="1"/>
          </p:cNvPicPr>
          <p:nvPr/>
        </p:nvPicPr>
        <p:blipFill>
          <a:blip r:embed="rId4" cstate="print"/>
          <a:srcRect l="47466" r="4236"/>
          <a:stretch>
            <a:fillRect/>
          </a:stretch>
        </p:blipFill>
        <p:spPr bwMode="auto">
          <a:xfrm>
            <a:off x="4178300" y="0"/>
            <a:ext cx="4416425" cy="200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9" descr="logo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460500" y="817563"/>
            <a:ext cx="3783013" cy="40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35"/>
          <p:cNvSpPr>
            <a:spLocks noChangeArrowheads="1"/>
          </p:cNvSpPr>
          <p:nvPr/>
        </p:nvSpPr>
        <p:spPr bwMode="auto">
          <a:xfrm>
            <a:off x="7567613" y="165100"/>
            <a:ext cx="140493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defRPr/>
            </a:pPr>
            <a:r>
              <a:rPr lang="en-US" altLang="zh-TW" sz="1400" b="1" dirty="0" smtClean="0">
                <a:solidFill>
                  <a:srgbClr val="E86C1F"/>
                </a:solidFill>
                <a:ea typeface="SimHei" pitchFamily="2" charset="-122"/>
                <a:cs typeface="+mn-cs"/>
              </a:rPr>
              <a:t>JCT3V-E0182</a:t>
            </a:r>
            <a:endParaRPr lang="zh-TW" altLang="en-US" sz="1400" b="1" dirty="0">
              <a:solidFill>
                <a:srgbClr val="E86C1F"/>
              </a:solidFill>
              <a:ea typeface="新細明體" charset="-120"/>
              <a:cs typeface="+mn-cs"/>
            </a:endParaRPr>
          </a:p>
        </p:txBody>
      </p:sp>
      <p:pic>
        <p:nvPicPr>
          <p:cNvPr id="10" name="Picture 37" descr="bar_white_bot"/>
          <p:cNvPicPr>
            <a:picLocks noChangeAspect="1" noChangeArrowheads="1"/>
          </p:cNvPicPr>
          <p:nvPr/>
        </p:nvPicPr>
        <p:blipFill>
          <a:blip r:embed="rId3" cstate="print"/>
          <a:srcRect l="36562" r="27742" b="1707"/>
          <a:stretch>
            <a:fillRect/>
          </a:stretch>
        </p:blipFill>
        <p:spPr bwMode="auto">
          <a:xfrm>
            <a:off x="3151188" y="5303838"/>
            <a:ext cx="3263900" cy="155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38" descr="bar_white_bot"/>
          <p:cNvPicPr>
            <a:picLocks noChangeAspect="1" noChangeArrowheads="1"/>
          </p:cNvPicPr>
          <p:nvPr/>
        </p:nvPicPr>
        <p:blipFill>
          <a:blip r:embed="rId3" cstate="print"/>
          <a:srcRect t="95583"/>
          <a:stretch>
            <a:fillRect/>
          </a:stretch>
        </p:blipFill>
        <p:spPr bwMode="auto">
          <a:xfrm>
            <a:off x="0" y="6770688"/>
            <a:ext cx="9144000" cy="69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667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09563" y="2420938"/>
            <a:ext cx="8524875" cy="1441450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 altLang="zh-TW"/>
              <a:t>Title: Arial Bold 32pt</a:t>
            </a:r>
            <a:endParaRPr lang="zh-TW" altLang="en-US"/>
          </a:p>
        </p:txBody>
      </p:sp>
      <p:sp>
        <p:nvSpPr>
          <p:cNvPr id="15667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309563" y="4079875"/>
            <a:ext cx="8524875" cy="1223963"/>
          </a:xfrm>
        </p:spPr>
        <p:txBody>
          <a:bodyPr/>
          <a:lstStyle>
            <a:lvl1pPr marL="0" indent="0" algn="ctr">
              <a:buFont typeface="Arial" charset="0"/>
              <a:buNone/>
              <a:defRPr/>
            </a:lvl1pPr>
          </a:lstStyle>
          <a:p>
            <a:r>
              <a:rPr lang="en-US" altLang="zh-TW"/>
              <a:t>Subtitle: Arial 24pt</a:t>
            </a:r>
          </a:p>
        </p:txBody>
      </p:sp>
      <p:sp>
        <p:nvSpPr>
          <p:cNvPr id="13" name="Text Box 13"/>
          <p:cNvSpPr txBox="1">
            <a:spLocks noChangeArrowheads="1"/>
          </p:cNvSpPr>
          <p:nvPr userDrawn="1"/>
        </p:nvSpPr>
        <p:spPr bwMode="auto">
          <a:xfrm>
            <a:off x="4800601" y="5621338"/>
            <a:ext cx="4033838" cy="5663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 fontAlgn="ctr">
              <a:spcBef>
                <a:spcPct val="20000"/>
              </a:spcBef>
            </a:pPr>
            <a:r>
              <a:rPr lang="en-US" altLang="zh-TW" sz="1400" dirty="0" smtClean="0">
                <a:ea typeface="SimHei" pitchFamily="2" charset="-122"/>
              </a:rPr>
              <a:t>5</a:t>
            </a:r>
            <a:r>
              <a:rPr lang="en-US" altLang="zh-TW" sz="1400" baseline="30000" dirty="0" smtClean="0">
                <a:ea typeface="SimHei" pitchFamily="2" charset="-122"/>
              </a:rPr>
              <a:t>th</a:t>
            </a:r>
            <a:r>
              <a:rPr lang="en-US" altLang="zh-TW" sz="1400" dirty="0" smtClean="0">
                <a:ea typeface="SimHei" pitchFamily="2" charset="-122"/>
              </a:rPr>
              <a:t>  JCT3V Meeting </a:t>
            </a:r>
            <a:r>
              <a:rPr kumimoji="1" lang="en-US" altLang="zh-TW" sz="1400" kern="1200" dirty="0" smtClean="0">
                <a:solidFill>
                  <a:schemeClr val="tx1"/>
                </a:solidFill>
                <a:latin typeface="Arial" charset="0"/>
                <a:ea typeface="SimHei" pitchFamily="2" charset="-122"/>
                <a:cs typeface="Arial" charset="0"/>
              </a:rPr>
              <a:t>in </a:t>
            </a:r>
            <a:r>
              <a:rPr kumimoji="1" lang="en-CA" altLang="zh-TW" sz="1400" kern="1200" dirty="0" smtClean="0">
                <a:solidFill>
                  <a:schemeClr val="tx1"/>
                </a:solidFill>
                <a:latin typeface="Arial" charset="0"/>
                <a:ea typeface="SimHei" pitchFamily="2" charset="-122"/>
                <a:cs typeface="Arial" charset="0"/>
              </a:rPr>
              <a:t>Vienna</a:t>
            </a:r>
            <a:endParaRPr kumimoji="1" lang="en-US" altLang="zh-TW" sz="1400" kern="1200" dirty="0" smtClean="0">
              <a:solidFill>
                <a:schemeClr val="tx1"/>
              </a:solidFill>
              <a:latin typeface="Arial" charset="0"/>
              <a:ea typeface="SimHei" pitchFamily="2" charset="-122"/>
              <a:cs typeface="Arial" charset="0"/>
            </a:endParaRPr>
          </a:p>
          <a:p>
            <a:pPr algn="r" fontAlgn="ctr">
              <a:spcBef>
                <a:spcPct val="20000"/>
              </a:spcBef>
            </a:pPr>
            <a:r>
              <a:rPr kumimoji="1" lang="en-CA" sz="1400" kern="1200" dirty="0" smtClean="0">
                <a:solidFill>
                  <a:schemeClr val="tx1"/>
                </a:solidFill>
                <a:latin typeface="Arial" charset="0"/>
                <a:ea typeface="標楷體" pitchFamily="65" charset="-120"/>
                <a:cs typeface="Arial" charset="0"/>
              </a:rPr>
              <a:t>27</a:t>
            </a:r>
            <a:r>
              <a:rPr kumimoji="1" lang="en-CA" sz="1400" kern="1200" baseline="30000" dirty="0" smtClean="0">
                <a:solidFill>
                  <a:schemeClr val="tx1"/>
                </a:solidFill>
                <a:latin typeface="Arial" charset="0"/>
                <a:ea typeface="標楷體" pitchFamily="65" charset="-120"/>
                <a:cs typeface="Arial" charset="0"/>
              </a:rPr>
              <a:t>th</a:t>
            </a:r>
            <a:r>
              <a:rPr kumimoji="1" lang="en-CA" sz="1400" kern="1200" dirty="0" smtClean="0">
                <a:solidFill>
                  <a:schemeClr val="tx1"/>
                </a:solidFill>
                <a:latin typeface="Arial" charset="0"/>
                <a:ea typeface="標楷體" pitchFamily="65" charset="-120"/>
                <a:cs typeface="Arial" charset="0"/>
              </a:rPr>
              <a:t> Jul – 2</a:t>
            </a:r>
            <a:r>
              <a:rPr kumimoji="1" lang="en-CA" sz="1400" kern="1200" baseline="30000" dirty="0" smtClean="0">
                <a:solidFill>
                  <a:schemeClr val="tx1"/>
                </a:solidFill>
                <a:latin typeface="Arial" charset="0"/>
                <a:ea typeface="標楷體" pitchFamily="65" charset="-120"/>
                <a:cs typeface="Arial" charset="0"/>
              </a:rPr>
              <a:t>nd</a:t>
            </a:r>
            <a:r>
              <a:rPr kumimoji="1" lang="en-CA" sz="1400" kern="1200" dirty="0" smtClean="0">
                <a:solidFill>
                  <a:schemeClr val="tx1"/>
                </a:solidFill>
                <a:latin typeface="Arial" charset="0"/>
                <a:ea typeface="標楷體" pitchFamily="65" charset="-120"/>
                <a:cs typeface="Arial" charset="0"/>
              </a:rPr>
              <a:t> Aug. 2013</a:t>
            </a:r>
            <a:endParaRPr lang="en-US" altLang="zh-TW" sz="1000" dirty="0">
              <a:ea typeface="SimHei" pitchFamily="2" charset="-122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645018-0976-42E3-9BAE-1051E5FC0B3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667500" y="384175"/>
            <a:ext cx="2014538" cy="5694363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622300" y="384175"/>
            <a:ext cx="5892800" cy="5694363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16B327-6ECF-4638-AF55-1F616ABA4567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標題，文字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2300" y="384175"/>
            <a:ext cx="8059738" cy="658813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sz="half" idx="1"/>
          </p:nvPr>
        </p:nvSpPr>
        <p:spPr>
          <a:xfrm>
            <a:off x="627063" y="1123950"/>
            <a:ext cx="3951287" cy="4954588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730750" y="1123950"/>
            <a:ext cx="3951288" cy="4954588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01746F-F0E7-4298-B3A3-1A8C8228A02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8EEF4E-5E98-4FE8-8110-5B6887B07F40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8CCA7C-D523-4022-B4E2-912C76C8447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627063" y="1123950"/>
            <a:ext cx="3951287" cy="49545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730750" y="1123950"/>
            <a:ext cx="3951288" cy="49545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0C89C3-C8B5-45B1-8BC9-2820BED3FAB3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260174-70CD-4599-9C65-362A50E26FA6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A078AB-0404-4CE7-B3B2-C3B004FD531D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57A521-FE53-4BCE-B70E-0091FEB56AE0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2BD4CB-C660-4DB9-9C2F-200B6C3F3C3F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TW" altLang="en-US" noProof="0" smtClean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0554F8-3353-452C-A753-334CFA90DDE2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9" descr="bar_logoc"/>
          <p:cNvPicPr>
            <a:picLocks noChangeAspect="1" noChangeArrowheads="1"/>
          </p:cNvPicPr>
          <p:nvPr/>
        </p:nvPicPr>
        <p:blipFill>
          <a:blip r:embed="rId14" cstate="print"/>
          <a:srcRect l="6937"/>
          <a:stretch>
            <a:fillRect/>
          </a:stretch>
        </p:blipFill>
        <p:spPr bwMode="auto">
          <a:xfrm>
            <a:off x="-20638" y="6237288"/>
            <a:ext cx="8913813" cy="239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22300" y="384175"/>
            <a:ext cx="8059738" cy="658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TW" smtClean="0"/>
              <a:t>Page Title: 32</a:t>
            </a:r>
            <a:r>
              <a:rPr lang="zh-TW" altLang="zh-TW" smtClean="0"/>
              <a:t> pt Arial</a:t>
            </a:r>
            <a:endParaRPr lang="en-US" altLang="ja-JP" smtClean="0"/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27063" y="1123950"/>
            <a:ext cx="8054975" cy="4954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TW" smtClean="0"/>
              <a:t>Please use the following font and colors for your presentation.</a:t>
            </a:r>
          </a:p>
          <a:p>
            <a:pPr lvl="1"/>
            <a:r>
              <a:rPr lang="en-US" altLang="zh-TW" smtClean="0"/>
              <a:t>It is strongly recommended to use Arial for all areas of content. </a:t>
            </a:r>
          </a:p>
          <a:p>
            <a:pPr lvl="1"/>
            <a:r>
              <a:rPr lang="en-US" altLang="zh-TW" smtClean="0"/>
              <a:t>The following colors are recommended for various areas.</a:t>
            </a:r>
          </a:p>
          <a:p>
            <a:pPr lvl="2"/>
            <a:r>
              <a:rPr lang="en-US" altLang="zh-TW" smtClean="0"/>
              <a:t>Titles, subtitles and content: bold black.</a:t>
            </a:r>
          </a:p>
          <a:p>
            <a:pPr lvl="2"/>
            <a:r>
              <a:rPr lang="en-US" altLang="zh-TW" smtClean="0"/>
              <a:t>Support text: black, gray, blue and orange.</a:t>
            </a:r>
          </a:p>
          <a:p>
            <a:pPr lvl="2"/>
            <a:r>
              <a:rPr lang="en-US" altLang="zh-TW" smtClean="0"/>
              <a:t>Third level</a:t>
            </a:r>
          </a:p>
          <a:p>
            <a:pPr lvl="3"/>
            <a:r>
              <a:rPr lang="en-US" altLang="zh-TW" smtClean="0"/>
              <a:t>Fourth level</a:t>
            </a:r>
          </a:p>
          <a:p>
            <a:pPr lvl="4"/>
            <a:r>
              <a:rPr lang="en-US" altLang="zh-TW" smtClean="0"/>
              <a:t>Fifth level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338638" y="6232525"/>
            <a:ext cx="463550" cy="404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solidFill>
                  <a:schemeClr val="bg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2E3A18AE-C5A5-4229-8CCC-CCA56E09B2FA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7567613" y="165100"/>
            <a:ext cx="1404937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defRPr/>
            </a:pPr>
            <a:r>
              <a:rPr kumimoji="1" lang="en-US" altLang="zh-TW" sz="1400" b="1" kern="1200" dirty="0" smtClean="0">
                <a:solidFill>
                  <a:srgbClr val="E86C1F"/>
                </a:solidFill>
                <a:latin typeface="Arial" charset="0"/>
                <a:ea typeface="SimHei" pitchFamily="2" charset="-122"/>
                <a:cs typeface="Arial" charset="0"/>
              </a:rPr>
              <a:t>JCT3V-E0182</a:t>
            </a:r>
            <a:endParaRPr kumimoji="1" lang="zh-TW" altLang="en-US" sz="1400" b="1" kern="1200" dirty="0">
              <a:solidFill>
                <a:srgbClr val="E86C1F"/>
              </a:solidFill>
              <a:latin typeface="Arial" charset="0"/>
              <a:ea typeface="新細明體" charset="-120"/>
              <a:cs typeface="Arial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93" r:id="rId1"/>
    <p:sldLayoutId id="2147484182" r:id="rId2"/>
    <p:sldLayoutId id="2147484183" r:id="rId3"/>
    <p:sldLayoutId id="2147484184" r:id="rId4"/>
    <p:sldLayoutId id="2147484185" r:id="rId5"/>
    <p:sldLayoutId id="2147484186" r:id="rId6"/>
    <p:sldLayoutId id="2147484187" r:id="rId7"/>
    <p:sldLayoutId id="2147484188" r:id="rId8"/>
    <p:sldLayoutId id="2147484189" r:id="rId9"/>
    <p:sldLayoutId id="2147484190" r:id="rId10"/>
    <p:sldLayoutId id="2147484191" r:id="rId11"/>
    <p:sldLayoutId id="2147484192" r:id="rId12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5pPr>
      <a:lvl6pPr marL="4572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6pPr>
      <a:lvl7pPr marL="9144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7pPr>
      <a:lvl8pPr marL="13716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8pPr>
      <a:lvl9pPr marL="18288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9pPr>
    </p:titleStyle>
    <p:bodyStyle>
      <a:lvl1pPr marL="342900" indent="-342900" algn="l" rtl="0" eaLnBrk="0" fontAlgn="base" hangingPunct="0">
        <a:spcBef>
          <a:spcPct val="5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24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ED6D00"/>
        </a:buClr>
        <a:buSzPct val="95000"/>
        <a:buFont typeface="Arial" charset="0"/>
        <a:buChar char="•"/>
        <a:defRPr kumimoji="1">
          <a:solidFill>
            <a:schemeClr val="tx1"/>
          </a:solidFill>
          <a:latin typeface="+mn-lt"/>
          <a:ea typeface="+mn-ea"/>
          <a:cs typeface="Arial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1400">
          <a:solidFill>
            <a:schemeClr val="tx1"/>
          </a:solidFill>
          <a:latin typeface="+mn-lt"/>
          <a:ea typeface="+mn-ea"/>
          <a:cs typeface="Arial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charset="0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309563" y="2673350"/>
            <a:ext cx="8524875" cy="1441450"/>
          </a:xfrm>
        </p:spPr>
        <p:txBody>
          <a:bodyPr/>
          <a:lstStyle/>
          <a:p>
            <a:r>
              <a:rPr lang="en-CA" dirty="0" smtClean="0"/>
              <a:t>JCT3V-E0182</a:t>
            </a:r>
            <a:br>
              <a:rPr lang="en-CA" dirty="0" smtClean="0"/>
            </a:br>
            <a:r>
              <a:rPr lang="en-CA" smtClean="0"/>
              <a:t>3D-CE3.h related: A </a:t>
            </a:r>
            <a:r>
              <a:rPr lang="en-CA" dirty="0" smtClean="0"/>
              <a:t>bug-fix for the texture merging candidate in 3D-HEVC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11560" y="4233446"/>
            <a:ext cx="7843837" cy="6052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Kai Zhang, Jicheng An, </a:t>
            </a:r>
            <a:r>
              <a:rPr lang="en-US" sz="2000" dirty="0" err="1" smtClean="0"/>
              <a:t>Jian</a:t>
            </a:r>
            <a:r>
              <a:rPr lang="en-US" sz="2000" dirty="0" smtClean="0"/>
              <a:t>-Liang Lin, Yu-Lin Chang, Shawmin Lei</a:t>
            </a:r>
            <a:endParaRPr lang="en-US" sz="2000" baseline="30000" dirty="0" smtClean="0"/>
          </a:p>
          <a:p>
            <a:pPr algn="ctr"/>
            <a:endParaRPr lang="en-US" sz="2000" baseline="30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Overall Summary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95536" y="1123950"/>
            <a:ext cx="8496945" cy="4954588"/>
          </a:xfrm>
        </p:spPr>
        <p:txBody>
          <a:bodyPr/>
          <a:lstStyle/>
          <a:p>
            <a:r>
              <a:rPr lang="en-US" dirty="0" smtClean="0"/>
              <a:t>The Problem</a:t>
            </a:r>
          </a:p>
          <a:p>
            <a:pPr lvl="1"/>
            <a:r>
              <a:rPr lang="en-US" dirty="0" smtClean="0"/>
              <a:t>In texture merging mode, reference indices are inherited directly from the collocated block in the texture picture.</a:t>
            </a:r>
          </a:p>
          <a:p>
            <a:pPr lvl="1"/>
            <a:r>
              <a:rPr lang="en-US" dirty="0" smtClean="0"/>
              <a:t>It is possible for an encoder to configure the reference lists of the texture component and the depth component in different ways.</a:t>
            </a:r>
          </a:p>
          <a:p>
            <a:r>
              <a:rPr lang="en-US" dirty="0" smtClean="0"/>
              <a:t>Proposed</a:t>
            </a:r>
          </a:p>
          <a:p>
            <a:pPr lvl="1"/>
            <a:r>
              <a:rPr lang="en-CA" dirty="0" smtClean="0"/>
              <a:t>Fix this bug: </a:t>
            </a:r>
            <a:r>
              <a:rPr lang="en-US" dirty="0" smtClean="0"/>
              <a:t>inherit the POCs and </a:t>
            </a:r>
            <a:r>
              <a:rPr lang="en-US" dirty="0" err="1" smtClean="0"/>
              <a:t>ViewIds</a:t>
            </a:r>
            <a:r>
              <a:rPr lang="en-US" dirty="0" smtClean="0"/>
              <a:t> of reference pictures instead of the reference indices</a:t>
            </a:r>
            <a:endParaRPr lang="en-CA" dirty="0" smtClean="0"/>
          </a:p>
          <a:p>
            <a:r>
              <a:rPr lang="en-US" dirty="0" smtClean="0"/>
              <a:t>Results</a:t>
            </a:r>
          </a:p>
          <a:p>
            <a:pPr lvl="1"/>
            <a:r>
              <a:rPr lang="en-US" dirty="0" smtClean="0"/>
              <a:t>This bug-fix does not affect the coding performance under CTC.</a:t>
            </a:r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1</a:t>
            </a:fld>
            <a:endParaRPr lang="en-US" altLang="ja-JP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problem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73930" y="1042988"/>
            <a:ext cx="8646542" cy="4954588"/>
          </a:xfrm>
        </p:spPr>
        <p:txBody>
          <a:bodyPr/>
          <a:lstStyle/>
          <a:p>
            <a:r>
              <a:rPr lang="en-US" sz="2000" dirty="0" smtClean="0"/>
              <a:t>In the current 3D-HEVC [1], texture merging candidate serves for depth merge coding.</a:t>
            </a:r>
          </a:p>
          <a:p>
            <a:pPr lvl="1"/>
            <a:r>
              <a:rPr lang="en-US" dirty="0" smtClean="0"/>
              <a:t>Motion parameters such as motion vectors and reference indices are inherited directly from the collocated block in the texture picture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r>
              <a:rPr lang="en-US" dirty="0" smtClean="0"/>
              <a:t>An encoder can configure the reference lists of the texture component and the depth component in different ways</a:t>
            </a:r>
          </a:p>
          <a:p>
            <a:pPr lvl="1"/>
            <a:r>
              <a:rPr lang="en-US" dirty="0" smtClean="0"/>
              <a:t>If a reference index corresponds to different POC or </a:t>
            </a:r>
            <a:r>
              <a:rPr lang="en-US" dirty="0" err="1" smtClean="0"/>
              <a:t>ViewId</a:t>
            </a:r>
            <a:endParaRPr lang="en-US" dirty="0" smtClean="0"/>
          </a:p>
          <a:p>
            <a:pPr lvl="2"/>
            <a:r>
              <a:rPr lang="en-US" dirty="0" smtClean="0"/>
              <a:t>The inherited MVs will be inaccurate.</a:t>
            </a:r>
          </a:p>
          <a:p>
            <a:pPr lvl="1"/>
            <a:r>
              <a:rPr lang="en-US" dirty="0" smtClean="0"/>
              <a:t>if the inherited reference index is invalid in the depth component</a:t>
            </a:r>
          </a:p>
          <a:p>
            <a:pPr lvl="2"/>
            <a:r>
              <a:rPr lang="en-US" dirty="0" smtClean="0"/>
              <a:t>A crash will occur.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GB" dirty="0" smtClean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2</a:t>
            </a:fld>
            <a:endParaRPr lang="en-US" altLang="ja-JP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496" y="2492896"/>
            <a:ext cx="8944008" cy="1008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Proposed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79512" y="1042988"/>
            <a:ext cx="8892480" cy="5035550"/>
          </a:xfrm>
        </p:spPr>
        <p:txBody>
          <a:bodyPr/>
          <a:lstStyle/>
          <a:p>
            <a:pPr marL="342900" lvl="1" indent="-342900">
              <a:spcBef>
                <a:spcPct val="50000"/>
              </a:spcBef>
              <a:buClr>
                <a:srgbClr val="ED6D00"/>
              </a:buClr>
              <a:buFont typeface="Arial" charset="0"/>
              <a:buChar char="▪"/>
            </a:pPr>
            <a:r>
              <a:rPr lang="en-US" sz="2400" kern="1200" dirty="0" smtClean="0">
                <a:solidFill>
                  <a:srgbClr val="000000"/>
                </a:solidFill>
                <a:latin typeface="Arial" charset="0"/>
                <a:ea typeface="SimHei" pitchFamily="2" charset="-122"/>
                <a:cs typeface="+mn-cs"/>
              </a:rPr>
              <a:t>To fix this bug, it is proposed to i</a:t>
            </a:r>
            <a:r>
              <a:rPr lang="en-US" sz="2400" dirty="0" smtClean="0"/>
              <a:t>nherit the POCs and </a:t>
            </a:r>
            <a:r>
              <a:rPr lang="en-US" sz="2400" dirty="0" err="1" smtClean="0"/>
              <a:t>ViewIds</a:t>
            </a:r>
            <a:r>
              <a:rPr lang="en-US" sz="2400" dirty="0" smtClean="0"/>
              <a:t> of reference pictures instead of reference indices. </a:t>
            </a:r>
          </a:p>
          <a:p>
            <a:pPr marL="742950" lvl="2" indent="-342900">
              <a:spcBef>
                <a:spcPct val="50000"/>
              </a:spcBef>
              <a:buFont typeface="Arial" charset="0"/>
              <a:buChar char="▪"/>
            </a:pPr>
            <a:r>
              <a:rPr lang="en-CA" sz="2000" dirty="0" smtClean="0"/>
              <a:t>The inherited reference picture should share the same POC and </a:t>
            </a:r>
            <a:r>
              <a:rPr lang="en-CA" sz="2000" dirty="0" err="1" smtClean="0"/>
              <a:t>ViewId</a:t>
            </a:r>
            <a:r>
              <a:rPr lang="en-CA" sz="2000" dirty="0" smtClean="0"/>
              <a:t> as the </a:t>
            </a:r>
            <a:r>
              <a:rPr lang="en-US" sz="2000" dirty="0" smtClean="0"/>
              <a:t>one in the texture component.</a:t>
            </a:r>
          </a:p>
          <a:p>
            <a:pPr marL="742950" lvl="2" indent="-342900">
              <a:spcBef>
                <a:spcPct val="50000"/>
              </a:spcBef>
              <a:buFont typeface="Arial" charset="0"/>
              <a:buChar char="▪"/>
            </a:pPr>
            <a:r>
              <a:rPr lang="en-US" sz="2000" dirty="0" smtClean="0"/>
              <a:t>If no reference picture in the reference lists can satisfy this condition, the </a:t>
            </a:r>
            <a:r>
              <a:rPr lang="en-CA" sz="2000" dirty="0" smtClean="0"/>
              <a:t>texture merging candidate</a:t>
            </a:r>
            <a:r>
              <a:rPr lang="en-US" sz="2000" dirty="0" smtClean="0"/>
              <a:t> will be treated as invalid in this block. </a:t>
            </a:r>
            <a:endParaRPr lang="en-US" sz="2000" dirty="0" smtClean="0">
              <a:solidFill>
                <a:srgbClr val="000000"/>
              </a:solidFill>
              <a:cs typeface="+mn-cs"/>
            </a:endParaRPr>
          </a:p>
          <a:p>
            <a:pPr marL="342900" lvl="1" indent="-342900">
              <a:spcBef>
                <a:spcPct val="50000"/>
              </a:spcBef>
              <a:buFont typeface="Arial" charset="0"/>
              <a:buChar char="▪"/>
            </a:pPr>
            <a:endParaRPr lang="en-US" kern="1200" dirty="0" smtClean="0">
              <a:latin typeface="Arial" charset="0"/>
              <a:ea typeface="SimHei" pitchFamily="2" charset="-122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3</a:t>
            </a:fld>
            <a:endParaRPr lang="en-US" altLang="ja-JP"/>
          </a:p>
        </p:txBody>
      </p:sp>
      <p:sp>
        <p:nvSpPr>
          <p:cNvPr id="921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9221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2300" y="3438243"/>
            <a:ext cx="8521700" cy="33031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2300" y="177899"/>
            <a:ext cx="8059738" cy="658813"/>
          </a:xfrm>
        </p:spPr>
        <p:txBody>
          <a:bodyPr/>
          <a:lstStyle/>
          <a:p>
            <a:r>
              <a:rPr lang="en-US" dirty="0" smtClean="0"/>
              <a:t>Results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79513" y="908720"/>
            <a:ext cx="8856984" cy="5035550"/>
          </a:xfrm>
        </p:spPr>
        <p:txBody>
          <a:bodyPr/>
          <a:lstStyle/>
          <a:p>
            <a:r>
              <a:rPr lang="en-US" dirty="0" smtClean="0"/>
              <a:t>The bug-fix does not affect the performance under CTC </a:t>
            </a:r>
          </a:p>
          <a:p>
            <a:pPr lvl="1"/>
            <a:r>
              <a:rPr lang="en-US" dirty="0" smtClean="0"/>
              <a:t>The reference lists of the texture component and the depth component are configured in the same way in CTC.</a:t>
            </a:r>
          </a:p>
          <a:p>
            <a:r>
              <a:rPr lang="en-US" dirty="0" smtClean="0"/>
              <a:t>Cross-checked by JCT3V-Exxxx </a:t>
            </a:r>
            <a:r>
              <a:rPr lang="en-US" smtClean="0"/>
              <a:t>(Thank Samsung</a:t>
            </a:r>
            <a:r>
              <a:rPr lang="en-US" dirty="0" smtClean="0"/>
              <a:t>)</a:t>
            </a:r>
          </a:p>
          <a:p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4</a:t>
            </a:fld>
            <a:endParaRPr lang="en-US" altLang="ja-JP"/>
          </a:p>
        </p:txBody>
      </p:sp>
      <p:pic>
        <p:nvPicPr>
          <p:cNvPr id="7169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1922" y="2780929"/>
            <a:ext cx="8934574" cy="28875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51521" y="1123950"/>
            <a:ext cx="8430518" cy="4954588"/>
          </a:xfrm>
        </p:spPr>
        <p:txBody>
          <a:bodyPr/>
          <a:lstStyle/>
          <a:p>
            <a:r>
              <a:rPr lang="en-US" dirty="0" smtClean="0"/>
              <a:t>A bug fix is proposed to solve the problem of texture merging candidate, when the reference lists of the texture component and the depth component are configured in different ways.</a:t>
            </a:r>
          </a:p>
          <a:p>
            <a:r>
              <a:rPr lang="en-US" dirty="0" smtClean="0"/>
              <a:t>This bug-fix does not affect the coding performance under the common test condition.</a:t>
            </a:r>
          </a:p>
          <a:p>
            <a:r>
              <a:rPr lang="en-US" dirty="0" smtClean="0"/>
              <a:t>Suggest to adopt this bug-fix</a:t>
            </a:r>
          </a:p>
          <a:p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5</a:t>
            </a:fld>
            <a:endParaRPr lang="en-US" altLang="ja-JP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309563" y="2673350"/>
            <a:ext cx="8524875" cy="1441450"/>
          </a:xfrm>
        </p:spPr>
        <p:txBody>
          <a:bodyPr/>
          <a:lstStyle/>
          <a:p>
            <a:r>
              <a:rPr lang="en-US" dirty="0" smtClean="0"/>
              <a:t>Thank you for your attention!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orporate ppt templatel_Confidential A">
  <a:themeElements>
    <a:clrScheme name="Corporate ppt templatel_Confidential A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orporate ppt templatel_Confidential A">
      <a:majorFont>
        <a:latin typeface="Arial"/>
        <a:ea typeface="標楷體"/>
        <a:cs typeface=""/>
      </a:majorFont>
      <a:minorFont>
        <a:latin typeface="Arial"/>
        <a:ea typeface="標楷體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orporate ppt templatel_Confidential 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 ppt templatel_Confidential A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 ppt templatel_Confidential A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 ppt templatel_Confidential A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 ppt templatel_Confidential A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 ppt templatel_Confidential A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佈景主題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佈景主題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16392</TotalTime>
  <Words>354</Words>
  <Application>Microsoft Office PowerPoint</Application>
  <PresentationFormat>如螢幕大小 (4:3)</PresentationFormat>
  <Paragraphs>47</Paragraphs>
  <Slides>7</Slides>
  <Notes>6</Notes>
  <HiddenSlides>0</HiddenSlides>
  <MMClips>0</MMClips>
  <ScaleCrop>false</ScaleCrop>
  <HeadingPairs>
    <vt:vector size="4" baseType="variant">
      <vt:variant>
        <vt:lpstr>佈景主題</vt:lpstr>
      </vt:variant>
      <vt:variant>
        <vt:i4>1</vt:i4>
      </vt:variant>
      <vt:variant>
        <vt:lpstr>投影片標題</vt:lpstr>
      </vt:variant>
      <vt:variant>
        <vt:i4>7</vt:i4>
      </vt:variant>
    </vt:vector>
  </HeadingPairs>
  <TitlesOfParts>
    <vt:vector size="8" baseType="lpstr">
      <vt:lpstr>Corporate ppt templatel_Confidential A</vt:lpstr>
      <vt:lpstr>JCT3V-E0182 3D-CE3.h related: A bug-fix for the texture merging candidate in 3D-HEVC</vt:lpstr>
      <vt:lpstr>Overall Summary</vt:lpstr>
      <vt:lpstr>The problem</vt:lpstr>
      <vt:lpstr>Proposed</vt:lpstr>
      <vt:lpstr>Results</vt:lpstr>
      <vt:lpstr>Conclusion</vt:lpstr>
      <vt:lpstr>Thank you for your attention!</vt:lpstr>
    </vt:vector>
  </TitlesOfParts>
  <Company>MediaTek Inc.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Title: Arial Bold 32pt</dc:title>
  <dc:creator>Chih-Wei Hsu (MediaTek)</dc:creator>
  <cp:keywords>Confidential A</cp:keywords>
  <dc:description>Confidential A</dc:description>
  <cp:lastModifiedBy>Yulin Chang</cp:lastModifiedBy>
  <cp:revision>1884</cp:revision>
  <dcterms:created xsi:type="dcterms:W3CDTF">2008-02-20T09:40:59Z</dcterms:created>
  <dcterms:modified xsi:type="dcterms:W3CDTF">2013-07-20T02:47:24Z</dcterms:modified>
  <cp:category>Confidential A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AdHocReviewCycleID">
    <vt:i4>-2064365103</vt:i4>
  </property>
  <property fmtid="{D5CDD505-2E9C-101B-9397-08002B2CF9AE}" pid="3" name="_NewReviewCycle">
    <vt:lpwstr/>
  </property>
  <property fmtid="{D5CDD505-2E9C-101B-9397-08002B2CF9AE}" pid="4" name="_EmailSubject">
    <vt:lpwstr>JCT3V-C0137.pptx (CE3 texture merging candidate)</vt:lpwstr>
  </property>
  <property fmtid="{D5CDD505-2E9C-101B-9397-08002B2CF9AE}" pid="5" name="_AuthorEmail">
    <vt:lpwstr>yiwen.chen@mediatek.com</vt:lpwstr>
  </property>
  <property fmtid="{D5CDD505-2E9C-101B-9397-08002B2CF9AE}" pid="6" name="_AuthorEmailDisplayName">
    <vt:lpwstr>YiWen Chen (陳渏紋)</vt:lpwstr>
  </property>
  <property fmtid="{D5CDD505-2E9C-101B-9397-08002B2CF9AE}" pid="7" name="_PreviousAdHocReviewCycleID">
    <vt:i4>-1063369428</vt:i4>
  </property>
</Properties>
</file>