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35" r:id="rId3"/>
    <p:sldId id="436" r:id="rId4"/>
    <p:sldId id="447" r:id="rId5"/>
    <p:sldId id="448" r:id="rId6"/>
    <p:sldId id="439" r:id="rId7"/>
    <p:sldId id="449" r:id="rId8"/>
    <p:sldId id="444" r:id="rId9"/>
    <p:sldId id="434" r:id="rId10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66" autoAdjust="0"/>
    <p:restoredTop sz="89601" autoAdjust="0"/>
  </p:normalViewPr>
  <p:slideViewPr>
    <p:cSldViewPr snapToObjects="1">
      <p:cViewPr varScale="1">
        <p:scale>
          <a:sx n="74" d="100"/>
          <a:sy n="74" d="100"/>
        </p:scale>
        <p:origin x="-3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JCT3V-E0181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JCT3V-E0181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JCT3V-E0181</a:t>
            </a:r>
            <a:br>
              <a:rPr lang="en-CA" dirty="0" smtClean="0"/>
            </a:br>
            <a:r>
              <a:rPr lang="en-CA" dirty="0" smtClean="0"/>
              <a:t>3D-CE6.h: Results on direct simplified depth coding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Yi-Wen Chen, Shawmin Lei</a:t>
            </a:r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496945" cy="4954588"/>
          </a:xfrm>
        </p:spPr>
        <p:txBody>
          <a:bodyPr/>
          <a:lstStyle/>
          <a:p>
            <a:r>
              <a:rPr lang="en-US" altLang="zh-TW" dirty="0" smtClean="0"/>
              <a:t>Propose to remove the </a:t>
            </a:r>
            <a:r>
              <a:rPr lang="en-CA" altLang="zh-TW" dirty="0" smtClean="0">
                <a:solidFill>
                  <a:srgbClr val="0000FF"/>
                </a:solidFill>
              </a:rPr>
              <a:t>sub-sampling calculation </a:t>
            </a:r>
            <a:r>
              <a:rPr lang="en-CA" altLang="zh-TW" dirty="0" smtClean="0"/>
              <a:t>of the </a:t>
            </a:r>
            <a:r>
              <a:rPr lang="en-CA" altLang="zh-TW" dirty="0" smtClean="0">
                <a:solidFill>
                  <a:srgbClr val="0000FF"/>
                </a:solidFill>
              </a:rPr>
              <a:t>mean of the prediction samples </a:t>
            </a:r>
            <a:r>
              <a:rPr lang="en-CA" altLang="zh-TW" dirty="0" smtClean="0"/>
              <a:t>in SDC </a:t>
            </a:r>
          </a:p>
          <a:p>
            <a:r>
              <a:rPr lang="en-US" dirty="0" smtClean="0"/>
              <a:t>In this proposal</a:t>
            </a:r>
            <a:r>
              <a:rPr lang="en-CA" dirty="0" smtClean="0"/>
              <a:t>, the prediction values are calculated from the neighbouring reconstructed samples directly by a simple rule</a:t>
            </a:r>
          </a:p>
          <a:p>
            <a:r>
              <a:rPr lang="en-US" dirty="0" smtClean="0"/>
              <a:t>0.1% BD-rate saving for the synthesized view in CTC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Derivation of SDC prediction in HTM7.0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3930" y="1042988"/>
            <a:ext cx="8508108" cy="4954588"/>
          </a:xfrm>
        </p:spPr>
        <p:txBody>
          <a:bodyPr/>
          <a:lstStyle/>
          <a:p>
            <a:r>
              <a:rPr lang="en-US" dirty="0" smtClean="0"/>
              <a:t>A two-step approach is applied to obtain the prediction values</a:t>
            </a:r>
          </a:p>
          <a:p>
            <a:pPr lvl="1"/>
            <a:r>
              <a:rPr lang="en-US" dirty="0" smtClean="0"/>
              <a:t>First, the normal intra-prediction procedure using neighboring reconstructed samples is invoked to get all the prediction samples in the coded block. </a:t>
            </a:r>
          </a:p>
          <a:p>
            <a:pPr lvl="1"/>
            <a:r>
              <a:rPr lang="en-US" dirty="0" smtClean="0"/>
              <a:t>Second, the average value of the prediction samples in a segment is calculated as the prediction value for this segment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496954" y="3401616"/>
          <a:ext cx="4235286" cy="3456384"/>
        </p:xfrm>
        <a:graphic>
          <a:graphicData uri="http://schemas.openxmlformats.org/presentationml/2006/ole">
            <p:oleObj spid="_x0000_s10244" name="Visio" r:id="rId4" imgW="6586680" imgH="538695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For mode DMM-1.</a:t>
            </a:r>
          </a:p>
          <a:p>
            <a:pPr lvl="1"/>
            <a:r>
              <a:rPr lang="en-US" sz="1800" dirty="0" smtClean="0"/>
              <a:t>P0 and P1 are derived following the same method in DMM-1. </a:t>
            </a:r>
          </a:p>
          <a:p>
            <a:pPr lvl="1"/>
            <a:r>
              <a:rPr lang="en-US" sz="1800" dirty="0" smtClean="0"/>
              <a:t>P0 and P1 are treated as the final prediction values directly, without filling each prediction samples and calculating the average values</a:t>
            </a:r>
          </a:p>
          <a:p>
            <a:pPr lvl="0"/>
            <a:r>
              <a:rPr lang="en-US" dirty="0" smtClean="0"/>
              <a:t>For mode DC.</a:t>
            </a:r>
          </a:p>
          <a:p>
            <a:pPr lvl="1"/>
            <a:r>
              <a:rPr lang="en-US" sz="1600" dirty="0" smtClean="0"/>
              <a:t>P=(A+B+1)&gt;&gt;1</a:t>
            </a:r>
          </a:p>
          <a:p>
            <a:pPr lvl="0"/>
            <a:r>
              <a:rPr lang="en-US" dirty="0" smtClean="0"/>
              <a:t>For mode Planar.</a:t>
            </a:r>
          </a:p>
          <a:p>
            <a:pPr lvl="1"/>
            <a:r>
              <a:rPr lang="en-US" sz="1600" dirty="0" smtClean="0"/>
              <a:t>P= (X+Y+1) &gt;&gt; 1.</a:t>
            </a:r>
          </a:p>
          <a:p>
            <a:endParaRPr lang="en-CA" sz="18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8" y="2787731"/>
            <a:ext cx="3407940" cy="344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3" y="1123950"/>
            <a:ext cx="8502526" cy="4954588"/>
          </a:xfrm>
        </p:spPr>
        <p:txBody>
          <a:bodyPr/>
          <a:lstStyle/>
          <a:p>
            <a:r>
              <a:rPr lang="en-US" dirty="0" smtClean="0"/>
              <a:t>Simplify the SDC prediction procedure without changing the reconstruction procedure.</a:t>
            </a:r>
          </a:p>
          <a:p>
            <a:r>
              <a:rPr lang="en-US" dirty="0" smtClean="0"/>
              <a:t>The table shows the numbers of operations for an </a:t>
            </a:r>
            <a:r>
              <a:rPr lang="en-US" dirty="0" err="1" smtClean="0"/>
              <a:t>NxN</a:t>
            </a:r>
            <a:r>
              <a:rPr lang="en-US" dirty="0" smtClean="0"/>
              <a:t> SDC block in the prediction procedure at decoder. </a:t>
            </a:r>
          </a:p>
          <a:p>
            <a:pPr lvl="1"/>
            <a:r>
              <a:rPr lang="en-US" dirty="0" smtClean="0"/>
              <a:t>The number of additions are reduced from </a:t>
            </a:r>
            <a:r>
              <a:rPr lang="en-US" i="1" dirty="0" smtClean="0"/>
              <a:t>O</a:t>
            </a:r>
            <a:r>
              <a:rPr lang="en-US" dirty="0" smtClean="0"/>
              <a:t>(N</a:t>
            </a:r>
            <a:r>
              <a:rPr lang="en-US" baseline="30000" dirty="0" smtClean="0"/>
              <a:t>2</a:t>
            </a:r>
            <a:r>
              <a:rPr lang="en-US" dirty="0" smtClean="0"/>
              <a:t>) to only 1 or 2, and all division operations are removed.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115613" y="3717031"/>
          <a:ext cx="6700329" cy="2095940"/>
        </p:xfrm>
        <a:graphic>
          <a:graphicData uri="http://schemas.openxmlformats.org/drawingml/2006/table">
            <a:tbl>
              <a:tblPr/>
              <a:tblGrid>
                <a:gridCol w="1339053"/>
                <a:gridCol w="1340319"/>
                <a:gridCol w="1340319"/>
                <a:gridCol w="1340319"/>
                <a:gridCol w="1340319"/>
              </a:tblGrid>
              <a:tr h="419188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Anchor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dSDC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188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Addition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Division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Addition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Division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Times New Roman"/>
                        </a:rPr>
                        <a:t>DC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>
                          <a:latin typeface="Times New Roman"/>
                          <a:ea typeface="宋体"/>
                          <a:cs typeface="Times New Roman"/>
                        </a:rPr>
                        <a:t>O</a:t>
                      </a: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(N</a:t>
                      </a:r>
                      <a:r>
                        <a:rPr lang="en-US" sz="1600" baseline="300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DMM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>
                          <a:latin typeface="Times New Roman"/>
                          <a:ea typeface="宋体"/>
                          <a:cs typeface="Times New Roman"/>
                        </a:rPr>
                        <a:t>O</a:t>
                      </a: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(N</a:t>
                      </a:r>
                      <a:r>
                        <a:rPr lang="en-US" sz="1600" baseline="300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8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Planar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i="1">
                          <a:latin typeface="Times New Roman"/>
                          <a:ea typeface="宋体"/>
                          <a:cs typeface="Times New Roman"/>
                        </a:rPr>
                        <a:t>O</a:t>
                      </a: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(N</a:t>
                      </a:r>
                      <a:r>
                        <a:rPr lang="en-US" sz="1600" baseline="30000"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smtClean="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 - CTC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The simplification does not cause a BD-rate loss.</a:t>
            </a:r>
          </a:p>
          <a:p>
            <a:pPr lvl="1"/>
            <a:r>
              <a:rPr lang="en-US" dirty="0" smtClean="0"/>
              <a:t>Even achieve 0.1% BD-rate saving for the synthesized view in CTC</a:t>
            </a:r>
          </a:p>
          <a:p>
            <a:r>
              <a:rPr lang="en-US" dirty="0" smtClean="0"/>
              <a:t>Cross-checked by </a:t>
            </a:r>
            <a:r>
              <a:rPr lang="en-US" altLang="zh-TW" dirty="0" err="1" smtClean="0"/>
              <a:t>Hisilicon</a:t>
            </a:r>
            <a:r>
              <a:rPr lang="en-US" altLang="zh-TW" dirty="0" smtClean="0"/>
              <a:t> </a:t>
            </a:r>
            <a:r>
              <a:rPr lang="en-US" dirty="0" smtClean="0"/>
              <a:t>(</a:t>
            </a:r>
            <a:r>
              <a:rPr lang="en-US" altLang="zh-TW" dirty="0" smtClean="0"/>
              <a:t>JCT3V-E0264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308" y="3140968"/>
            <a:ext cx="8651180" cy="280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All Intra 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322" y="1988840"/>
            <a:ext cx="8206631" cy="265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Propose to </a:t>
            </a:r>
            <a:r>
              <a:rPr lang="en-CA" dirty="0" smtClean="0"/>
              <a:t>calculate prediction values </a:t>
            </a:r>
            <a:r>
              <a:rPr lang="en-CA" smtClean="0"/>
              <a:t>from the neighbouring </a:t>
            </a:r>
            <a:r>
              <a:rPr lang="en-CA" dirty="0" smtClean="0"/>
              <a:t>samples directly by a simple rule</a:t>
            </a:r>
          </a:p>
          <a:p>
            <a:pPr lvl="1"/>
            <a:r>
              <a:rPr lang="en-CA" dirty="0" smtClean="0"/>
              <a:t> </a:t>
            </a:r>
            <a:r>
              <a:rPr lang="en-US" dirty="0" smtClean="0"/>
              <a:t>Reduce the complexity of SDC prediction process</a:t>
            </a:r>
            <a:endParaRPr lang="en-CA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>
                <a:solidFill>
                  <a:srgbClr val="000000"/>
                </a:solidFill>
                <a:cs typeface="+mn-cs"/>
              </a:rPr>
              <a:t>0.1% BD-rate saving for the synthesized view in CTC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16621</TotalTime>
  <Words>345</Words>
  <Application>Microsoft Office PowerPoint</Application>
  <PresentationFormat>On-screen Show (4:3)</PresentationFormat>
  <Paragraphs>68</Paragraphs>
  <Slides>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Corporate ppt templatel_Confidential A</vt:lpstr>
      <vt:lpstr>Visio</vt:lpstr>
      <vt:lpstr>JCT3V-E0181 3D-CE6.h: Results on direct simplified depth coding in 3D-HEVC</vt:lpstr>
      <vt:lpstr>Overall Summary</vt:lpstr>
      <vt:lpstr>Derivation of SDC prediction in HTM7.0 </vt:lpstr>
      <vt:lpstr>Proposed Simplification</vt:lpstr>
      <vt:lpstr>Benefits</vt:lpstr>
      <vt:lpstr>Results - CTC</vt:lpstr>
      <vt:lpstr>Results – All Intra </vt:lpstr>
      <vt:lpstr>Conclusions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1923</cp:revision>
  <dcterms:created xsi:type="dcterms:W3CDTF">2008-02-20T09:40:59Z</dcterms:created>
  <dcterms:modified xsi:type="dcterms:W3CDTF">2013-07-27T08:32:56Z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