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406" r:id="rId2"/>
    <p:sldId id="407" r:id="rId3"/>
    <p:sldId id="449" r:id="rId4"/>
    <p:sldId id="445" r:id="rId5"/>
    <p:sldId id="446" r:id="rId6"/>
    <p:sldId id="447" r:id="rId7"/>
    <p:sldId id="448" r:id="rId8"/>
    <p:sldId id="444" r:id="rId9"/>
    <p:sldId id="433" r:id="rId10"/>
    <p:sldId id="434" r:id="rId11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66" autoAdjust="0"/>
    <p:restoredTop sz="89594" autoAdjust="0"/>
  </p:normalViewPr>
  <p:slideViewPr>
    <p:cSldViewPr snapToObjects="1">
      <p:cViewPr varScale="1">
        <p:scale>
          <a:sx n="66" d="100"/>
          <a:sy n="66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JCT3V-E0173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JCT3V-E0173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altLang="zh-CN" dirty="0" smtClean="0"/>
              <a:t>CE3.h related: Fast encoder decision for texture coding</a:t>
            </a:r>
            <a:endParaRPr lang="en-US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4800601" y="5621338"/>
            <a:ext cx="40338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Presented by Yi-</a:t>
            </a:r>
            <a:r>
              <a:rPr lang="en-US" altLang="zh-TW" sz="1400" dirty="0" err="1" smtClean="0">
                <a:ea typeface="SimHei" pitchFamily="2" charset="-122"/>
              </a:rPr>
              <a:t>Wen</a:t>
            </a:r>
            <a:r>
              <a:rPr lang="en-US" altLang="zh-TW" sz="1400" dirty="0" smtClean="0">
                <a:ea typeface="SimHei" pitchFamily="2" charset="-122"/>
              </a:rPr>
              <a:t> Chen</a:t>
            </a: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5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JCT-3V Meeting in </a:t>
            </a:r>
            <a:r>
              <a:rPr lang="en-CA" altLang="zh-CN" sz="1400" dirty="0" smtClean="0"/>
              <a:t>Vienna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altLang="zh-TW" sz="1400" dirty="0" smtClean="0"/>
              <a:t>27 July – 2 Aug., 2013</a:t>
            </a:r>
            <a:endParaRPr lang="en-US" altLang="zh-TW" sz="1400" dirty="0">
              <a:ea typeface="SimHei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33464" y="4114800"/>
            <a:ext cx="733427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 smtClean="0"/>
              <a:t>Na Zhang, Yi-</a:t>
            </a:r>
            <a:r>
              <a:rPr lang="en-US" altLang="zh-CN" sz="1600" dirty="0" err="1" smtClean="0"/>
              <a:t>Wen</a:t>
            </a:r>
            <a:r>
              <a:rPr lang="en-US" altLang="zh-CN" sz="1600" dirty="0" smtClean="0"/>
              <a:t> Chen, </a:t>
            </a:r>
            <a:r>
              <a:rPr lang="en-US" altLang="zh-CN" sz="1600" dirty="0" err="1" smtClean="0"/>
              <a:t>Jian</a:t>
            </a:r>
            <a:r>
              <a:rPr lang="en-US" altLang="zh-CN" sz="1600" dirty="0" smtClean="0"/>
              <a:t>-Liang Lin, </a:t>
            </a:r>
            <a:r>
              <a:rPr lang="en-CA" altLang="zh-CN" sz="1600" dirty="0" smtClean="0"/>
              <a:t>Jicheng An, Kai Zhang,</a:t>
            </a:r>
            <a:r>
              <a:rPr lang="en-US" altLang="zh-CN" sz="1600" dirty="0" smtClean="0"/>
              <a:t>Shawmin Lei, </a:t>
            </a:r>
            <a:r>
              <a:rPr lang="en-US" altLang="zh-CN" sz="1600" dirty="0" err="1" smtClean="0"/>
              <a:t>Siwei</a:t>
            </a:r>
            <a:r>
              <a:rPr lang="en-US" altLang="zh-CN" sz="1600" dirty="0" smtClean="0"/>
              <a:t> Ma, </a:t>
            </a:r>
            <a:r>
              <a:rPr lang="en-US" altLang="zh-CN" sz="1600" dirty="0" err="1" smtClean="0"/>
              <a:t>Debin</a:t>
            </a:r>
            <a:r>
              <a:rPr lang="en-US" altLang="zh-CN" sz="1600" dirty="0" smtClean="0"/>
              <a:t> Zhao, </a:t>
            </a:r>
            <a:r>
              <a:rPr lang="en-US" altLang="zh-CN" sz="1600" dirty="0" err="1" smtClean="0"/>
              <a:t>Wen</a:t>
            </a:r>
            <a:r>
              <a:rPr lang="en-US" altLang="zh-CN" sz="1600" dirty="0" smtClean="0"/>
              <a:t> </a:t>
            </a:r>
            <a:r>
              <a:rPr lang="en-US" altLang="zh-CN" sz="1600" dirty="0" err="1" smtClean="0"/>
              <a:t>Gao</a:t>
            </a:r>
            <a:endParaRPr lang="zh-CN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7"/>
            <a:ext cx="8059738" cy="931863"/>
          </a:xfrm>
        </p:spPr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CA" altLang="zh-CN" dirty="0" smtClean="0"/>
              <a:t>A fast encoding algorithm to encode the texture pictures of dependent views</a:t>
            </a:r>
          </a:p>
          <a:p>
            <a:r>
              <a:rPr lang="en-CA" altLang="zh-CN" dirty="0" smtClean="0"/>
              <a:t>Two strategies</a:t>
            </a:r>
          </a:p>
          <a:p>
            <a:pPr lvl="1"/>
            <a:r>
              <a:rPr lang="en-US" altLang="zh-CN" dirty="0" smtClean="0"/>
              <a:t>Early merge mode decision</a:t>
            </a:r>
            <a:endParaRPr lang="en-CA" b="1" dirty="0" smtClean="0"/>
          </a:p>
          <a:p>
            <a:pPr lvl="2"/>
            <a:r>
              <a:rPr lang="en-US" dirty="0" smtClean="0"/>
              <a:t>No BD-rate change</a:t>
            </a:r>
          </a:p>
          <a:p>
            <a:pPr lvl="2"/>
            <a:r>
              <a:rPr lang="en-US" altLang="zh-CN" dirty="0" smtClean="0"/>
              <a:t>32% encoding time reduction</a:t>
            </a:r>
            <a:endParaRPr lang="en-US" dirty="0" smtClean="0"/>
          </a:p>
          <a:p>
            <a:pPr lvl="1"/>
            <a:r>
              <a:rPr lang="en-US" altLang="zh-CN" dirty="0" smtClean="0"/>
              <a:t>Early CU splitting termination</a:t>
            </a:r>
            <a:endParaRPr lang="en-US" dirty="0" smtClean="0"/>
          </a:p>
          <a:p>
            <a:pPr lvl="2"/>
            <a:r>
              <a:rPr lang="en-US" altLang="zh-CN" dirty="0" smtClean="0"/>
              <a:t>0.2% BD-rate saving</a:t>
            </a:r>
          </a:p>
          <a:p>
            <a:pPr lvl="2"/>
            <a:r>
              <a:rPr lang="en-US" altLang="zh-CN" dirty="0" smtClean="0"/>
              <a:t>39% encoding time reduction</a:t>
            </a:r>
            <a:endParaRPr lang="en-US" dirty="0" smtClean="0"/>
          </a:p>
          <a:p>
            <a:pPr lvl="1"/>
            <a:r>
              <a:rPr lang="en-US" dirty="0" smtClean="0"/>
              <a:t>Combined</a:t>
            </a:r>
          </a:p>
          <a:p>
            <a:pPr lvl="2"/>
            <a:r>
              <a:rPr lang="en-US" altLang="zh-CN" dirty="0" smtClean="0"/>
              <a:t>0.1% BD-rate saving</a:t>
            </a:r>
          </a:p>
          <a:p>
            <a:pPr lvl="2"/>
            <a:r>
              <a:rPr lang="en-US" altLang="zh-CN" dirty="0" smtClean="0"/>
              <a:t>47% encoding time reduction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The Proposed Fast Encoding Flow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7889" name="Object 1"/>
          <p:cNvGraphicFramePr>
            <a:graphicFrameLocks noChangeAspect="1"/>
          </p:cNvGraphicFramePr>
          <p:nvPr/>
        </p:nvGraphicFramePr>
        <p:xfrm>
          <a:off x="1045854" y="1052736"/>
          <a:ext cx="7126546" cy="5107781"/>
        </p:xfrm>
        <a:graphic>
          <a:graphicData uri="http://schemas.openxmlformats.org/presentationml/2006/ole">
            <p:oleObj spid="_x0000_s37889" name="Visio" r:id="rId3" imgW="5524500" imgH="4845177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Early Merge Mode Decision</a:t>
            </a:r>
            <a:r>
              <a:rPr lang="en-CA" altLang="zh-CN" dirty="0" smtClean="0"/>
              <a:t/>
            </a:r>
            <a:br>
              <a:rPr lang="en-CA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7063" y="1123950"/>
            <a:ext cx="8054975" cy="2590802"/>
          </a:xfrm>
        </p:spPr>
        <p:txBody>
          <a:bodyPr/>
          <a:lstStyle/>
          <a:p>
            <a:r>
              <a:rPr lang="en-CA" altLang="zh-CN" dirty="0" smtClean="0"/>
              <a:t>Principle: if the following two conditions are true, only merge modes are examined for all PUs within the current CU </a:t>
            </a:r>
          </a:p>
          <a:p>
            <a:pPr lvl="1"/>
            <a:r>
              <a:rPr lang="en-CA" altLang="zh-CN" dirty="0" smtClean="0"/>
              <a:t>All the five inter-view neighbouring blocks are coded as merge modes.</a:t>
            </a:r>
            <a:endParaRPr lang="zh-CN" altLang="zh-CN" dirty="0" smtClean="0"/>
          </a:p>
          <a:p>
            <a:pPr lvl="1"/>
            <a:r>
              <a:rPr lang="en-CA" altLang="zh-CN" dirty="0" smtClean="0"/>
              <a:t>The RD performance of skip mode is better than 2Nx2N merge mode for the current CU.</a:t>
            </a:r>
            <a:endParaRPr lang="zh-CN" altLang="zh-CN" dirty="0" smtClean="0"/>
          </a:p>
          <a:p>
            <a:pPr lvl="1">
              <a:buNone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1928794" y="3714752"/>
          <a:ext cx="5276850" cy="2357454"/>
        </p:xfrm>
        <a:graphic>
          <a:graphicData uri="http://schemas.openxmlformats.org/presentationml/2006/ole">
            <p:oleObj spid="_x0000_s1025" name="Visio" r:id="rId3" imgW="6880860" imgH="2854833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Results of Early Merge Mode Decision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7063" y="1123950"/>
            <a:ext cx="8054975" cy="4448190"/>
          </a:xfrm>
        </p:spPr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HTM-7.0r1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HTM-7.0r1 with early merge mode decision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251524" y="2463625"/>
          <a:ext cx="8640955" cy="2394135"/>
        </p:xfrm>
        <a:graphic>
          <a:graphicData uri="http://schemas.openxmlformats.org/drawingml/2006/table">
            <a:tbl>
              <a:tblPr/>
              <a:tblGrid>
                <a:gridCol w="947359"/>
                <a:gridCol w="888150"/>
                <a:gridCol w="888150"/>
                <a:gridCol w="888150"/>
                <a:gridCol w="888150"/>
                <a:gridCol w="888150"/>
                <a:gridCol w="888150"/>
                <a:gridCol w="788232"/>
                <a:gridCol w="788232"/>
                <a:gridCol w="788232"/>
              </a:tblGrid>
              <a:tr h="429817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5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　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video 0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video 1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video 2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video PSNR / video bitrate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video PSNR / total bitrate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synth PSNR / total bitrate 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enc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dec time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ren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9448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Balloons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71.3%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104.3%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100.0%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448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Kendo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71.2%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98.2%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100.7%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448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Newspaper_CC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66.3%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99.3%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97.6%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448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GT_Fly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73.5%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98.5%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100.5%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448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Poznan_Hall2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61.8%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98.5%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96.5%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448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Poznan_Street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63.6%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94.7%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100.3%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42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Undo_Dancer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67.4%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101.2%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98.5%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48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1024x768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69.6%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100.6%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99.4%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4211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1920x1088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66.5%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98.2%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99.0%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48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average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67.9%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99.2%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1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99.2%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Early CU Splitting Termination</a:t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Principle: </a:t>
            </a:r>
            <a:r>
              <a:rPr lang="en-CA" altLang="zh-CN" dirty="0" smtClean="0"/>
              <a:t>if the following two conditions are true, </a:t>
            </a:r>
            <a:r>
              <a:rPr lang="en-US" altLang="zh-CN" dirty="0" smtClean="0"/>
              <a:t>no further CU splitting is needed for the current CU.</a:t>
            </a:r>
          </a:p>
          <a:p>
            <a:pPr lvl="1"/>
            <a:r>
              <a:rPr lang="en-US" altLang="zh-CN" dirty="0" smtClean="0"/>
              <a:t>The CU splitting depth of the current CU is equal to or larger than the </a:t>
            </a:r>
            <a:r>
              <a:rPr lang="en-US" altLang="zh-CN" smtClean="0"/>
              <a:t>maximum </a:t>
            </a:r>
            <a:r>
              <a:rPr lang="en-US" altLang="zh-CN" smtClean="0"/>
              <a:t>CU </a:t>
            </a:r>
            <a:r>
              <a:rPr lang="en-US" altLang="zh-CN" dirty="0" smtClean="0"/>
              <a:t>splitting depths of the five inter-view neighboring blocks.</a:t>
            </a:r>
          </a:p>
          <a:p>
            <a:pPr lvl="1"/>
            <a:r>
              <a:rPr lang="en-CA" altLang="zh-CN" dirty="0" smtClean="0"/>
              <a:t>Skip mode is selected as the best prediction mode for the current CU after checking all the </a:t>
            </a:r>
            <a:r>
              <a:rPr lang="en-US" altLang="zh-CN" dirty="0" smtClean="0"/>
              <a:t>possible prediction modes.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graphicFrame>
        <p:nvGraphicFramePr>
          <p:cNvPr id="35841" name="Object 1"/>
          <p:cNvGraphicFramePr>
            <a:graphicFrameLocks noChangeAspect="1"/>
          </p:cNvGraphicFramePr>
          <p:nvPr/>
        </p:nvGraphicFramePr>
        <p:xfrm>
          <a:off x="1928813" y="3714750"/>
          <a:ext cx="5276850" cy="2357438"/>
        </p:xfrm>
        <a:graphic>
          <a:graphicData uri="http://schemas.openxmlformats.org/presentationml/2006/ole">
            <p:oleObj spid="_x0000_s35841" name="Visio" r:id="rId3" imgW="6880860" imgH="2854833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270182" cy="658813"/>
          </a:xfrm>
        </p:spPr>
        <p:txBody>
          <a:bodyPr/>
          <a:lstStyle/>
          <a:p>
            <a:r>
              <a:rPr lang="en-US" altLang="zh-CN" dirty="0" smtClean="0"/>
              <a:t>Results of Early CU Splitting Termination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7063" y="1123950"/>
            <a:ext cx="8054975" cy="4448190"/>
          </a:xfrm>
        </p:spPr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HTM-7.0r1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HTM-7.0r1 with </a:t>
            </a:r>
            <a:r>
              <a:rPr lang="en-US" altLang="zh-CN" dirty="0" smtClean="0"/>
              <a:t>early CU splitting termination</a:t>
            </a:r>
            <a:endParaRPr lang="en-US" altLang="zh-TW" dirty="0" smtClean="0">
              <a:solidFill>
                <a:schemeClr val="tx1"/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467544" y="2463625"/>
          <a:ext cx="8424938" cy="2393610"/>
        </p:xfrm>
        <a:graphic>
          <a:graphicData uri="http://schemas.openxmlformats.org/drawingml/2006/table">
            <a:tbl>
              <a:tblPr/>
              <a:tblGrid>
                <a:gridCol w="923675"/>
                <a:gridCol w="865947"/>
                <a:gridCol w="865947"/>
                <a:gridCol w="865947"/>
                <a:gridCol w="865947"/>
                <a:gridCol w="865947"/>
                <a:gridCol w="865947"/>
                <a:gridCol w="768527"/>
                <a:gridCol w="768527"/>
                <a:gridCol w="768527"/>
              </a:tblGrid>
              <a:tr h="416991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5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　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video 0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video 1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video 2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video PSNR / video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latin typeface="宋体"/>
                        </a:rPr>
                        <a:t>bitrate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宋体"/>
                      </a:endParaRP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video PSNR / total bitrate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synth PSNR / total bitrate 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enc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dec time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ren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8868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Balloons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62.3%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103.3%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101.3%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868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Kendo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63.5%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100.9%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100.1%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8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Newspaper_CC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60.4%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95.2%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98.6%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8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GT_Fly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64.8%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96.9%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99.4%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8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Poznan_Hall2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53.4%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95.3%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98.6%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68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Poznan_Street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57.9%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104.5%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100.6%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811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Undo_Dancer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62.8%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105.7%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99.3%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68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1024x768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62.0%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99.8%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100.0%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811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1920x1088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59.7%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100.6%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99.5%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68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average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-0.8%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-0.9%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60.7%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100.2%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1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99.7%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Combined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627063" y="1123950"/>
            <a:ext cx="8054975" cy="1804984"/>
          </a:xfrm>
        </p:spPr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HTM-7.0r1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HTM-7.0r1 with the following modifications</a:t>
            </a:r>
          </a:p>
          <a:p>
            <a:pPr lvl="1"/>
            <a:r>
              <a:rPr lang="en-US" altLang="zh-CN" dirty="0" smtClean="0"/>
              <a:t>Early merge mode decision </a:t>
            </a:r>
          </a:p>
          <a:p>
            <a:pPr lvl="1"/>
            <a:r>
              <a:rPr lang="en-US" altLang="zh-CN" dirty="0" smtClean="0"/>
              <a:t>Early CU splitting termination</a:t>
            </a:r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251520" y="3071808"/>
          <a:ext cx="8640958" cy="2571767"/>
        </p:xfrm>
        <a:graphic>
          <a:graphicData uri="http://schemas.openxmlformats.org/drawingml/2006/table">
            <a:tbl>
              <a:tblPr/>
              <a:tblGrid>
                <a:gridCol w="947359"/>
                <a:gridCol w="888150"/>
                <a:gridCol w="888150"/>
                <a:gridCol w="888150"/>
                <a:gridCol w="888150"/>
                <a:gridCol w="888150"/>
                <a:gridCol w="888150"/>
                <a:gridCol w="788233"/>
                <a:gridCol w="788233"/>
                <a:gridCol w="788233"/>
              </a:tblGrid>
              <a:tr h="461707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050" b="0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　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video 0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video 1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video 2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video PSNR / video bitrate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video PSNR / total bitrate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synth PSNR / total bitrate 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enc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dec time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ren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089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Balloons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54.8%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101.2%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99.5%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89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Kendo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56.5%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97.5%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100.5%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9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Newspaper_CC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51.9%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93.2%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100.0%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9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GT_Fly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57.7%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99.1%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98.4%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9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Poznan_Hall2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45.1%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91.8%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97.0%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9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Poznan_Street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49.0%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93.9%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100.0%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9362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Undo_Dancer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53.8%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104.4%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99.8%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9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1024x768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54.4%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97.3%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100.0%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9362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1920x1088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51.4%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97.3%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50" b="0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98.8%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91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average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-0.8%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-0.9%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0.1%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0.2%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1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-0.1%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52.7%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1" i="0" u="none" strike="noStrike">
                          <a:solidFill>
                            <a:srgbClr val="000000"/>
                          </a:solidFill>
                          <a:latin typeface="宋体"/>
                        </a:rPr>
                        <a:t>97.3%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100" b="1" i="0" u="none" strike="noStrike" dirty="0">
                          <a:solidFill>
                            <a:srgbClr val="000000"/>
                          </a:solidFill>
                          <a:latin typeface="宋体"/>
                        </a:rPr>
                        <a:t>99.3%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2300" y="228600"/>
            <a:ext cx="8059738" cy="931863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2300" y="1219200"/>
            <a:ext cx="8054975" cy="4876800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Early merge mode decision</a:t>
            </a:r>
            <a:endParaRPr lang="en-CA" altLang="zh-CN" b="1" dirty="0" smtClean="0"/>
          </a:p>
          <a:p>
            <a:pPr lvl="1"/>
            <a:r>
              <a:rPr lang="en-US" altLang="zh-CN" dirty="0" smtClean="0"/>
              <a:t>No BD-rate change</a:t>
            </a:r>
          </a:p>
          <a:p>
            <a:pPr lvl="1"/>
            <a:r>
              <a:rPr lang="en-US" altLang="zh-CN" dirty="0" smtClean="0"/>
              <a:t>32% encoding time reduction</a:t>
            </a:r>
          </a:p>
          <a:p>
            <a:r>
              <a:rPr lang="en-US" altLang="zh-CN" dirty="0" smtClean="0"/>
              <a:t>Early CU splitting termination </a:t>
            </a:r>
          </a:p>
          <a:p>
            <a:pPr lvl="1"/>
            <a:r>
              <a:rPr lang="en-US" altLang="zh-CN" dirty="0" smtClean="0"/>
              <a:t>0.2% BD-rate saving</a:t>
            </a:r>
          </a:p>
          <a:p>
            <a:pPr lvl="1"/>
            <a:r>
              <a:rPr lang="en-US" altLang="zh-CN" dirty="0" smtClean="0"/>
              <a:t>39% encoding time reduction</a:t>
            </a:r>
          </a:p>
          <a:p>
            <a:r>
              <a:rPr lang="en-US" altLang="zh-CN" dirty="0" smtClean="0"/>
              <a:t>Combined</a:t>
            </a:r>
          </a:p>
          <a:p>
            <a:pPr lvl="1"/>
            <a:r>
              <a:rPr lang="en-US" altLang="zh-CN" dirty="0" smtClean="0"/>
              <a:t>0.1% BD-rate saving</a:t>
            </a:r>
          </a:p>
          <a:p>
            <a:pPr lvl="1"/>
            <a:r>
              <a:rPr lang="en-US" altLang="zh-CN" dirty="0" smtClean="0"/>
              <a:t>47% encoding time reduction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15606</TotalTime>
  <Words>1055</Words>
  <Application>Microsoft Office PowerPoint</Application>
  <PresentationFormat>On-screen Show (4:3)</PresentationFormat>
  <Paragraphs>391</Paragraphs>
  <Slides>10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Corporate ppt templatel_Confidential A</vt:lpstr>
      <vt:lpstr>Visio</vt:lpstr>
      <vt:lpstr>CE3.h related: Fast encoder decision for texture coding</vt:lpstr>
      <vt:lpstr>Overall Summary</vt:lpstr>
      <vt:lpstr>The Proposed Fast Encoding Flow</vt:lpstr>
      <vt:lpstr> Early Merge Mode Decision </vt:lpstr>
      <vt:lpstr>Results of Early Merge Mode Decision</vt:lpstr>
      <vt:lpstr> Early CU Splitting Termination </vt:lpstr>
      <vt:lpstr>Results of Early CU Splitting Termination</vt:lpstr>
      <vt:lpstr>Combined Results</vt:lpstr>
      <vt:lpstr>Conclusion</vt:lpstr>
      <vt:lpstr>Thank you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MTK03795 - YiWen Chen (陳渏紋)</cp:lastModifiedBy>
  <cp:revision>1963</cp:revision>
  <dcterms:created xsi:type="dcterms:W3CDTF">2008-02-20T09:40:59Z</dcterms:created>
  <dcterms:modified xsi:type="dcterms:W3CDTF">2013-07-26T21:53:41Z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AdHocReviewCycleID">
    <vt:i4>-1367001380</vt:i4>
  </property>
  <property fmtid="{D5CDD505-2E9C-101B-9397-08002B2CF9AE}" pid="4" name="_EmailSubject">
    <vt:lpwstr>slides</vt:lpwstr>
  </property>
  <property fmtid="{D5CDD505-2E9C-101B-9397-08002B2CF9AE}" pid="5" name="_AuthorEmail">
    <vt:lpwstr>yiwen.chen@mediatek.com</vt:lpwstr>
  </property>
  <property fmtid="{D5CDD505-2E9C-101B-9397-08002B2CF9AE}" pid="6" name="_AuthorEmailDisplayName">
    <vt:lpwstr>YiWen Chen (陳渏紋)</vt:lpwstr>
  </property>
</Properties>
</file>