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406" r:id="rId2"/>
    <p:sldId id="407" r:id="rId3"/>
    <p:sldId id="458" r:id="rId4"/>
    <p:sldId id="484" r:id="rId5"/>
    <p:sldId id="467" r:id="rId6"/>
    <p:sldId id="468" r:id="rId7"/>
    <p:sldId id="466" r:id="rId8"/>
    <p:sldId id="469" r:id="rId9"/>
    <p:sldId id="494" r:id="rId10"/>
    <p:sldId id="495" r:id="rId11"/>
    <p:sldId id="479" r:id="rId12"/>
    <p:sldId id="457" r:id="rId13"/>
    <p:sldId id="433" r:id="rId14"/>
    <p:sldId id="434" r:id="rId15"/>
    <p:sldId id="491" r:id="rId16"/>
    <p:sldId id="492" r:id="rId17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8536" autoAdjust="0"/>
  </p:normalViewPr>
  <p:slideViewPr>
    <p:cSldViewPr snapToObjects="1">
      <p:cViewPr>
        <p:scale>
          <a:sx n="70" d="100"/>
          <a:sy n="70" d="100"/>
        </p:scale>
        <p:origin x="-42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08" y="-90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JCT3V-E0172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JCT3V-E0172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altLang="zh-CN" dirty="0" smtClean="0"/>
              <a:t>JCT3V-E0172:</a:t>
            </a:r>
            <a:br>
              <a:rPr lang="en-CA" altLang="zh-CN" dirty="0" smtClean="0"/>
            </a:br>
            <a:r>
              <a:rPr lang="en-CA" altLang="zh-CN" dirty="0" smtClean="0"/>
              <a:t>3D-CE2.h related : </a:t>
            </a:r>
            <a:r>
              <a:rPr lang="en-US" altLang="zh-CN" dirty="0" smtClean="0"/>
              <a:t>Bug fix for issues caused by reference view selection</a:t>
            </a:r>
            <a:endParaRPr lang="en-US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Yi-</a:t>
            </a:r>
            <a:r>
              <a:rPr lang="en-US" altLang="zh-TW" sz="1400" dirty="0" err="1" smtClean="0">
                <a:ea typeface="SimHei" pitchFamily="2" charset="-122"/>
              </a:rPr>
              <a:t>Wen</a:t>
            </a:r>
            <a:r>
              <a:rPr lang="en-US" altLang="zh-TW" sz="1400" dirty="0" smtClean="0">
                <a:ea typeface="SimHei" pitchFamily="2" charset="-122"/>
              </a:rPr>
              <a:t> Chen</a:t>
            </a: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5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altLang="zh-CN" sz="1400" dirty="0" smtClean="0"/>
              <a:t>Vienna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27 July – 2 Aug., 2013</a:t>
            </a:r>
            <a:endParaRPr lang="en-US" altLang="zh-TW" sz="1400" dirty="0">
              <a:ea typeface="SimHei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33464" y="4356393"/>
            <a:ext cx="73342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 smtClean="0"/>
              <a:t>Na Zhang, Yi-</a:t>
            </a:r>
            <a:r>
              <a:rPr lang="en-US" altLang="zh-CN" sz="1600" dirty="0" err="1" smtClean="0"/>
              <a:t>Wen</a:t>
            </a:r>
            <a:r>
              <a:rPr lang="en-US" altLang="zh-CN" sz="1600" dirty="0" smtClean="0"/>
              <a:t> Chen, </a:t>
            </a:r>
            <a:r>
              <a:rPr lang="en-US" altLang="zh-CN" sz="1600" dirty="0" err="1" smtClean="0"/>
              <a:t>Jian</a:t>
            </a:r>
            <a:r>
              <a:rPr lang="en-US" altLang="zh-CN" sz="1600" dirty="0" smtClean="0"/>
              <a:t>-Liang Lin, </a:t>
            </a:r>
            <a:r>
              <a:rPr lang="en-CA" altLang="zh-CN" sz="1600" dirty="0" smtClean="0"/>
              <a:t>Jicheng An, Kai Zhang,</a:t>
            </a:r>
            <a:r>
              <a:rPr lang="en-US" altLang="zh-CN" sz="1600" dirty="0" smtClean="0"/>
              <a:t>Shawmin Lei, </a:t>
            </a:r>
            <a:r>
              <a:rPr lang="en-US" altLang="zh-CN" sz="1600" dirty="0" err="1" smtClean="0"/>
              <a:t>Siwei</a:t>
            </a:r>
            <a:r>
              <a:rPr lang="en-US" altLang="zh-CN" sz="1600" dirty="0" smtClean="0"/>
              <a:t> Ma, </a:t>
            </a:r>
            <a:r>
              <a:rPr lang="en-US" altLang="zh-CN" sz="1600" dirty="0" err="1" smtClean="0"/>
              <a:t>Debin</a:t>
            </a:r>
            <a:r>
              <a:rPr lang="en-US" altLang="zh-CN" sz="1600" dirty="0" smtClean="0"/>
              <a:t> Zhao, </a:t>
            </a:r>
            <a:r>
              <a:rPr lang="en-US" altLang="zh-CN" sz="1600" dirty="0" err="1" smtClean="0"/>
              <a:t>Wen</a:t>
            </a:r>
            <a:r>
              <a:rPr lang="en-US" altLang="zh-CN" sz="1600" dirty="0" smtClean="0"/>
              <a:t> </a:t>
            </a:r>
            <a:r>
              <a:rPr lang="en-US" altLang="zh-CN" sz="1600" dirty="0" err="1" smtClean="0"/>
              <a:t>Gao</a:t>
            </a:r>
            <a:endParaRPr lang="zh-CN" alt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pPr lvl="2"/>
            <a:r>
              <a:rPr lang="en-US" altLang="zh-CN" sz="2800" dirty="0" smtClean="0"/>
              <a:t>Issue 6: Derivation of spatial MVPs for Inter mode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sz="24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altLang="zh-CN" dirty="0" smtClean="0"/>
              <a:t>In both the software and draft text, the motion information of spatial neighbor is directly used as the MVP of current PU </a:t>
            </a:r>
            <a:r>
              <a:rPr lang="en-US" altLang="zh-CN" dirty="0" smtClean="0">
                <a:solidFill>
                  <a:srgbClr val="FF0000"/>
                </a:solidFill>
              </a:rPr>
              <a:t>without MV scaling</a:t>
            </a:r>
            <a:r>
              <a:rPr lang="en-US" altLang="zh-CN" dirty="0" smtClean="0">
                <a:solidFill>
                  <a:schemeClr val="tx1"/>
                </a:solidFill>
              </a:rPr>
              <a:t> when</a:t>
            </a:r>
          </a:p>
          <a:p>
            <a:pPr lvl="1"/>
            <a:r>
              <a:rPr lang="en-US" altLang="zh-CN" dirty="0" smtClean="0"/>
              <a:t>reference picture type of spatial neighbor is the same as the reference picture type of current PU (inter-view or temporal)</a:t>
            </a:r>
          </a:p>
          <a:p>
            <a:pPr lvl="1"/>
            <a:r>
              <a:rPr lang="en-US" altLang="zh-CN" dirty="0" smtClean="0"/>
              <a:t>the POC of the reference picture of spatial neighbor is equal to the POC of the reference picture of current PU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r>
              <a:rPr lang="en-US" altLang="zh-CN" dirty="0" smtClean="0"/>
              <a:t>In IBP cases, the ref. pictures of current PU and neighboring blocks may have the same reference picture type and POC but </a:t>
            </a:r>
            <a:r>
              <a:rPr lang="en-US" altLang="zh-CN" dirty="0" smtClean="0">
                <a:solidFill>
                  <a:srgbClr val="FF0000"/>
                </a:solidFill>
              </a:rPr>
              <a:t>different view index</a:t>
            </a:r>
          </a:p>
          <a:p>
            <a:r>
              <a:rPr lang="en-US" altLang="zh-CN" dirty="0" smtClean="0"/>
              <a:t>Proposed fix: adding the checking of the view index</a:t>
            </a:r>
            <a:endParaRPr lang="en-US" altLang="zh-CN" dirty="0" smtClean="0">
              <a:solidFill>
                <a:srgbClr val="FF0000"/>
              </a:solidFill>
            </a:endParaRPr>
          </a:p>
          <a:p>
            <a:pPr lvl="1"/>
            <a:r>
              <a:rPr lang="en-US" altLang="zh-CN" dirty="0" smtClean="0"/>
              <a:t>view index of the reference picture of spatial neighbor is equal to view index of the reference picture of current PU</a:t>
            </a:r>
            <a:endParaRPr lang="zh-CN" altLang="en-US" dirty="0" smtClean="0"/>
          </a:p>
          <a:p>
            <a:endParaRPr lang="en-US" altLang="zh-CN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altLang="zh-CN" sz="2800" dirty="0" smtClean="0"/>
              <a:t>Issue 7: </a:t>
            </a:r>
            <a:r>
              <a:rPr lang="en-GB" altLang="zh-CN" sz="2800" dirty="0" smtClean="0"/>
              <a:t>DV Derivation from the Temporal </a:t>
            </a:r>
            <a:r>
              <a:rPr lang="en-GB" altLang="zh-CN" sz="2800" dirty="0" err="1" smtClean="0"/>
              <a:t>Neighboring</a:t>
            </a:r>
            <a:r>
              <a:rPr lang="en-GB" altLang="zh-CN" sz="2800" dirty="0" smtClean="0"/>
              <a:t> blocks</a:t>
            </a:r>
            <a:endParaRPr 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altLang="zh-CN" dirty="0" smtClean="0"/>
              <a:t>In both the software and draft text, if the temporal neighbor block is identified as having a DV, it is </a:t>
            </a:r>
            <a:r>
              <a:rPr lang="en-US" altLang="zh-CN" dirty="0" smtClean="0">
                <a:solidFill>
                  <a:srgbClr val="FF0000"/>
                </a:solidFill>
              </a:rPr>
              <a:t>directly</a:t>
            </a:r>
            <a:r>
              <a:rPr lang="en-US" altLang="zh-CN" dirty="0" smtClean="0"/>
              <a:t> used as the derived DV for current CU no matter whether the associated inter-view reference picture exist in the reference list of current CU</a:t>
            </a:r>
          </a:p>
          <a:p>
            <a:pPr lvl="1"/>
            <a:endParaRPr lang="en-US" altLang="zh-CN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CN" sz="2400" dirty="0" smtClean="0"/>
              <a:t>Proposed fix: If the temporal neighbor block is identified as having a DV, it can be used as an available DV for current CU only when the associated inter-view reference picture </a:t>
            </a:r>
            <a:r>
              <a:rPr lang="en-US" altLang="zh-CN" sz="2400" dirty="0" smtClean="0">
                <a:solidFill>
                  <a:srgbClr val="FF0000"/>
                </a:solidFill>
              </a:rPr>
              <a:t>exists </a:t>
            </a:r>
            <a:r>
              <a:rPr lang="en-US" altLang="zh-CN" sz="2400" dirty="0" smtClean="0"/>
              <a:t>in the reference lists of current CU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CN" sz="2400" dirty="0" smtClean="0"/>
              <a:t>No change to coding performance under CTC or IBP</a:t>
            </a:r>
          </a:p>
          <a:p>
            <a:endParaRPr lang="en-US" altLang="zh-CN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Simulation Results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4805380"/>
          </a:xfrm>
        </p:spPr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HTM-7.0r1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sz="2400" dirty="0" smtClean="0"/>
              <a:t>Test : HTM-7.0r1 with </a:t>
            </a:r>
            <a:r>
              <a:rPr lang="en-US" altLang="zh-CN" sz="2400" dirty="0" smtClean="0"/>
              <a:t>fix all the issues (I1 – I7)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CN" sz="2400" dirty="0" smtClean="0"/>
              <a:t>IBP configurations</a:t>
            </a:r>
            <a:endParaRPr lang="zh-CN" altLang="zh-CN" sz="2400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13" y="2756892"/>
            <a:ext cx="741997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228600"/>
            <a:ext cx="8059738" cy="931863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2300" y="1219200"/>
            <a:ext cx="8054975" cy="4876800"/>
          </a:xfrm>
        </p:spPr>
        <p:txBody>
          <a:bodyPr>
            <a:normAutofit lnSpcReduction="10000"/>
          </a:bodyPr>
          <a:lstStyle/>
          <a:p>
            <a:r>
              <a:rPr lang="en-GB" altLang="zh-CN" dirty="0" smtClean="0"/>
              <a:t>For the following two mismatches, the reference software are modified to align with the WD:</a:t>
            </a:r>
          </a:p>
          <a:p>
            <a:pPr lvl="1"/>
            <a:r>
              <a:rPr lang="en-US" altLang="zh-CN" dirty="0" smtClean="0"/>
              <a:t>1. Derivation of the Inter-view MV merge candidate</a:t>
            </a:r>
          </a:p>
          <a:p>
            <a:pPr lvl="1"/>
            <a:r>
              <a:rPr lang="en-US" altLang="zh-CN" dirty="0" smtClean="0"/>
              <a:t>2. DV derivation from the DVMCP blocks</a:t>
            </a:r>
          </a:p>
          <a:p>
            <a:r>
              <a:rPr lang="en-US" dirty="0" smtClean="0"/>
              <a:t>For the remaining issues, fixes are also provided:</a:t>
            </a:r>
          </a:p>
          <a:p>
            <a:pPr lvl="1"/>
            <a:r>
              <a:rPr lang="en-US" altLang="zh-CN" dirty="0" smtClean="0"/>
              <a:t>3. Derivation of the VSP merge candidate</a:t>
            </a:r>
          </a:p>
          <a:p>
            <a:pPr lvl="1"/>
            <a:r>
              <a:rPr lang="en-US" altLang="zh-CN" dirty="0" smtClean="0"/>
              <a:t>4. View synthesis prediction process</a:t>
            </a:r>
          </a:p>
          <a:p>
            <a:pPr lvl="1"/>
            <a:r>
              <a:rPr lang="en-US" altLang="zh-CN" dirty="0" smtClean="0"/>
              <a:t>5. Derivation of the Inter-view DV merge candidate</a:t>
            </a:r>
          </a:p>
          <a:p>
            <a:pPr lvl="1"/>
            <a:r>
              <a:rPr lang="en-US" altLang="zh-CN" dirty="0" smtClean="0"/>
              <a:t>6. Derivation of spatial MVPs for AMVP</a:t>
            </a:r>
          </a:p>
          <a:p>
            <a:pPr lvl="1"/>
            <a:r>
              <a:rPr lang="en-GB" altLang="zh-CN" dirty="0" smtClean="0"/>
              <a:t>7. DV derivation from the temporal </a:t>
            </a:r>
            <a:r>
              <a:rPr lang="en-GB" altLang="zh-CN" dirty="0" err="1" smtClean="0"/>
              <a:t>neighboring</a:t>
            </a:r>
            <a:r>
              <a:rPr lang="en-GB" altLang="zh-CN" dirty="0" smtClean="0"/>
              <a:t> blocks</a:t>
            </a:r>
            <a:endParaRPr lang="en-US" altLang="zh-CN" dirty="0" smtClean="0"/>
          </a:p>
          <a:p>
            <a:r>
              <a:rPr lang="en-GB" altLang="zh-CN" dirty="0" smtClean="0"/>
              <a:t>Performance</a:t>
            </a:r>
            <a:endParaRPr lang="en-US" altLang="zh-CN" dirty="0" smtClean="0"/>
          </a:p>
          <a:p>
            <a:pPr lvl="1"/>
            <a:r>
              <a:rPr lang="en-GB" altLang="zh-CN" dirty="0" smtClean="0"/>
              <a:t>bring </a:t>
            </a:r>
            <a:r>
              <a:rPr lang="en-CA" altLang="zh-CN" dirty="0" smtClean="0"/>
              <a:t>an average 3.9% BD-rate saving on video 2 (B view) and 1.1% BD-rate saving for overall results</a:t>
            </a:r>
            <a:endParaRPr lang="en-US" altLang="zh-CN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Simulation Results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4805380"/>
          </a:xfrm>
        </p:spPr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HTM-7.0r1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sz="2400" dirty="0" smtClean="0"/>
              <a:t>Test : HTM-7.0r1 with </a:t>
            </a:r>
            <a:r>
              <a:rPr lang="en-US" altLang="zh-CN" sz="2400" dirty="0" smtClean="0"/>
              <a:t>fix of </a:t>
            </a:r>
            <a:r>
              <a:rPr lang="en-US" altLang="zh-CN" sz="2400" dirty="0" smtClean="0"/>
              <a:t>Issue 1 </a:t>
            </a:r>
            <a:r>
              <a:rPr lang="en-US" altLang="zh-CN" sz="2400" dirty="0" smtClean="0"/>
              <a:t>and </a:t>
            </a:r>
            <a:r>
              <a:rPr lang="en-US" altLang="zh-CN" sz="2400" dirty="0" smtClean="0"/>
              <a:t>2</a:t>
            </a:r>
            <a:endParaRPr lang="zh-CN" altLang="zh-CN" sz="2400" dirty="0" smtClean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15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13" y="2374900"/>
            <a:ext cx="741997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CA" altLang="zh-CN" dirty="0" smtClean="0"/>
              <a:t>Issues in current 3D-HEVC</a:t>
            </a:r>
          </a:p>
          <a:p>
            <a:pPr lvl="1"/>
            <a:r>
              <a:rPr lang="en-US" altLang="zh-CN" dirty="0" smtClean="0"/>
              <a:t>1. Derivation of the Inter-view MV merge candidate</a:t>
            </a:r>
          </a:p>
          <a:p>
            <a:pPr lvl="1"/>
            <a:r>
              <a:rPr lang="en-US" altLang="zh-CN" dirty="0" smtClean="0"/>
              <a:t>2. DV derivation from the DVMCP blocks</a:t>
            </a:r>
          </a:p>
          <a:p>
            <a:pPr lvl="1"/>
            <a:r>
              <a:rPr lang="en-US" altLang="zh-CN" dirty="0" smtClean="0"/>
              <a:t>3. Derivation of the VSP merge candidate</a:t>
            </a:r>
          </a:p>
          <a:p>
            <a:pPr lvl="1"/>
            <a:r>
              <a:rPr lang="en-US" altLang="zh-CN" dirty="0" smtClean="0"/>
              <a:t>4. View synthesis prediction process</a:t>
            </a:r>
          </a:p>
          <a:p>
            <a:pPr lvl="1"/>
            <a:r>
              <a:rPr lang="en-US" altLang="zh-CN" dirty="0" smtClean="0"/>
              <a:t>5. Derivation of the Inter-view DV merge candidate</a:t>
            </a:r>
          </a:p>
          <a:p>
            <a:pPr lvl="1"/>
            <a:r>
              <a:rPr lang="en-US" altLang="zh-CN" dirty="0" smtClean="0"/>
              <a:t>6. Derivation of spatial MVPs for AMVP</a:t>
            </a:r>
          </a:p>
          <a:p>
            <a:pPr lvl="1"/>
            <a:r>
              <a:rPr lang="en-GB" altLang="zh-CN" dirty="0" smtClean="0"/>
              <a:t>7. DV derivation from the temporal </a:t>
            </a:r>
            <a:r>
              <a:rPr lang="en-GB" altLang="zh-CN" dirty="0" err="1" smtClean="0"/>
              <a:t>neighboring</a:t>
            </a:r>
            <a:r>
              <a:rPr lang="en-GB" altLang="zh-CN" dirty="0" smtClean="0"/>
              <a:t> blocks</a:t>
            </a:r>
            <a:endParaRPr lang="zh-CN" altLang="zh-CN" dirty="0" smtClean="0"/>
          </a:p>
          <a:p>
            <a:r>
              <a:rPr lang="en-CA" altLang="zh-CN" dirty="0" smtClean="0"/>
              <a:t>Fix of the seven issues brings overall </a:t>
            </a:r>
            <a:r>
              <a:rPr lang="en-CA" altLang="zh-CN" dirty="0" smtClean="0">
                <a:solidFill>
                  <a:srgbClr val="FF0000"/>
                </a:solidFill>
              </a:rPr>
              <a:t>1.1%</a:t>
            </a:r>
            <a:r>
              <a:rPr lang="en-CA" altLang="zh-CN" dirty="0" smtClean="0"/>
              <a:t> gain under IBP configurations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6762" y="2083081"/>
          <a:ext cx="9036496" cy="20167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281235"/>
                <a:gridCol w="3242115"/>
                <a:gridCol w="3513146"/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Software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Draft Text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The inter-view reference picture for</a:t>
                      </a:r>
                      <a:r>
                        <a:rPr lang="en-US" altLang="zh-CN" sz="1600" baseline="0" dirty="0" smtClean="0"/>
                        <a:t> deriving inter-view MV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/>
                        <a:t>The inter-view reference picture with </a:t>
                      </a:r>
                      <a:r>
                        <a:rPr lang="en-US" altLang="zh-CN" sz="1600" dirty="0" smtClean="0">
                          <a:solidFill>
                            <a:srgbClr val="FF0000"/>
                          </a:solidFill>
                        </a:rPr>
                        <a:t>smallest view index </a:t>
                      </a:r>
                      <a:r>
                        <a:rPr lang="en-US" altLang="zh-CN" sz="1600" dirty="0" smtClean="0"/>
                        <a:t>which is included in the reference lists of current PU</a:t>
                      </a:r>
                      <a:endParaRPr lang="en-US" sz="16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u="none" dirty="0" smtClean="0">
                          <a:solidFill>
                            <a:schemeClr val="tx1"/>
                          </a:solidFill>
                        </a:rPr>
                        <a:t>The inter-view reference picture pointed by the DV derived from </a:t>
                      </a:r>
                      <a:r>
                        <a:rPr lang="en-US" altLang="zh-CN" sz="1600" u="none" dirty="0" err="1" smtClean="0">
                          <a:solidFill>
                            <a:schemeClr val="tx1"/>
                          </a:solidFill>
                        </a:rPr>
                        <a:t>DoNBDV</a:t>
                      </a:r>
                      <a:endParaRPr lang="en-US" sz="16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altLang="zh-CN" sz="1600" dirty="0" smtClean="0"/>
                        <a:t>The DV to locate the corresponding</a:t>
                      </a:r>
                      <a:r>
                        <a:rPr lang="en-GB" altLang="zh-CN" sz="1600" baseline="0" dirty="0" smtClean="0"/>
                        <a:t> block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u="none" dirty="0" smtClean="0">
                          <a:solidFill>
                            <a:schemeClr val="tx1"/>
                          </a:solidFill>
                        </a:rPr>
                        <a:t>The DV derived from </a:t>
                      </a:r>
                      <a:r>
                        <a:rPr lang="en-US" altLang="zh-CN" sz="1600" u="none" dirty="0" err="1" smtClean="0">
                          <a:solidFill>
                            <a:schemeClr val="tx1"/>
                          </a:solidFill>
                        </a:rPr>
                        <a:t>DoNBDV</a:t>
                      </a:r>
                      <a:r>
                        <a:rPr lang="en-GB" altLang="zh-CN" sz="1600" u="non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6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u="none" dirty="0" smtClean="0">
                          <a:solidFill>
                            <a:schemeClr val="tx1"/>
                          </a:solidFill>
                        </a:rPr>
                        <a:t>The DV derived from </a:t>
                      </a:r>
                      <a:r>
                        <a:rPr lang="en-US" altLang="zh-CN" sz="1600" u="none" dirty="0" err="1" smtClean="0">
                          <a:solidFill>
                            <a:schemeClr val="tx1"/>
                          </a:solidFill>
                        </a:rPr>
                        <a:t>DoNBDV</a:t>
                      </a:r>
                      <a:r>
                        <a:rPr lang="en-GB" altLang="zh-CN" sz="1600" u="non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6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r>
              <a:rPr lang="en-US" altLang="zh-CN" dirty="0" smtClean="0"/>
              <a:t>Proposed fix: </a:t>
            </a:r>
            <a:r>
              <a:rPr lang="en-GB" altLang="zh-CN" dirty="0" smtClean="0"/>
              <a:t>Modify the reference software to align with the Draft Text</a:t>
            </a:r>
            <a:endParaRPr lang="en-US" altLang="zh-CN" dirty="0" smtClean="0"/>
          </a:p>
          <a:p>
            <a:pPr algn="just"/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>
              <a:buNone/>
            </a:pPr>
            <a:endParaRPr lang="zh-CN" altLang="en-US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altLang="zh-CN" sz="2800" dirty="0" smtClean="0"/>
              <a:t>Issue 1: the Derivation of the Inter-view MV Merge Candidate</a:t>
            </a:r>
            <a:endParaRPr lang="en-US" sz="280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5" name="TextBox 4"/>
          <p:cNvSpPr txBox="1"/>
          <p:nvPr/>
        </p:nvSpPr>
        <p:spPr>
          <a:xfrm>
            <a:off x="1259632" y="4253026"/>
            <a:ext cx="334424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Misalignment may exist!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281908" y="3284984"/>
            <a:ext cx="273868" cy="936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425924" y="3901117"/>
            <a:ext cx="259704" cy="3199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r>
              <a:rPr lang="en-US" altLang="zh-CN" dirty="0" smtClean="0"/>
              <a:t>Proposed fix: </a:t>
            </a:r>
            <a:r>
              <a:rPr lang="en-GB" altLang="zh-CN" dirty="0" smtClean="0"/>
              <a:t>Modify the reference software to align with the Draft Text</a:t>
            </a:r>
            <a:endParaRPr lang="en-US" altLang="zh-CN" dirty="0" smtClean="0"/>
          </a:p>
          <a:p>
            <a:pPr algn="just"/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>
              <a:buNone/>
            </a:pPr>
            <a:endParaRPr lang="zh-CN" altLang="en-US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altLang="zh-CN" sz="2800" dirty="0" smtClean="0"/>
              <a:t>Issue 2: DV Derivation From the DVMCP Blocks</a:t>
            </a:r>
            <a:endParaRPr lang="en-US" sz="280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6762" y="1979136"/>
          <a:ext cx="9036496" cy="20167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281235"/>
                <a:gridCol w="3242115"/>
                <a:gridCol w="3513146"/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Software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Draft Text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The view index of the reference picture associated with the DVMCP block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u="none" dirty="0" smtClean="0">
                          <a:solidFill>
                            <a:schemeClr val="tx1"/>
                          </a:solidFill>
                        </a:rPr>
                        <a:t>0 (always base view)</a:t>
                      </a:r>
                      <a:endParaRPr lang="en-US" sz="16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The view pointed by the DV derived from </a:t>
                      </a:r>
                      <a:r>
                        <a:rPr lang="en-US" altLang="zh-CN" sz="1600" dirty="0" err="1" smtClean="0">
                          <a:solidFill>
                            <a:schemeClr val="tx1"/>
                          </a:solidFill>
                        </a:rPr>
                        <a:t>DoNBDV</a:t>
                      </a:r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600" u="none" dirty="0" smtClean="0">
                          <a:solidFill>
                            <a:schemeClr val="tx1"/>
                          </a:solidFill>
                        </a:rPr>
                        <a:t>for the DVMCP block</a:t>
                      </a:r>
                      <a:r>
                        <a:rPr lang="en-GB" altLang="zh-CN" sz="1600" u="non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6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altLang="zh-CN" sz="1600" dirty="0" smtClean="0"/>
                        <a:t>The stored DV for the DVMCP</a:t>
                      </a:r>
                      <a:r>
                        <a:rPr lang="en-GB" altLang="zh-CN" sz="1600" baseline="0" dirty="0" smtClean="0"/>
                        <a:t> block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u="none" dirty="0" smtClean="0">
                          <a:solidFill>
                            <a:schemeClr val="tx1"/>
                          </a:solidFill>
                        </a:rPr>
                        <a:t>The DV derived from </a:t>
                      </a:r>
                      <a:r>
                        <a:rPr lang="en-US" altLang="zh-CN" sz="1600" u="none" dirty="0" err="1" smtClean="0">
                          <a:solidFill>
                            <a:schemeClr val="tx1"/>
                          </a:solidFill>
                        </a:rPr>
                        <a:t>DoNBDV</a:t>
                      </a:r>
                      <a:r>
                        <a:rPr lang="en-US" altLang="zh-CN" sz="1600" u="none" dirty="0" smtClean="0">
                          <a:solidFill>
                            <a:schemeClr val="tx1"/>
                          </a:solidFill>
                        </a:rPr>
                        <a:t> for the DVMCP block</a:t>
                      </a:r>
                      <a:endParaRPr lang="en-US" sz="16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u="none" dirty="0" smtClean="0">
                          <a:solidFill>
                            <a:schemeClr val="tx1"/>
                          </a:solidFill>
                        </a:rPr>
                        <a:t>The DV derived from </a:t>
                      </a:r>
                      <a:r>
                        <a:rPr lang="en-US" altLang="zh-CN" sz="1600" u="none" dirty="0" err="1" smtClean="0">
                          <a:solidFill>
                            <a:schemeClr val="tx1"/>
                          </a:solidFill>
                        </a:rPr>
                        <a:t>DoNBDV</a:t>
                      </a:r>
                      <a:r>
                        <a:rPr lang="en-US" altLang="zh-CN" sz="1600" u="none" dirty="0" smtClean="0">
                          <a:solidFill>
                            <a:schemeClr val="tx1"/>
                          </a:solidFill>
                        </a:rPr>
                        <a:t> for the DVMCP block</a:t>
                      </a:r>
                      <a:r>
                        <a:rPr lang="en-GB" altLang="zh-CN" sz="1600" u="non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6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07853" y="4196989"/>
            <a:ext cx="334424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Misalignment may exist!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018668" y="2972851"/>
            <a:ext cx="561306" cy="12241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376049" y="3789040"/>
            <a:ext cx="407850" cy="4079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altLang="zh-CN" sz="2400" dirty="0" smtClean="0"/>
              <a:t>Issue 3: the Derivation of VSP Merge Candidate (1)</a:t>
            </a:r>
            <a:endParaRPr lang="en-US" sz="24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r>
              <a:rPr lang="en-US" altLang="zh-CN" dirty="0" smtClean="0"/>
              <a:t> </a:t>
            </a:r>
          </a:p>
          <a:p>
            <a:pPr algn="just"/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>
              <a:buNone/>
            </a:pPr>
            <a:endParaRPr lang="zh-CN" altLang="en-US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7505" y="1003776"/>
          <a:ext cx="9036495" cy="47294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56613"/>
                <a:gridCol w="2144245"/>
                <a:gridCol w="2071702"/>
                <a:gridCol w="3163935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Software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Draft Text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Prediction direction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/>
                        <a:t>Prediction direction</a:t>
                      </a:r>
                    </a:p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According to the list of the DV derived from NBDV(3, if  </a:t>
                      </a:r>
                      <a:r>
                        <a:rPr lang="en-GB" altLang="zh-CN" sz="1600" dirty="0" smtClean="0"/>
                        <a:t>alternative Reference </a:t>
                      </a:r>
                      <a:r>
                        <a:rPr lang="en-GB" altLang="zh-CN" sz="1600" dirty="0" err="1" smtClean="0"/>
                        <a:t>Pic</a:t>
                      </a:r>
                      <a:r>
                        <a:rPr lang="en-GB" altLang="zh-CN" sz="1600" dirty="0" smtClean="0"/>
                        <a:t>.</a:t>
                      </a:r>
                      <a:r>
                        <a:rPr lang="en-GB" altLang="zh-CN" sz="1600" baseline="0" dirty="0" smtClean="0"/>
                        <a:t> exists)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altLang="zh-CN" sz="1600" dirty="0" smtClean="0"/>
                        <a:t>Reference index (list0)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First inter-view reference </a:t>
                      </a:r>
                      <a:r>
                        <a:rPr lang="en-GB" altLang="zh-CN" sz="1600" dirty="0" err="1" smtClean="0">
                          <a:solidFill>
                            <a:schemeClr val="tx1"/>
                          </a:solidFill>
                        </a:rPr>
                        <a:t>pic</a:t>
                      </a:r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. in</a:t>
                      </a:r>
                      <a:r>
                        <a:rPr lang="en-GB" altLang="zh-CN" sz="1600" baseline="0" dirty="0" smtClean="0">
                          <a:solidFill>
                            <a:schemeClr val="tx1"/>
                          </a:solidFill>
                        </a:rPr>
                        <a:t> list0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CN" sz="1600" dirty="0" smtClean="0"/>
                        <a:t>Reference index (</a:t>
                      </a:r>
                      <a:r>
                        <a:rPr lang="en-GB" altLang="zh-CN" sz="1600" dirty="0" err="1" smtClean="0"/>
                        <a:t>Pic</a:t>
                      </a:r>
                      <a:r>
                        <a:rPr lang="en-GB" altLang="zh-CN" sz="1600" dirty="0" smtClean="0"/>
                        <a:t>.)</a:t>
                      </a:r>
                      <a:endParaRPr lang="en-US" altLang="zh-CN" sz="1600" dirty="0" smtClean="0"/>
                    </a:p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The reference picture pointed by </a:t>
                      </a:r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the DV derived from </a:t>
                      </a:r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NBDV 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altLang="zh-CN" sz="1600" dirty="0" smtClean="0"/>
                        <a:t>Disparity vector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The DV derived from NBDV of current CU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CN" sz="1600" dirty="0" smtClean="0"/>
                        <a:t>Disparity vector</a:t>
                      </a:r>
                      <a:endParaRPr lang="en-US" altLang="zh-CN" sz="1600" dirty="0" smtClean="0"/>
                    </a:p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The DV derived from NBDV of current CU</a:t>
                      </a:r>
                    </a:p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altLang="zh-CN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CN" sz="1600" dirty="0" smtClean="0"/>
                        <a:t>Alternative Reference </a:t>
                      </a:r>
                      <a:r>
                        <a:rPr lang="en-GB" altLang="zh-CN" sz="1600" dirty="0" err="1" smtClean="0"/>
                        <a:t>Pic</a:t>
                      </a:r>
                      <a:r>
                        <a:rPr lang="en-GB" altLang="zh-CN" sz="1600" dirty="0" smtClean="0"/>
                        <a:t>.</a:t>
                      </a:r>
                      <a:r>
                        <a:rPr lang="en-GB" altLang="zh-CN" sz="1600" baseline="0" dirty="0" smtClean="0"/>
                        <a:t> for bi-VSP</a:t>
                      </a:r>
                      <a:endParaRPr lang="en-US" altLang="zh-CN" sz="1600" dirty="0" smtClean="0"/>
                    </a:p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The inter-view ref.</a:t>
                      </a:r>
                      <a:r>
                        <a:rPr lang="en-US" altLang="zh-CN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600" baseline="0" dirty="0" err="1" smtClean="0">
                          <a:solidFill>
                            <a:schemeClr val="tx1"/>
                          </a:solidFill>
                        </a:rPr>
                        <a:t>pic</a:t>
                      </a:r>
                      <a:r>
                        <a:rPr lang="en-US" altLang="zh-CN" sz="1600" baseline="0" dirty="0" smtClean="0">
                          <a:solidFill>
                            <a:schemeClr val="tx1"/>
                          </a:solidFill>
                        </a:rPr>
                        <a:t> other than the one pointed by the DV derived from NBDV in another prediction direction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altLang="zh-CN" sz="16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altLang="zh-CN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CN" sz="1600" dirty="0" smtClean="0"/>
                        <a:t>Alternative disparity vector for bi-VSP</a:t>
                      </a:r>
                      <a:endParaRPr lang="en-US" altLang="zh-CN" sz="1600" dirty="0" smtClean="0"/>
                    </a:p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/>
                        <a:t>The DV derived from NBDV of current CU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11560" y="5877272"/>
            <a:ext cx="334424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Misalignment may exist!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187626" y="2715384"/>
            <a:ext cx="730110" cy="31618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187626" y="3478290"/>
            <a:ext cx="730110" cy="23989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rot="5400000" flipH="1" flipV="1">
            <a:off x="5206221" y="4966855"/>
            <a:ext cx="1517642" cy="3571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 rot="5400000" flipH="1" flipV="1">
            <a:off x="5846813" y="5179229"/>
            <a:ext cx="665089" cy="78582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338638" y="5904684"/>
            <a:ext cx="278608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FF0000"/>
                </a:solidFill>
              </a:rPr>
              <a:t>Misalignment exists!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altLang="zh-CN" sz="2400" dirty="0" smtClean="0"/>
              <a:t>Issue 3: the Derivation of VSP Merge Candidate (2)</a:t>
            </a:r>
            <a:endParaRPr lang="en-US" sz="24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052736"/>
            <a:ext cx="8296275" cy="5029200"/>
          </a:xfrm>
        </p:spPr>
        <p:txBody>
          <a:bodyPr/>
          <a:lstStyle/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r>
              <a:rPr lang="en-US" altLang="zh-CN" dirty="0" smtClean="0"/>
              <a:t>Proposed fix: </a:t>
            </a:r>
            <a:r>
              <a:rPr lang="en-GB" altLang="zh-CN" dirty="0" smtClean="0"/>
              <a:t>Based on text, the storing of the alternative motion info for bi-VSP is removed</a:t>
            </a:r>
            <a:endParaRPr lang="en-US" altLang="zh-CN" dirty="0" smtClean="0"/>
          </a:p>
          <a:p>
            <a:pPr algn="just"/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>
              <a:buNone/>
            </a:pPr>
            <a:endParaRPr lang="zh-CN" altLang="en-US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7504" y="1071546"/>
          <a:ext cx="9036496" cy="42418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157784"/>
                <a:gridCol w="3500462"/>
                <a:gridCol w="3378250"/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Draft Text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Proposed fix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Prediction direction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According to the list of the DV derived from NBDV (3, if  </a:t>
                      </a:r>
                      <a:r>
                        <a:rPr lang="en-GB" altLang="zh-CN" sz="1600" dirty="0" smtClean="0"/>
                        <a:t>alternative Reference </a:t>
                      </a:r>
                      <a:r>
                        <a:rPr lang="en-GB" altLang="zh-CN" sz="1600" dirty="0" err="1" smtClean="0"/>
                        <a:t>Pic</a:t>
                      </a:r>
                      <a:r>
                        <a:rPr lang="en-GB" altLang="zh-CN" sz="1600" dirty="0" smtClean="0"/>
                        <a:t>.</a:t>
                      </a:r>
                      <a:r>
                        <a:rPr lang="en-GB" altLang="zh-CN" sz="1600" baseline="0" dirty="0" smtClean="0"/>
                        <a:t> exists)</a:t>
                      </a:r>
                      <a:endParaRPr lang="en-US" altLang="zh-CN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According to the list of the DV derived from NBDV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altLang="zh-CN" sz="1600" dirty="0" smtClean="0"/>
                        <a:t>Reference index (</a:t>
                      </a:r>
                      <a:r>
                        <a:rPr lang="en-GB" altLang="zh-CN" sz="1600" dirty="0" err="1" smtClean="0"/>
                        <a:t>Pic</a:t>
                      </a:r>
                      <a:r>
                        <a:rPr lang="en-GB" altLang="zh-CN" sz="1600" dirty="0" smtClean="0"/>
                        <a:t>.)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The reference picture pointed by </a:t>
                      </a:r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the DV derived from </a:t>
                      </a:r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NBDV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The reference picture pointed by </a:t>
                      </a:r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the DV derived from </a:t>
                      </a:r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NBDV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altLang="zh-CN" sz="1600" dirty="0" smtClean="0"/>
                        <a:t>Motion vector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The DV derived from NBDV of current CU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The DV derived from NBDV of current CU</a:t>
                      </a:r>
                    </a:p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altLang="zh-CN" sz="1600" dirty="0" smtClean="0"/>
                        <a:t>Alternative Reference </a:t>
                      </a:r>
                      <a:r>
                        <a:rPr lang="en-GB" altLang="zh-CN" sz="1600" dirty="0" err="1" smtClean="0"/>
                        <a:t>Pic</a:t>
                      </a:r>
                      <a:r>
                        <a:rPr lang="en-GB" altLang="zh-CN" sz="1600" dirty="0" smtClean="0"/>
                        <a:t>.</a:t>
                      </a:r>
                      <a:r>
                        <a:rPr lang="en-GB" altLang="zh-CN" sz="1600" baseline="0" dirty="0" smtClean="0"/>
                        <a:t> for bi-VSP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The inter-view ref.</a:t>
                      </a:r>
                      <a:r>
                        <a:rPr lang="en-US" altLang="zh-CN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zh-CN" sz="1600" baseline="0" dirty="0" err="1" smtClean="0">
                          <a:solidFill>
                            <a:schemeClr val="tx1"/>
                          </a:solidFill>
                        </a:rPr>
                        <a:t>pic</a:t>
                      </a:r>
                      <a:r>
                        <a:rPr lang="en-US" altLang="zh-CN" sz="1600" baseline="0" dirty="0" smtClean="0">
                          <a:solidFill>
                            <a:schemeClr val="tx1"/>
                          </a:solidFill>
                        </a:rPr>
                        <a:t> other than the one pointed by the DV derived from NBDV in another list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320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altLang="zh-CN" sz="1600" dirty="0" smtClean="0"/>
                        <a:t>Alternative motion vector for bi-VSP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The DV derived from NBDV of current CU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3200" dirty="0" smtClean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en-US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164999" y="3933522"/>
            <a:ext cx="292825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Misalignment exists!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10800000" flipV="1">
            <a:off x="5364090" y="4216424"/>
            <a:ext cx="800911" cy="28414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>
            <a:off x="5461636" y="4325315"/>
            <a:ext cx="813861" cy="5928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altLang="zh-CN" sz="2800" dirty="0" smtClean="0"/>
              <a:t>Issue 4: Performing VSP (1)</a:t>
            </a:r>
            <a:endParaRPr 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r>
              <a:rPr lang="en-US" altLang="zh-CN" dirty="0" smtClean="0"/>
              <a:t> </a:t>
            </a:r>
          </a:p>
          <a:p>
            <a:pPr algn="just"/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>
              <a:buNone/>
            </a:pPr>
            <a:endParaRPr lang="zh-CN" altLang="en-US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7504" y="1306304"/>
          <a:ext cx="8949951" cy="36626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331499"/>
                <a:gridCol w="2948361"/>
                <a:gridCol w="3670091"/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Software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Draft Text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altLang="zh-TW" sz="1600" dirty="0" smtClean="0"/>
                        <a:t>Depth </a:t>
                      </a:r>
                      <a:r>
                        <a:rPr lang="en-GB" altLang="zh-TW" sz="1600" dirty="0" err="1" smtClean="0"/>
                        <a:t>pic</a:t>
                      </a:r>
                      <a:r>
                        <a:rPr lang="en-GB" altLang="zh-TW" sz="1600" dirty="0" smtClean="0"/>
                        <a:t>. to </a:t>
                      </a:r>
                      <a:r>
                        <a:rPr lang="en-GB" altLang="zh-CN" sz="1600" dirty="0" smtClean="0"/>
                        <a:t>obtain sub-block DVs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The first inter-view reference depth picture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The inter-view reference depth picture pointed by the DV derived from NBDV of current CU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altLang="zh-CN" sz="1600" dirty="0" smtClean="0"/>
                        <a:t>Depth block to obtain sub-block DVs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Located by the stored DV of the VSP merge candidate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Located by the stored DV of the VSP merge candidate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altLang="zh-TW" sz="1600" dirty="0" smtClean="0"/>
                        <a:t>Texture </a:t>
                      </a:r>
                      <a:r>
                        <a:rPr lang="en-GB" altLang="zh-TW" sz="1600" dirty="0" err="1" smtClean="0"/>
                        <a:t>pic</a:t>
                      </a:r>
                      <a:r>
                        <a:rPr lang="en-GB" altLang="zh-TW" sz="1600" dirty="0" smtClean="0"/>
                        <a:t>. to perform DCP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The first inter-view reference texture picture</a:t>
                      </a:r>
                    </a:p>
                    <a:p>
                      <a:pPr algn="ctr"/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The stored reference</a:t>
                      </a:r>
                      <a:r>
                        <a:rPr lang="en-GB" altLang="zh-CN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altLang="zh-CN" sz="1600" baseline="0" dirty="0" err="1" smtClean="0">
                          <a:solidFill>
                            <a:schemeClr val="tx1"/>
                          </a:solidFill>
                        </a:rPr>
                        <a:t>pic</a:t>
                      </a:r>
                      <a:r>
                        <a:rPr lang="en-GB" altLang="zh-CN" sz="160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 of the VSP merge candidate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Bi-VSP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An </a:t>
                      </a:r>
                      <a:r>
                        <a:rPr lang="en-US" altLang="zh-CN" sz="1600" dirty="0" smtClean="0">
                          <a:solidFill>
                            <a:schemeClr val="tx1"/>
                          </a:solidFill>
                        </a:rPr>
                        <a:t>alternative</a:t>
                      </a:r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 inter-view reference texture picture found by the concept of bi-VSP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259632" y="5382920"/>
            <a:ext cx="334424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Misalignment may exist!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267744" y="2100918"/>
            <a:ext cx="394298" cy="32827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 flipH="1" flipV="1">
            <a:off x="1460344" y="3807772"/>
            <a:ext cx="2383342" cy="76854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altLang="zh-CN" sz="2800" dirty="0" smtClean="0"/>
              <a:t>Issue 4: Performing VSP (2)</a:t>
            </a:r>
            <a:endParaRPr lang="en-US" sz="28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r>
              <a:rPr lang="en-US" altLang="zh-CN" dirty="0" smtClean="0"/>
              <a:t>Proposed fix: </a:t>
            </a:r>
            <a:r>
              <a:rPr lang="en-GB" altLang="zh-CN" dirty="0" smtClean="0"/>
              <a:t>Based on text, use the stored reference picture of the VSP merge candidate</a:t>
            </a:r>
            <a:endParaRPr lang="en-US" altLang="zh-CN" dirty="0" smtClean="0"/>
          </a:p>
          <a:p>
            <a:pPr algn="just"/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>
              <a:buNone/>
            </a:pPr>
            <a:endParaRPr lang="zh-CN" altLang="en-US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7504" y="1262112"/>
          <a:ext cx="8949951" cy="34188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964166"/>
                <a:gridCol w="3315694"/>
                <a:gridCol w="3670091"/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Draft Text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Proposed Fix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altLang="zh-TW" sz="1600" dirty="0" smtClean="0"/>
                        <a:t>Depth </a:t>
                      </a:r>
                      <a:r>
                        <a:rPr lang="en-GB" altLang="zh-TW" sz="1600" dirty="0" err="1" smtClean="0"/>
                        <a:t>pic</a:t>
                      </a:r>
                      <a:r>
                        <a:rPr lang="en-GB" altLang="zh-TW" sz="1600" dirty="0" smtClean="0"/>
                        <a:t>. to </a:t>
                      </a:r>
                      <a:r>
                        <a:rPr lang="en-GB" altLang="zh-CN" sz="1600" dirty="0" smtClean="0"/>
                        <a:t>obtain sub-block DVs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The inter-view reference depth picture pointed by the DV derived from NBDV of current CU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rgbClr val="FF0000"/>
                          </a:solidFill>
                        </a:rPr>
                        <a:t>The stored reference</a:t>
                      </a:r>
                      <a:r>
                        <a:rPr lang="en-GB" altLang="zh-CN" sz="1600" baseline="0" dirty="0" smtClean="0">
                          <a:solidFill>
                            <a:srgbClr val="FF0000"/>
                          </a:solidFill>
                        </a:rPr>
                        <a:t> picture</a:t>
                      </a:r>
                      <a:r>
                        <a:rPr lang="en-GB" altLang="zh-CN" sz="16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of the VSP merge candidate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altLang="zh-CN" sz="1600" dirty="0" smtClean="0"/>
                        <a:t>Depth block to obtain sub-block DVs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Located by the stored DV of the VSP merge candidate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Located by the stored DV of the VSP merge candidate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altLang="zh-TW" sz="1600" dirty="0" smtClean="0"/>
                        <a:t>Texture </a:t>
                      </a:r>
                      <a:r>
                        <a:rPr lang="en-GB" altLang="zh-TW" sz="1600" dirty="0" err="1" smtClean="0"/>
                        <a:t>pic</a:t>
                      </a:r>
                      <a:r>
                        <a:rPr lang="en-GB" altLang="zh-TW" sz="1600" dirty="0" smtClean="0"/>
                        <a:t>. to perform DCP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The stored reference</a:t>
                      </a:r>
                      <a:r>
                        <a:rPr lang="en-GB" altLang="zh-CN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altLang="zh-CN" sz="1600" baseline="0" dirty="0" err="1" smtClean="0">
                          <a:solidFill>
                            <a:schemeClr val="tx1"/>
                          </a:solidFill>
                        </a:rPr>
                        <a:t>pic</a:t>
                      </a:r>
                      <a:r>
                        <a:rPr lang="en-GB" altLang="zh-CN" sz="160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 of the VSP merge candidate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The stored reference</a:t>
                      </a:r>
                      <a:r>
                        <a:rPr lang="en-GB" altLang="zh-CN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altLang="zh-CN" sz="1600" baseline="0" dirty="0" err="1" smtClean="0">
                          <a:solidFill>
                            <a:schemeClr val="tx1"/>
                          </a:solidFill>
                        </a:rPr>
                        <a:t>pic</a:t>
                      </a:r>
                      <a:r>
                        <a:rPr lang="en-GB" altLang="zh-CN" sz="160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en-GB" altLang="zh-CN" sz="1600" dirty="0" smtClean="0">
                          <a:solidFill>
                            <a:schemeClr val="tx1"/>
                          </a:solidFill>
                        </a:rPr>
                        <a:t> of the VSP merge candidate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Bi-VSP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altLang="zh-CN" sz="16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An </a:t>
                      </a:r>
                      <a:r>
                        <a:rPr lang="en-US" altLang="zh-CN" sz="16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alternative</a:t>
                      </a:r>
                      <a:r>
                        <a:rPr lang="en-GB" altLang="zh-CN" sz="16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inter-view reference texture picture found by the concept of bi-VSP</a:t>
                      </a:r>
                      <a:endParaRPr lang="en-US" altLang="zh-CN" sz="1600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83568" y="4581128"/>
            <a:ext cx="5256584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Misalignment may exist when the stored DV is inherited from neighboring block!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579537" y="2276873"/>
            <a:ext cx="760217" cy="230425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579540" y="2708922"/>
            <a:ext cx="1048245" cy="187220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endParaRPr lang="en-US" altLang="zh-CN" dirty="0" smtClean="0"/>
          </a:p>
          <a:p>
            <a:pPr algn="just"/>
            <a:r>
              <a:rPr lang="en-US" altLang="zh-CN" dirty="0" smtClean="0"/>
              <a:t>It is also a unification to the derivation of inter-view MV merge candidate</a:t>
            </a:r>
          </a:p>
          <a:p>
            <a:pPr algn="just"/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pPr>
              <a:buNone/>
            </a:pPr>
            <a:endParaRPr lang="zh-CN" altLang="en-US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altLang="zh-CN" sz="2800" dirty="0" smtClean="0"/>
              <a:t>Issue 5: Derivation of the Inter-view DV merge candidate</a:t>
            </a:r>
            <a:endParaRPr lang="en-US" sz="2800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sp>
        <p:nvSpPr>
          <p:cNvPr id="5" name="TextBox 4"/>
          <p:cNvSpPr txBox="1"/>
          <p:nvPr/>
        </p:nvSpPr>
        <p:spPr>
          <a:xfrm>
            <a:off x="1457946" y="4037002"/>
            <a:ext cx="334424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Misalignment may exist!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353916" y="2812866"/>
            <a:ext cx="273868" cy="12241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3088160" y="3460937"/>
            <a:ext cx="619744" cy="5760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6762" y="1939065"/>
          <a:ext cx="9036496" cy="15646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281235"/>
                <a:gridCol w="3242115"/>
                <a:gridCol w="3513146"/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Software &amp; Draft Text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Proposed Fix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The reference picture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u="none" dirty="0" smtClean="0">
                          <a:solidFill>
                            <a:schemeClr val="tx1"/>
                          </a:solidFill>
                        </a:rPr>
                        <a:t>The first inter-view reference picture of current PU</a:t>
                      </a:r>
                      <a:endParaRPr lang="en-US" sz="16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u="none" dirty="0" smtClean="0">
                          <a:solidFill>
                            <a:schemeClr val="tx1"/>
                          </a:solidFill>
                        </a:rPr>
                        <a:t>The inter-view reference picture pointed by the DV derived from </a:t>
                      </a:r>
                      <a:r>
                        <a:rPr lang="en-US" altLang="zh-CN" sz="1600" u="none" dirty="0" err="1" smtClean="0">
                          <a:solidFill>
                            <a:schemeClr val="tx1"/>
                          </a:solidFill>
                        </a:rPr>
                        <a:t>DoNBDV</a:t>
                      </a:r>
                      <a:endParaRPr lang="en-US" sz="16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altLang="zh-CN" sz="1600" dirty="0" smtClean="0"/>
                        <a:t>The DV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u="none" dirty="0" smtClean="0">
                          <a:solidFill>
                            <a:schemeClr val="tx1"/>
                          </a:solidFill>
                        </a:rPr>
                        <a:t>The DV derived from </a:t>
                      </a:r>
                      <a:r>
                        <a:rPr lang="en-US" altLang="zh-CN" sz="1600" u="none" dirty="0" err="1" smtClean="0">
                          <a:solidFill>
                            <a:schemeClr val="tx1"/>
                          </a:solidFill>
                        </a:rPr>
                        <a:t>DoNBDV</a:t>
                      </a:r>
                      <a:r>
                        <a:rPr lang="en-GB" altLang="zh-CN" sz="1600" u="non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6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u="none" dirty="0" smtClean="0">
                          <a:solidFill>
                            <a:schemeClr val="tx1"/>
                          </a:solidFill>
                        </a:rPr>
                        <a:t>The DV derived from </a:t>
                      </a:r>
                      <a:r>
                        <a:rPr lang="en-US" altLang="zh-CN" sz="1600" u="none" dirty="0" err="1" smtClean="0">
                          <a:solidFill>
                            <a:schemeClr val="tx1"/>
                          </a:solidFill>
                        </a:rPr>
                        <a:t>DoNBDV</a:t>
                      </a:r>
                      <a:r>
                        <a:rPr lang="en-GB" altLang="zh-CN" sz="1600" u="non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160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17443</TotalTime>
  <Words>1305</Words>
  <Application>Microsoft Office PowerPoint</Application>
  <PresentationFormat>On-screen Show (4:3)</PresentationFormat>
  <Paragraphs>268</Paragraphs>
  <Slides>16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Corporate ppt templatel_Confidential A</vt:lpstr>
      <vt:lpstr>JCT3V-E0172: 3D-CE2.h related : Bug fix for issues caused by reference view selection</vt:lpstr>
      <vt:lpstr>Overall Summary</vt:lpstr>
      <vt:lpstr>Issue 1: the Derivation of the Inter-view MV Merge Candidate</vt:lpstr>
      <vt:lpstr>Issue 2: DV Derivation From the DVMCP Blocks</vt:lpstr>
      <vt:lpstr>Issue 3: the Derivation of VSP Merge Candidate (1)</vt:lpstr>
      <vt:lpstr>Issue 3: the Derivation of VSP Merge Candidate (2)</vt:lpstr>
      <vt:lpstr>Issue 4: Performing VSP (1)</vt:lpstr>
      <vt:lpstr>Issue 4: Performing VSP (2)</vt:lpstr>
      <vt:lpstr>Issue 5: Derivation of the Inter-view DV merge candidate</vt:lpstr>
      <vt:lpstr>Issue 6: Derivation of spatial MVPs for Inter mode </vt:lpstr>
      <vt:lpstr>Issue 7: DV Derivation from the Temporal Neighboring blocks</vt:lpstr>
      <vt:lpstr>Simulation Results</vt:lpstr>
      <vt:lpstr>Conclusions</vt:lpstr>
      <vt:lpstr>Thank you for your attention!</vt:lpstr>
      <vt:lpstr>Backup</vt:lpstr>
      <vt:lpstr>Simulation Results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MTK03795 - YiWen Chen (陳渏紋)</cp:lastModifiedBy>
  <cp:revision>2147</cp:revision>
  <dcterms:created xsi:type="dcterms:W3CDTF">2008-02-20T09:40:59Z</dcterms:created>
  <dcterms:modified xsi:type="dcterms:W3CDTF">2013-07-27T08:13:15Z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738020794</vt:i4>
  </property>
  <property fmtid="{D5CDD505-2E9C-101B-9397-08002B2CF9AE}" pid="3" name="_NewReviewCycle">
    <vt:lpwstr/>
  </property>
  <property fmtid="{D5CDD505-2E9C-101B-9397-08002B2CF9AE}" pid="4" name="_EmailSubject">
    <vt:lpwstr>slides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1357422808</vt:i4>
  </property>
</Properties>
</file>