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406" r:id="rId2"/>
    <p:sldId id="407" r:id="rId3"/>
    <p:sldId id="451" r:id="rId4"/>
    <p:sldId id="452" r:id="rId5"/>
    <p:sldId id="446" r:id="rId6"/>
    <p:sldId id="447" r:id="rId7"/>
    <p:sldId id="448" r:id="rId8"/>
    <p:sldId id="444" r:id="rId9"/>
    <p:sldId id="433" r:id="rId10"/>
    <p:sldId id="434" r:id="rId11"/>
    <p:sldId id="453" r:id="rId12"/>
    <p:sldId id="454" r:id="rId13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66" autoAdjust="0"/>
    <p:restoredTop sz="89594" autoAdjust="0"/>
  </p:normalViewPr>
  <p:slideViewPr>
    <p:cSldViewPr snapToObjects="1">
      <p:cViewPr>
        <p:scale>
          <a:sx n="90" d="100"/>
          <a:sy n="90" d="100"/>
        </p:scale>
        <p:origin x="9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JCT3V-E0171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dirty="0" smtClean="0"/>
              <a:t>Please use the following font and colors for your presentation.</a:t>
            </a:r>
          </a:p>
          <a:p>
            <a:pPr lvl="1"/>
            <a:r>
              <a:rPr lang="en-US" altLang="zh-TW" dirty="0" smtClean="0"/>
              <a:t>It is strongly recommended to use Arial for all areas of content. </a:t>
            </a:r>
          </a:p>
          <a:p>
            <a:pPr lvl="1"/>
            <a:r>
              <a:rPr lang="en-US" altLang="zh-TW" dirty="0" smtClean="0"/>
              <a:t>The following colors are recommended for various areas.</a:t>
            </a:r>
          </a:p>
          <a:p>
            <a:pPr lvl="2"/>
            <a:r>
              <a:rPr lang="en-US" altLang="zh-TW" dirty="0" smtClean="0"/>
              <a:t>Titles, subtitles and content: bold black.</a:t>
            </a:r>
          </a:p>
          <a:p>
            <a:pPr lvl="2"/>
            <a:r>
              <a:rPr lang="en-US" altLang="zh-TW" dirty="0" smtClean="0"/>
              <a:t>Support text: black, gray, blue and orange.</a:t>
            </a:r>
          </a:p>
          <a:p>
            <a:pPr lvl="2"/>
            <a:r>
              <a:rPr lang="en-US" altLang="zh-TW" dirty="0" smtClean="0"/>
              <a:t>Third level</a:t>
            </a:r>
          </a:p>
          <a:p>
            <a:pPr lvl="3"/>
            <a:r>
              <a:rPr lang="en-US" altLang="zh-TW" dirty="0" smtClean="0"/>
              <a:t>Fourth level</a:t>
            </a:r>
          </a:p>
          <a:p>
            <a:pPr lvl="4"/>
            <a:r>
              <a:rPr lang="en-US" altLang="zh-TW" dirty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JCT3V-E0171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altLang="zh-CN" dirty="0" smtClean="0"/>
              <a:t>JCT3V-E0171:</a:t>
            </a:r>
            <a:br>
              <a:rPr lang="en-CA" altLang="zh-CN" dirty="0" smtClean="0"/>
            </a:br>
            <a:r>
              <a:rPr lang="en-CA" altLang="zh-CN" dirty="0" smtClean="0"/>
              <a:t>CE1.h </a:t>
            </a:r>
            <a:r>
              <a:rPr lang="en-CA" altLang="zh-CN" dirty="0" smtClean="0"/>
              <a:t>related : </a:t>
            </a:r>
            <a:r>
              <a:rPr lang="en-US" altLang="zh-CN" dirty="0" smtClean="0"/>
              <a:t>Simplified view synthesis prediction</a:t>
            </a:r>
            <a:endParaRPr lang="en-US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Yi-</a:t>
            </a:r>
            <a:r>
              <a:rPr lang="en-US" altLang="zh-TW" sz="1400" smtClean="0">
                <a:ea typeface="SimHei" pitchFamily="2" charset="-122"/>
              </a:rPr>
              <a:t>Wen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5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in </a:t>
            </a:r>
            <a:r>
              <a:rPr lang="en-CA" altLang="zh-CN" sz="1400" dirty="0" smtClean="0"/>
              <a:t>Vienna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27 July – 2 Aug., 2013</a:t>
            </a:r>
            <a:endParaRPr lang="en-US" altLang="zh-TW" sz="1400" dirty="0">
              <a:ea typeface="SimHei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33464" y="4114800"/>
            <a:ext cx="73342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/>
              <a:t>Na Zhang, Yi-</a:t>
            </a:r>
            <a:r>
              <a:rPr lang="en-US" altLang="zh-CN" sz="1600" dirty="0" err="1" smtClean="0"/>
              <a:t>Wen</a:t>
            </a:r>
            <a:r>
              <a:rPr lang="en-US" altLang="zh-CN" sz="1600" dirty="0" smtClean="0"/>
              <a:t> Chen, </a:t>
            </a:r>
            <a:r>
              <a:rPr lang="en-US" altLang="zh-CN" sz="1600" dirty="0" err="1" smtClean="0"/>
              <a:t>Jian</a:t>
            </a:r>
            <a:r>
              <a:rPr lang="en-US" altLang="zh-CN" sz="1600" dirty="0" smtClean="0"/>
              <a:t>-Liang Lin, </a:t>
            </a:r>
            <a:r>
              <a:rPr lang="en-CA" altLang="zh-CN" sz="1600" dirty="0" smtClean="0"/>
              <a:t>Jicheng An, Kai Zhang,</a:t>
            </a:r>
            <a:r>
              <a:rPr lang="en-US" altLang="zh-CN" sz="1600" dirty="0" smtClean="0"/>
              <a:t>Shawmin Lei, </a:t>
            </a:r>
            <a:r>
              <a:rPr lang="en-US" altLang="zh-CN" sz="1600" dirty="0" err="1" smtClean="0"/>
              <a:t>Siwei</a:t>
            </a:r>
            <a:r>
              <a:rPr lang="en-US" altLang="zh-CN" sz="1600" dirty="0" smtClean="0"/>
              <a:t> Ma, </a:t>
            </a:r>
            <a:r>
              <a:rPr lang="en-US" altLang="zh-CN" sz="1600" dirty="0" err="1" smtClean="0"/>
              <a:t>Debin</a:t>
            </a:r>
            <a:r>
              <a:rPr lang="en-US" altLang="zh-CN" sz="1600" dirty="0" smtClean="0"/>
              <a:t> Zhao, </a:t>
            </a:r>
            <a:r>
              <a:rPr lang="en-US" altLang="zh-CN" sz="1600" dirty="0" err="1" smtClean="0"/>
              <a:t>Wen</a:t>
            </a:r>
            <a:r>
              <a:rPr lang="en-US" altLang="zh-CN" sz="1600" dirty="0" smtClean="0"/>
              <a:t> </a:t>
            </a:r>
            <a:r>
              <a:rPr lang="en-US" altLang="zh-CN" sz="1600" dirty="0" err="1" smtClean="0"/>
              <a:t>Gao</a:t>
            </a:r>
            <a:endParaRPr lang="zh-CN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307418" cy="658813"/>
          </a:xfrm>
        </p:spPr>
        <p:txBody>
          <a:bodyPr/>
          <a:lstStyle/>
          <a:p>
            <a:pPr lvl="1"/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Unify the depth data accessed by </a:t>
            </a:r>
            <a:r>
              <a:rPr lang="en-US" altLang="zh-CN" dirty="0" err="1" smtClean="0"/>
              <a:t>DoNBDV</a:t>
            </a:r>
            <a:r>
              <a:rPr lang="en-US" altLang="zh-CN" dirty="0" smtClean="0"/>
              <a:t> and VSP</a:t>
            </a:r>
            <a:r>
              <a:rPr lang="zh-CN" altLang="zh-CN" dirty="0" smtClean="0"/>
              <a:t/>
            </a:r>
            <a:br>
              <a:rPr lang="zh-CN" altLang="zh-CN" dirty="0" smtClean="0"/>
            </a:br>
            <a:r>
              <a:rPr lang="en-CA" altLang="zh-CN" dirty="0" smtClean="0"/>
              <a:t/>
            </a:r>
            <a:br>
              <a:rPr lang="en-CA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7063" y="1285860"/>
            <a:ext cx="8054975" cy="428628"/>
          </a:xfrm>
        </p:spPr>
        <p:txBody>
          <a:bodyPr/>
          <a:lstStyle/>
          <a:p>
            <a:pPr lvl="1">
              <a:buNone/>
            </a:pPr>
            <a:r>
              <a:rPr lang="en-US" altLang="zh-CN" dirty="0" smtClean="0"/>
              <a:t>The depth data accessed by </a:t>
            </a:r>
            <a:r>
              <a:rPr lang="en-US" altLang="zh-CN" dirty="0" err="1" smtClean="0"/>
              <a:t>DoNBDV</a:t>
            </a:r>
            <a:r>
              <a:rPr lang="en-US" altLang="zh-CN" dirty="0" smtClean="0"/>
              <a:t> and VSP in HTM-7.0r1</a:t>
            </a:r>
            <a:endParaRPr lang="zh-CN" altLang="zh-CN" dirty="0" smtClean="0"/>
          </a:p>
          <a:p>
            <a:pPr lvl="1">
              <a:buNone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14488"/>
            <a:ext cx="4210050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Unify the depth data accessed by </a:t>
            </a:r>
            <a:r>
              <a:rPr lang="en-US" altLang="zh-CN" dirty="0" err="1" smtClean="0"/>
              <a:t>DoNBDV</a:t>
            </a:r>
            <a:r>
              <a:rPr lang="en-US" altLang="zh-CN" dirty="0" smtClean="0"/>
              <a:t> and VSP</a:t>
            </a: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7260174-70CD-4599-9C65-362A50E26FA6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617537" y="1417638"/>
            <a:ext cx="8054975" cy="939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ED6D00"/>
              </a:buClr>
              <a:buSzTx/>
              <a:buFont typeface="Arial" charset="0"/>
              <a:buNone/>
              <a:tabLst/>
              <a:defRPr/>
            </a:pPr>
            <a:r>
              <a:rPr kumimoji="1" lang="en-US" altLang="zh-CN" sz="20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Proposed:</a:t>
            </a:r>
            <a:r>
              <a:rPr kumimoji="1" lang="en-US" altLang="zh-CN" sz="200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</a:t>
            </a:r>
            <a:r>
              <a:rPr kumimoji="1" lang="en-US" altLang="zh-CN" sz="20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 spatial merging candidate derived from a spatial neighbor coded using VSP mode also uses the derived NBDV of the current CU to fetch a depth block in the reference view</a:t>
            </a:r>
            <a:r>
              <a:rPr kumimoji="1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endParaRPr kumimoji="1" lang="zh-CN" alt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9937" name="Object 1"/>
          <p:cNvGraphicFramePr>
            <a:graphicFrameLocks noChangeAspect="1"/>
          </p:cNvGraphicFramePr>
          <p:nvPr/>
        </p:nvGraphicFramePr>
        <p:xfrm>
          <a:off x="1633538" y="2786058"/>
          <a:ext cx="5410200" cy="2476500"/>
        </p:xfrm>
        <a:graphic>
          <a:graphicData uri="http://schemas.openxmlformats.org/presentationml/2006/ole">
            <p:oleObj spid="_x0000_s43010" name="Visio" r:id="rId3" imgW="5764911" imgH="2638806" progId="">
              <p:embed/>
            </p:oleObj>
          </a:graphicData>
        </a:graphic>
      </p:graphicFrame>
      <p:sp>
        <p:nvSpPr>
          <p:cNvPr id="13" name="矩形 12"/>
          <p:cNvSpPr/>
          <p:nvPr/>
        </p:nvSpPr>
        <p:spPr>
          <a:xfrm>
            <a:off x="1285852" y="5401529"/>
            <a:ext cx="64294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800" dirty="0" smtClean="0"/>
              <a:t>The depth data accessed by </a:t>
            </a:r>
            <a:r>
              <a:rPr lang="en-US" altLang="zh-CN" sz="1800" dirty="0" err="1" smtClean="0"/>
              <a:t>DoNBDV</a:t>
            </a:r>
            <a:r>
              <a:rPr lang="en-US" altLang="zh-CN" sz="1800" dirty="0" smtClean="0"/>
              <a:t> and the proposed VSP</a:t>
            </a:r>
            <a:endParaRPr lang="zh-CN" altLang="en-US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CA" altLang="zh-CN" dirty="0" smtClean="0"/>
              <a:t>Two simplifications for view synthesis prediction (VSP) are proposed</a:t>
            </a:r>
          </a:p>
          <a:p>
            <a:pPr lvl="1"/>
            <a:r>
              <a:rPr lang="en-US" altLang="zh-CN" dirty="0" smtClean="0"/>
              <a:t>Unify the depth data accessed by </a:t>
            </a:r>
            <a:r>
              <a:rPr lang="en-US" altLang="zh-CN" dirty="0" err="1" smtClean="0"/>
              <a:t>DoNBDV</a:t>
            </a:r>
            <a:r>
              <a:rPr lang="en-US" altLang="zh-CN" dirty="0" smtClean="0"/>
              <a:t> and VSP</a:t>
            </a:r>
            <a:endParaRPr lang="zh-CN" altLang="zh-CN" dirty="0" smtClean="0"/>
          </a:p>
          <a:p>
            <a:pPr lvl="2"/>
            <a:r>
              <a:rPr lang="en-US" altLang="zh-CN" dirty="0" smtClean="0"/>
              <a:t>No overall BD-rate change</a:t>
            </a:r>
          </a:p>
          <a:p>
            <a:pPr lvl="2"/>
            <a:r>
              <a:rPr lang="en-US" altLang="zh-CN" dirty="0" smtClean="0"/>
              <a:t>The overhead of </a:t>
            </a:r>
            <a:r>
              <a:rPr lang="en-US" altLang="zh-CN" dirty="0" smtClean="0"/>
              <a:t>accessing depth data is reduced </a:t>
            </a:r>
          </a:p>
          <a:p>
            <a:pPr lvl="2"/>
            <a:endParaRPr lang="en-US" altLang="zh-CN" dirty="0" smtClean="0"/>
          </a:p>
          <a:p>
            <a:pPr lvl="1"/>
            <a:r>
              <a:rPr lang="en-US" altLang="zh-CN" dirty="0" smtClean="0"/>
              <a:t>Remove the line buffer </a:t>
            </a:r>
            <a:r>
              <a:rPr lang="en-US" altLang="zh-CN" dirty="0" smtClean="0"/>
              <a:t>for VSP </a:t>
            </a:r>
            <a:r>
              <a:rPr lang="en-US" altLang="zh-CN" dirty="0" smtClean="0"/>
              <a:t>flag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No overall BD-rate change</a:t>
            </a:r>
          </a:p>
          <a:p>
            <a:pPr lvl="2"/>
            <a:r>
              <a:rPr lang="en-US" altLang="zh-CN" dirty="0" smtClean="0"/>
              <a:t>Line buffer </a:t>
            </a:r>
            <a:r>
              <a:rPr lang="en-US" altLang="zh-CN" dirty="0" smtClean="0"/>
              <a:t>for VSP flag </a:t>
            </a:r>
            <a:r>
              <a:rPr lang="en-US" altLang="zh-CN" dirty="0" smtClean="0"/>
              <a:t>is removed </a:t>
            </a:r>
            <a:endParaRPr lang="en-US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348880"/>
            <a:ext cx="3770443" cy="3088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altLang="zh-CN" sz="2800" dirty="0" smtClean="0"/>
              <a:t>Depth Data Accessed by </a:t>
            </a:r>
            <a:r>
              <a:rPr lang="en-US" altLang="zh-CN" sz="2800" dirty="0" err="1" smtClean="0"/>
              <a:t>DoNBDV</a:t>
            </a:r>
            <a:r>
              <a:rPr lang="en-US" altLang="zh-CN" sz="2800" dirty="0" smtClean="0"/>
              <a:t> and VSP</a:t>
            </a:r>
            <a:endParaRPr 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CN" dirty="0" smtClean="0"/>
              <a:t>In HTM-7.0r1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CA" altLang="zh-CN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CA" altLang="zh-CN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CA" altLang="zh-CN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CA" altLang="zh-CN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CA" altLang="zh-CN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38638" y="2328804"/>
            <a:ext cx="3789659" cy="1460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Connector 7"/>
          <p:cNvCxnSpPr/>
          <p:nvPr/>
        </p:nvCxnSpPr>
        <p:spPr>
          <a:xfrm>
            <a:off x="4211960" y="1916832"/>
            <a:ext cx="0" cy="3672408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691680" y="191683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VSP</a:t>
            </a:r>
            <a:endParaRPr lang="en-US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5724128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 smtClean="0"/>
              <a:t>DoNBDV</a:t>
            </a:r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2627784" y="5589240"/>
            <a:ext cx="22782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Enlarge the fetching area for depth block</a:t>
            </a:r>
            <a:endParaRPr lang="en-US" sz="1600" dirty="0"/>
          </a:p>
        </p:txBody>
      </p:sp>
      <p:sp>
        <p:nvSpPr>
          <p:cNvPr id="12" name="Oval 11"/>
          <p:cNvSpPr/>
          <p:nvPr/>
        </p:nvSpPr>
        <p:spPr>
          <a:xfrm>
            <a:off x="453008" y="4221088"/>
            <a:ext cx="1022648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>
            <a:stCxn id="11" idx="1"/>
          </p:cNvCxnSpPr>
          <p:nvPr/>
        </p:nvCxnSpPr>
        <p:spPr>
          <a:xfrm flipH="1" flipV="1">
            <a:off x="1403648" y="5085184"/>
            <a:ext cx="1224136" cy="79644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altLang="zh-CN" dirty="0" smtClean="0"/>
              <a:t>Proposed Unification of the Depth Data Accessed by </a:t>
            </a:r>
            <a:r>
              <a:rPr lang="en-US" altLang="zh-CN" dirty="0" err="1" smtClean="0"/>
              <a:t>DoNBDV</a:t>
            </a:r>
            <a:r>
              <a:rPr lang="en-US" altLang="zh-CN" dirty="0" smtClean="0"/>
              <a:t> and VSP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CN" dirty="0" smtClean="0">
                <a:solidFill>
                  <a:srgbClr val="000000"/>
                </a:solidFill>
              </a:rPr>
              <a:t>The inherited VSP mode also uses the derived NBDV of the current CU to fetch a depth block in the reference view</a:t>
            </a:r>
            <a:endParaRPr lang="en-US" altLang="zh-CN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CA" altLang="zh-CN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CA" altLang="zh-CN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CA" altLang="zh-CN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CA" altLang="zh-CN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CA" altLang="zh-CN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348880"/>
            <a:ext cx="3770443" cy="3088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38638" y="2328804"/>
            <a:ext cx="3789659" cy="1460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3570337"/>
            <a:ext cx="3750022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Simulation Results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4448190"/>
          </a:xfrm>
        </p:spPr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HTM-7.0r1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TW" sz="2400" dirty="0" smtClean="0">
                <a:cs typeface="+mn-cs"/>
              </a:rPr>
              <a:t>Test : HTM-7.0r1 with the proposed simplification</a:t>
            </a:r>
            <a:endParaRPr lang="zh-CN" altLang="zh-CN" sz="2400" dirty="0" smtClean="0">
              <a:cs typeface="+mn-cs"/>
            </a:endParaRPr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524000" y="2786058"/>
          <a:ext cx="6262709" cy="2643204"/>
        </p:xfrm>
        <a:graphic>
          <a:graphicData uri="http://schemas.openxmlformats.org/drawingml/2006/table">
            <a:tbl>
              <a:tblPr/>
              <a:tblGrid>
                <a:gridCol w="686618"/>
                <a:gridCol w="643705"/>
                <a:gridCol w="643705"/>
                <a:gridCol w="643705"/>
                <a:gridCol w="643705"/>
                <a:gridCol w="643705"/>
                <a:gridCol w="643705"/>
                <a:gridCol w="571287"/>
                <a:gridCol w="571287"/>
                <a:gridCol w="571287"/>
              </a:tblGrid>
              <a:tr h="474532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　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1472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98.4%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101.1%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472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98.8%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100.2%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2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96.1%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97.4%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2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98.7%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94.8%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100.6%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2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94.5%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2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93.6%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100.5%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45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107.6%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72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98.2%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545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97.6%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72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97.9%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99.8%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901685"/>
          </a:xfrm>
        </p:spPr>
        <p:txBody>
          <a:bodyPr/>
          <a:lstStyle/>
          <a:p>
            <a:pPr lvl="1"/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Remove the Line Buffer for VSP Flag 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7063" y="1500174"/>
            <a:ext cx="8054975" cy="1357322"/>
          </a:xfrm>
        </p:spPr>
        <p:txBody>
          <a:bodyPr/>
          <a:lstStyle/>
          <a:p>
            <a:r>
              <a:rPr lang="en-US" altLang="zh-CN" dirty="0" smtClean="0"/>
              <a:t>Disallow inheritance of the VSP modes from neighbors belonging to the upper coding tree unit (CTU) row.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9663" y="3071810"/>
            <a:ext cx="6924675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785918" y="5715016"/>
            <a:ext cx="5500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HTM-7.0r1                            Proposed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Simulation Results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4448190"/>
          </a:xfrm>
        </p:spPr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HTM-7.0r1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HTM-7.0r1 with </a:t>
            </a:r>
            <a:r>
              <a:rPr lang="en-US" altLang="zh-CN" dirty="0" smtClean="0"/>
              <a:t>disallowing inheriting VSP mode from upper CTU row </a:t>
            </a:r>
            <a:endParaRPr lang="en-US" altLang="zh-TW" dirty="0" smtClean="0">
              <a:solidFill>
                <a:schemeClr val="tx1"/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524000" y="2857496"/>
          <a:ext cx="6096001" cy="2286016"/>
        </p:xfrm>
        <a:graphic>
          <a:graphicData uri="http://schemas.openxmlformats.org/drawingml/2006/table">
            <a:tbl>
              <a:tblPr/>
              <a:tblGrid>
                <a:gridCol w="668341"/>
                <a:gridCol w="626570"/>
                <a:gridCol w="626570"/>
                <a:gridCol w="626570"/>
                <a:gridCol w="626570"/>
                <a:gridCol w="626570"/>
                <a:gridCol w="626570"/>
                <a:gridCol w="556080"/>
                <a:gridCol w="556080"/>
                <a:gridCol w="556080"/>
              </a:tblGrid>
              <a:tr h="410406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　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8570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100.6%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570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97.1%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70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92.8%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98.6%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70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98.5%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101.3%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98.4%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70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93.8%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98.7%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70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102.2%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49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104.7%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98.6%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70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96.5%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498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99.7%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70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98.3%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99.5%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1804984"/>
          </a:xfrm>
        </p:spPr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HTM-7.0r1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HTM-7.0r1 with the both simplifications 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en-US" altLang="zh-TW" dirty="0" smtClean="0">
              <a:solidFill>
                <a:schemeClr val="tx1"/>
              </a:solidFill>
            </a:endParaRP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None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None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1428728" y="2852936"/>
          <a:ext cx="6096001" cy="2357451"/>
        </p:xfrm>
        <a:graphic>
          <a:graphicData uri="http://schemas.openxmlformats.org/drawingml/2006/table">
            <a:tbl>
              <a:tblPr/>
              <a:tblGrid>
                <a:gridCol w="668341"/>
                <a:gridCol w="626570"/>
                <a:gridCol w="626570"/>
                <a:gridCol w="626570"/>
                <a:gridCol w="626570"/>
                <a:gridCol w="626570"/>
                <a:gridCol w="626570"/>
                <a:gridCol w="556080"/>
                <a:gridCol w="556080"/>
                <a:gridCol w="556080"/>
              </a:tblGrid>
              <a:tr h="423231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　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915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15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97.0%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5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94.2%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5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97.8%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95.4%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100.3%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5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94.1%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97.4%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5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96.6%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102.4%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08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98.7%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101.9%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98.4%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5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96.7%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108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98.9%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97.0%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5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96.9%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99.6%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228600"/>
            <a:ext cx="8059738" cy="931863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2300" y="1219200"/>
            <a:ext cx="8054975" cy="487680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Unify the depth data accessed by </a:t>
            </a:r>
            <a:r>
              <a:rPr lang="en-US" altLang="zh-CN" dirty="0" err="1" smtClean="0"/>
              <a:t>DoNBDV</a:t>
            </a:r>
            <a:r>
              <a:rPr lang="en-US" altLang="zh-CN" dirty="0" smtClean="0"/>
              <a:t> and VSP</a:t>
            </a:r>
            <a:endParaRPr lang="zh-CN" altLang="zh-CN" dirty="0" smtClean="0"/>
          </a:p>
          <a:p>
            <a:pPr lvl="1"/>
            <a:r>
              <a:rPr lang="en-US" altLang="zh-CN" dirty="0" smtClean="0"/>
              <a:t>No overall BD-rate change</a:t>
            </a:r>
          </a:p>
          <a:p>
            <a:pPr lvl="1"/>
            <a:r>
              <a:rPr lang="en-US" altLang="zh-CN" dirty="0" smtClean="0"/>
              <a:t>The overhead of </a:t>
            </a:r>
            <a:r>
              <a:rPr lang="en-US" altLang="zh-CN" dirty="0" smtClean="0"/>
              <a:t>accessing depth data is reduced </a:t>
            </a:r>
          </a:p>
          <a:p>
            <a:pPr lvl="1"/>
            <a:r>
              <a:rPr lang="en-US" altLang="zh-CN" dirty="0" smtClean="0"/>
              <a:t>Depth data accessed by </a:t>
            </a:r>
            <a:r>
              <a:rPr lang="en-US" altLang="zh-CN" dirty="0" err="1" smtClean="0"/>
              <a:t>DoNBDV</a:t>
            </a:r>
            <a:r>
              <a:rPr lang="en-US" altLang="zh-CN" dirty="0" smtClean="0"/>
              <a:t> and VSP are unified</a:t>
            </a:r>
          </a:p>
          <a:p>
            <a:pPr lvl="2"/>
            <a:endParaRPr lang="en-US" altLang="zh-CN" dirty="0" smtClean="0"/>
          </a:p>
          <a:p>
            <a:r>
              <a:rPr lang="en-US" altLang="zh-CN" dirty="0" smtClean="0"/>
              <a:t>Remove line buffer </a:t>
            </a:r>
            <a:r>
              <a:rPr lang="en-US" altLang="zh-CN" dirty="0" smtClean="0"/>
              <a:t>for </a:t>
            </a:r>
            <a:r>
              <a:rPr lang="en-US" altLang="zh-CN" dirty="0" smtClean="0"/>
              <a:t>VSP </a:t>
            </a:r>
            <a:r>
              <a:rPr lang="en-US" altLang="zh-CN" dirty="0" smtClean="0"/>
              <a:t>mode flag</a:t>
            </a:r>
          </a:p>
          <a:p>
            <a:pPr lvl="1"/>
            <a:r>
              <a:rPr lang="en-US" altLang="zh-CN" dirty="0" smtClean="0"/>
              <a:t>No overall BD-rate change</a:t>
            </a:r>
          </a:p>
          <a:p>
            <a:pPr lvl="1"/>
            <a:r>
              <a:rPr lang="en-US" altLang="zh-CN" dirty="0" smtClean="0"/>
              <a:t>Line </a:t>
            </a:r>
            <a:r>
              <a:rPr lang="en-US" altLang="zh-CN" smtClean="0"/>
              <a:t>buffer VSP </a:t>
            </a:r>
            <a:r>
              <a:rPr lang="en-US" altLang="zh-CN" dirty="0" smtClean="0"/>
              <a:t>mode flag is removed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15786</TotalTime>
  <Words>998</Words>
  <Application>Microsoft Office PowerPoint</Application>
  <PresentationFormat>On-screen Show (4:3)</PresentationFormat>
  <Paragraphs>412</Paragraphs>
  <Slides>12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Corporate ppt templatel_Confidential A</vt:lpstr>
      <vt:lpstr>Visio</vt:lpstr>
      <vt:lpstr>JCT3V-E0171: CE1.h related : Simplified view synthesis prediction</vt:lpstr>
      <vt:lpstr>Overall Summary</vt:lpstr>
      <vt:lpstr>Depth Data Accessed by DoNBDV and VSP</vt:lpstr>
      <vt:lpstr>Proposed Unification of the Depth Data Accessed by DoNBDV and VSP</vt:lpstr>
      <vt:lpstr>Simulation Results</vt:lpstr>
      <vt:lpstr> Remove the Line Buffer for VSP Flag  </vt:lpstr>
      <vt:lpstr>Simulation Results</vt:lpstr>
      <vt:lpstr>Simulation Results</vt:lpstr>
      <vt:lpstr>Conclusion</vt:lpstr>
      <vt:lpstr>Thank you for your attention!</vt:lpstr>
      <vt:lpstr>  Unify the depth data accessed by DoNBDV and VSP  </vt:lpstr>
      <vt:lpstr>Unify the depth data accessed by DoNBDV and VSP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MTK03795 - YiWen Chen (陳渏紋)</cp:lastModifiedBy>
  <cp:revision>1986</cp:revision>
  <dcterms:created xsi:type="dcterms:W3CDTF">2008-02-20T09:40:59Z</dcterms:created>
  <dcterms:modified xsi:type="dcterms:W3CDTF">2013-07-26T20:40:12Z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1787525122</vt:i4>
  </property>
  <property fmtid="{D5CDD505-2E9C-101B-9397-08002B2CF9AE}" pid="3" name="_NewReviewCycle">
    <vt:lpwstr/>
  </property>
  <property fmtid="{D5CDD505-2E9C-101B-9397-08002B2CF9AE}" pid="4" name="_EmailSubject">
    <vt:lpwstr>slides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865917337</vt:i4>
  </property>
</Properties>
</file>