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>
  <p:sldMasterIdLst>
    <p:sldMasterId id="2147483648" r:id="rId1"/>
  </p:sldMasterIdLst>
  <p:notesMasterIdLst>
    <p:notesMasterId r:id="rId18"/>
  </p:notesMasterIdLst>
  <p:handoutMasterIdLst>
    <p:handoutMasterId r:id="rId19"/>
  </p:handoutMasterIdLst>
  <p:sldIdLst>
    <p:sldId id="406" r:id="rId2"/>
    <p:sldId id="407" r:id="rId3"/>
    <p:sldId id="448" r:id="rId4"/>
    <p:sldId id="449" r:id="rId5"/>
    <p:sldId id="451" r:id="rId6"/>
    <p:sldId id="453" r:id="rId7"/>
    <p:sldId id="454" r:id="rId8"/>
    <p:sldId id="455" r:id="rId9"/>
    <p:sldId id="450" r:id="rId10"/>
    <p:sldId id="456" r:id="rId11"/>
    <p:sldId id="457" r:id="rId12"/>
    <p:sldId id="452" r:id="rId13"/>
    <p:sldId id="434" r:id="rId14"/>
    <p:sldId id="436" r:id="rId15"/>
    <p:sldId id="458" r:id="rId16"/>
    <p:sldId id="459" r:id="rId17"/>
  </p:sldIdLst>
  <p:sldSz cx="9144000" cy="6858000" type="screen4x3"/>
  <p:notesSz cx="6797675" cy="9926638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ED6D00"/>
    <a:srgbClr val="CCECFF"/>
    <a:srgbClr val="FFFF99"/>
    <a:srgbClr val="CCFF99"/>
    <a:srgbClr val="66CCFF"/>
    <a:srgbClr val="FFCCFF"/>
    <a:srgbClr val="205885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中等深淺樣式 2 - 輔色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3296810-A885-4BE3-A3E7-6D5BEEA58F35}" styleName="中等深淺樣式 2 - 輔色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0A15C55-8517-42AA-B614-E9B94910E393}" styleName="中等深淺樣式 2 - 輔色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073A0DAA-6AF3-43AB-8588-CEC1D06C72B9}" styleName="中等深淺樣式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84E427A-3D55-4303-BF80-6455036E1DE7}" styleName="佈景主題樣式 1 - 輔色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10A1B5D5-9B99-4C35-A422-299274C87663}" styleName="中等深淺樣式 1 - 輔色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D27102A9-8310-4765-A935-A1911B00CA55}" styleName="淺色樣式 1 - 輔色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566" autoAdjust="0"/>
    <p:restoredTop sz="89594" autoAdjust="0"/>
  </p:normalViewPr>
  <p:slideViewPr>
    <p:cSldViewPr snapToObjects="1">
      <p:cViewPr>
        <p:scale>
          <a:sx n="70" d="100"/>
          <a:sy n="70" d="100"/>
        </p:scale>
        <p:origin x="-426" y="-1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Objects="1">
      <p:cViewPr varScale="1">
        <p:scale>
          <a:sx n="82" d="100"/>
          <a:sy n="82" d="100"/>
        </p:scale>
        <p:origin x="-4002" y="-78"/>
      </p:cViewPr>
      <p:guideLst>
        <p:guide orient="horz" pos="3127"/>
        <p:guide pos="2141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2016" y="0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30306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2016" y="9430306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fld id="{150A652D-AB22-4B75-AD19-05C63CB70D8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2016" y="0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3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2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357" y="4715153"/>
            <a:ext cx="4984962" cy="4466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0306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2016" y="9430306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fld id="{F2F46781-0322-43BD-9B75-18D8508F3CE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SimHei" pitchFamily="2" charset="-122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SimHei" pitchFamily="2" charset="-122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SimHei" pitchFamily="2" charset="-122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SimHei" pitchFamily="2" charset="-122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SimHei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D2CE0F-CF44-4C7E-B53A-DDBC65E5FEB9}" type="slidenum">
              <a:rPr lang="en-US" smtClean="0"/>
              <a:pPr/>
              <a:t>0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2F46781-0322-43BD-9B75-18D8508F3CE0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2F46781-0322-43BD-9B75-18D8508F3CE0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FFE6992-D5CA-4F2D-A507-864979BBA65A}" type="slidenum">
              <a:rPr lang="en-US" smtClean="0"/>
              <a:pPr/>
              <a:t>11</a:t>
            </a:fld>
            <a:endParaRPr lang="en-US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2F46781-0322-43BD-9B75-18D8508F3CE0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2F46781-0322-43BD-9B75-18D8508F3CE0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2F46781-0322-43BD-9B75-18D8508F3CE0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072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/>
          </a:p>
        </p:txBody>
      </p:sp>
      <p:sp>
        <p:nvSpPr>
          <p:cNvPr id="3072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E7A76B8-AAEC-4E39-AB0B-9049C1A461CB}" type="slidenum">
              <a:rPr lang="en-US" smtClean="0"/>
              <a:pPr/>
              <a:t>2</a:t>
            </a:fld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/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FFE6992-D5CA-4F2D-A507-864979BBA65A}" type="slidenum">
              <a:rPr lang="en-US" smtClean="0"/>
              <a:pPr/>
              <a:t>3</a:t>
            </a:fld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2F46781-0322-43BD-9B75-18D8508F3CE0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/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FFE6992-D5CA-4F2D-A507-864979BBA65A}" type="slidenum">
              <a:rPr lang="en-US" smtClean="0"/>
              <a:pPr/>
              <a:t>5</a:t>
            </a:fld>
            <a:endParaRPr 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2F46781-0322-43BD-9B75-18D8508F3CE0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2F46781-0322-43BD-9B75-18D8508F3CE0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277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/>
          </a:p>
        </p:txBody>
      </p:sp>
      <p:sp>
        <p:nvSpPr>
          <p:cNvPr id="3277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C176BE3-1674-4357-972F-508E5C9FD347}" type="slidenum">
              <a:rPr lang="en-US" smtClean="0"/>
              <a:pPr/>
              <a:t>8</a:t>
            </a:fld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1" descr="cover_back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974850"/>
            <a:ext cx="9163050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6" descr="bar_white_bot"/>
          <p:cNvPicPr>
            <a:picLocks noChangeAspect="1" noChangeArrowheads="1"/>
          </p:cNvPicPr>
          <p:nvPr/>
        </p:nvPicPr>
        <p:blipFill>
          <a:blip r:embed="rId3" cstate="print"/>
          <a:srcRect b="1707"/>
          <a:stretch>
            <a:fillRect/>
          </a:stretch>
        </p:blipFill>
        <p:spPr bwMode="auto">
          <a:xfrm>
            <a:off x="0" y="5303838"/>
            <a:ext cx="9144000" cy="155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8" descr="bar_white_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200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34" descr="bar_white_2"/>
          <p:cNvPicPr>
            <a:picLocks noChangeAspect="1" noChangeArrowheads="1"/>
          </p:cNvPicPr>
          <p:nvPr/>
        </p:nvPicPr>
        <p:blipFill>
          <a:blip r:embed="rId4" cstate="print"/>
          <a:srcRect l="47466" r="4236"/>
          <a:stretch>
            <a:fillRect/>
          </a:stretch>
        </p:blipFill>
        <p:spPr bwMode="auto">
          <a:xfrm>
            <a:off x="4178300" y="0"/>
            <a:ext cx="4416425" cy="200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9" descr="logo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460500" y="817563"/>
            <a:ext cx="3783013" cy="40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35"/>
          <p:cNvSpPr>
            <a:spLocks noChangeArrowheads="1"/>
          </p:cNvSpPr>
          <p:nvPr/>
        </p:nvSpPr>
        <p:spPr bwMode="auto">
          <a:xfrm>
            <a:off x="7567613" y="165100"/>
            <a:ext cx="140493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defRPr/>
            </a:pPr>
            <a:r>
              <a:rPr lang="en-US" altLang="zh-TW" sz="1400" b="1" dirty="0" smtClean="0">
                <a:solidFill>
                  <a:srgbClr val="E86C1F"/>
                </a:solidFill>
                <a:ea typeface="SimHei" pitchFamily="2" charset="-122"/>
                <a:cs typeface="+mn-cs"/>
              </a:rPr>
              <a:t>JCT3V-E0169</a:t>
            </a:r>
            <a:endParaRPr lang="zh-TW" altLang="en-US" sz="1400" b="1" dirty="0">
              <a:solidFill>
                <a:srgbClr val="E86C1F"/>
              </a:solidFill>
              <a:ea typeface="新細明體" charset="-120"/>
              <a:cs typeface="+mn-cs"/>
            </a:endParaRPr>
          </a:p>
        </p:txBody>
      </p:sp>
      <p:pic>
        <p:nvPicPr>
          <p:cNvPr id="10" name="Picture 37" descr="bar_white_bot"/>
          <p:cNvPicPr>
            <a:picLocks noChangeAspect="1" noChangeArrowheads="1"/>
          </p:cNvPicPr>
          <p:nvPr/>
        </p:nvPicPr>
        <p:blipFill>
          <a:blip r:embed="rId3" cstate="print"/>
          <a:srcRect l="36562" r="27742" b="1707"/>
          <a:stretch>
            <a:fillRect/>
          </a:stretch>
        </p:blipFill>
        <p:spPr bwMode="auto">
          <a:xfrm>
            <a:off x="3151188" y="5303838"/>
            <a:ext cx="3263900" cy="155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38" descr="bar_white_bot"/>
          <p:cNvPicPr>
            <a:picLocks noChangeAspect="1" noChangeArrowheads="1"/>
          </p:cNvPicPr>
          <p:nvPr/>
        </p:nvPicPr>
        <p:blipFill>
          <a:blip r:embed="rId3" cstate="print"/>
          <a:srcRect t="95583"/>
          <a:stretch>
            <a:fillRect/>
          </a:stretch>
        </p:blipFill>
        <p:spPr bwMode="auto">
          <a:xfrm>
            <a:off x="0" y="6770688"/>
            <a:ext cx="9144000" cy="69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667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09563" y="2420938"/>
            <a:ext cx="8524875" cy="1441450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 altLang="zh-TW"/>
              <a:t>Title: Arial Bold 32pt</a:t>
            </a:r>
            <a:endParaRPr lang="zh-TW" altLang="en-US"/>
          </a:p>
        </p:txBody>
      </p:sp>
      <p:sp>
        <p:nvSpPr>
          <p:cNvPr id="15667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309563" y="4079875"/>
            <a:ext cx="8524875" cy="1223963"/>
          </a:xfrm>
        </p:spPr>
        <p:txBody>
          <a:bodyPr/>
          <a:lstStyle>
            <a:lvl1pPr marL="0" indent="0" algn="ctr">
              <a:buFont typeface="Arial" charset="0"/>
              <a:buNone/>
              <a:defRPr/>
            </a:lvl1pPr>
          </a:lstStyle>
          <a:p>
            <a:r>
              <a:rPr lang="en-US" altLang="zh-TW"/>
              <a:t>Subtitle: Arial 24pt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645018-0976-42E3-9BAE-1051E5FC0B3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667500" y="384175"/>
            <a:ext cx="2014538" cy="5694363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622300" y="384175"/>
            <a:ext cx="5892800" cy="5694363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16B327-6ECF-4638-AF55-1F616ABA4567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標題，文字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2300" y="384175"/>
            <a:ext cx="8059738" cy="658813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sz="half" idx="1"/>
          </p:nvPr>
        </p:nvSpPr>
        <p:spPr>
          <a:xfrm>
            <a:off x="627063" y="1123950"/>
            <a:ext cx="3951287" cy="4954588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730750" y="1123950"/>
            <a:ext cx="3951288" cy="4954588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01746F-F0E7-4298-B3A3-1A8C8228A02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8EEF4E-5E98-4FE8-8110-5B6887B07F40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8CCA7C-D523-4022-B4E2-912C76C8447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627063" y="1123950"/>
            <a:ext cx="3951287" cy="49545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730750" y="1123950"/>
            <a:ext cx="3951288" cy="49545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0C89C3-C8B5-45B1-8BC9-2820BED3FAB3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260174-70CD-4599-9C65-362A50E26FA6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A078AB-0404-4CE7-B3B2-C3B004FD531D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57A521-FE53-4BCE-B70E-0091FEB56AE0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2BD4CB-C660-4DB9-9C2F-200B6C3F3C3F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TW" altLang="en-US" noProof="0" smtClean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0554F8-3353-452C-A753-334CFA90DDE2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9" descr="bar_logoc"/>
          <p:cNvPicPr>
            <a:picLocks noChangeAspect="1" noChangeArrowheads="1"/>
          </p:cNvPicPr>
          <p:nvPr/>
        </p:nvPicPr>
        <p:blipFill>
          <a:blip r:embed="rId14" cstate="print"/>
          <a:srcRect l="6937"/>
          <a:stretch>
            <a:fillRect/>
          </a:stretch>
        </p:blipFill>
        <p:spPr bwMode="auto">
          <a:xfrm>
            <a:off x="-20638" y="6237288"/>
            <a:ext cx="8913813" cy="239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22300" y="384175"/>
            <a:ext cx="8059738" cy="658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TW" smtClean="0"/>
              <a:t>Page Title: 32</a:t>
            </a:r>
            <a:r>
              <a:rPr lang="zh-TW" altLang="zh-TW" smtClean="0"/>
              <a:t> pt Arial</a:t>
            </a:r>
            <a:endParaRPr lang="en-US" altLang="ja-JP" smtClean="0"/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27063" y="1123950"/>
            <a:ext cx="8054975" cy="4954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TW" smtClean="0"/>
              <a:t>Please use the following font and colors for your presentation.</a:t>
            </a:r>
          </a:p>
          <a:p>
            <a:pPr lvl="1"/>
            <a:r>
              <a:rPr lang="en-US" altLang="zh-TW" smtClean="0"/>
              <a:t>It is strongly recommended to use Arial for all areas of content. </a:t>
            </a:r>
          </a:p>
          <a:p>
            <a:pPr lvl="1"/>
            <a:r>
              <a:rPr lang="en-US" altLang="zh-TW" smtClean="0"/>
              <a:t>The following colors are recommended for various areas.</a:t>
            </a:r>
          </a:p>
          <a:p>
            <a:pPr lvl="2"/>
            <a:r>
              <a:rPr lang="en-US" altLang="zh-TW" smtClean="0"/>
              <a:t>Titles, subtitles and content: bold black.</a:t>
            </a:r>
          </a:p>
          <a:p>
            <a:pPr lvl="2"/>
            <a:r>
              <a:rPr lang="en-US" altLang="zh-TW" smtClean="0"/>
              <a:t>Support text: black, gray, blue and orange.</a:t>
            </a:r>
          </a:p>
          <a:p>
            <a:pPr lvl="2"/>
            <a:r>
              <a:rPr lang="en-US" altLang="zh-TW" smtClean="0"/>
              <a:t>Third level</a:t>
            </a:r>
          </a:p>
          <a:p>
            <a:pPr lvl="3"/>
            <a:r>
              <a:rPr lang="en-US" altLang="zh-TW" smtClean="0"/>
              <a:t>Fourth level</a:t>
            </a:r>
          </a:p>
          <a:p>
            <a:pPr lvl="4"/>
            <a:r>
              <a:rPr lang="en-US" altLang="zh-TW" smtClean="0"/>
              <a:t>Fifth level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338638" y="6232525"/>
            <a:ext cx="463550" cy="404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solidFill>
                  <a:schemeClr val="bg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2E3A18AE-C5A5-4229-8CCC-CCA56E09B2FA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7567613" y="165100"/>
            <a:ext cx="1404937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zh-TW" sz="1400" b="1" kern="1200" dirty="0" smtClean="0">
                <a:solidFill>
                  <a:srgbClr val="E86C1F"/>
                </a:solidFill>
                <a:latin typeface="Arial" charset="0"/>
                <a:ea typeface="SimHei" pitchFamily="2" charset="-122"/>
                <a:cs typeface="Arial" charset="0"/>
              </a:rPr>
              <a:t>JCT3V-E0169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93" r:id="rId1"/>
    <p:sldLayoutId id="2147484182" r:id="rId2"/>
    <p:sldLayoutId id="2147484183" r:id="rId3"/>
    <p:sldLayoutId id="2147484184" r:id="rId4"/>
    <p:sldLayoutId id="2147484185" r:id="rId5"/>
    <p:sldLayoutId id="2147484186" r:id="rId6"/>
    <p:sldLayoutId id="2147484187" r:id="rId7"/>
    <p:sldLayoutId id="2147484188" r:id="rId8"/>
    <p:sldLayoutId id="2147484189" r:id="rId9"/>
    <p:sldLayoutId id="2147484190" r:id="rId10"/>
    <p:sldLayoutId id="2147484191" r:id="rId11"/>
    <p:sldLayoutId id="2147484192" r:id="rId12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5pPr>
      <a:lvl6pPr marL="4572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6pPr>
      <a:lvl7pPr marL="9144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7pPr>
      <a:lvl8pPr marL="13716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8pPr>
      <a:lvl9pPr marL="18288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9pPr>
    </p:titleStyle>
    <p:bodyStyle>
      <a:lvl1pPr marL="342900" indent="-342900" algn="l" rtl="0" eaLnBrk="0" fontAlgn="base" hangingPunct="0">
        <a:spcBef>
          <a:spcPct val="5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24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ED6D00"/>
        </a:buClr>
        <a:buSzPct val="95000"/>
        <a:buFont typeface="Arial" charset="0"/>
        <a:buChar char="•"/>
        <a:defRPr kumimoji="1">
          <a:solidFill>
            <a:schemeClr val="tx1"/>
          </a:solidFill>
          <a:latin typeface="+mn-lt"/>
          <a:ea typeface="+mn-ea"/>
          <a:cs typeface="Arial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1400">
          <a:solidFill>
            <a:schemeClr val="tx1"/>
          </a:solidFill>
          <a:latin typeface="+mn-lt"/>
          <a:ea typeface="+mn-ea"/>
          <a:cs typeface="Arial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charset="0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em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309563" y="2673350"/>
            <a:ext cx="8524875" cy="1441450"/>
          </a:xfrm>
        </p:spPr>
        <p:txBody>
          <a:bodyPr/>
          <a:lstStyle/>
          <a:p>
            <a:r>
              <a:rPr lang="en-CA" sz="2800" smtClean="0"/>
              <a:t>JCT3V-E0169:</a:t>
            </a:r>
            <a:br>
              <a:rPr lang="en-CA" sz="2800" smtClean="0"/>
            </a:br>
            <a:r>
              <a:rPr lang="en-CA" sz="2800" smtClean="0"/>
              <a:t>3D-CE3 </a:t>
            </a:r>
            <a:r>
              <a:rPr lang="en-CA" sz="2800" dirty="0" smtClean="0"/>
              <a:t>related: On complexity reduction of bi-prediction for advanced residual prediction</a:t>
            </a:r>
            <a:endParaRPr lang="en-US" sz="2800" dirty="0"/>
          </a:p>
        </p:txBody>
      </p:sp>
      <p:sp>
        <p:nvSpPr>
          <p:cNvPr id="4" name="TextBox 3"/>
          <p:cNvSpPr txBox="1"/>
          <p:nvPr/>
        </p:nvSpPr>
        <p:spPr>
          <a:xfrm>
            <a:off x="990600" y="4233446"/>
            <a:ext cx="7162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Yi-</a:t>
            </a:r>
            <a:r>
              <a:rPr lang="en-US" sz="1600" dirty="0" err="1" smtClean="0"/>
              <a:t>Wen</a:t>
            </a:r>
            <a:r>
              <a:rPr lang="en-US" sz="1600" dirty="0" smtClean="0"/>
              <a:t> Chen, </a:t>
            </a:r>
            <a:r>
              <a:rPr lang="en-US" sz="1600" dirty="0" err="1" smtClean="0"/>
              <a:t>Jian</a:t>
            </a:r>
            <a:r>
              <a:rPr lang="en-US" sz="1600" dirty="0" smtClean="0"/>
              <a:t>-Liang Lin, Yu-</a:t>
            </a:r>
            <a:r>
              <a:rPr lang="en-US" sz="1600" dirty="0" err="1" smtClean="0"/>
              <a:t>Wen</a:t>
            </a:r>
            <a:r>
              <a:rPr lang="en-US" sz="1600" dirty="0" smtClean="0"/>
              <a:t> Huang, Shawmin Lei</a:t>
            </a:r>
            <a:endParaRPr lang="en-US" sz="1600" dirty="0"/>
          </a:p>
        </p:txBody>
      </p:sp>
      <p:sp>
        <p:nvSpPr>
          <p:cNvPr id="5" name="Text Box 13"/>
          <p:cNvSpPr txBox="1">
            <a:spLocks noChangeArrowheads="1"/>
          </p:cNvSpPr>
          <p:nvPr/>
        </p:nvSpPr>
        <p:spPr bwMode="auto">
          <a:xfrm>
            <a:off x="4800601" y="5621338"/>
            <a:ext cx="4033838" cy="8248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 fontAlgn="ctr">
              <a:spcBef>
                <a:spcPct val="20000"/>
              </a:spcBef>
            </a:pPr>
            <a:r>
              <a:rPr lang="en-US" altLang="zh-TW" sz="1400" dirty="0" smtClean="0">
                <a:ea typeface="SimHei" pitchFamily="2" charset="-122"/>
              </a:rPr>
              <a:t>Presented by </a:t>
            </a:r>
            <a:r>
              <a:rPr lang="en-US" altLang="zh-TW" sz="1400" dirty="0" smtClean="0"/>
              <a:t>Yi-</a:t>
            </a:r>
            <a:r>
              <a:rPr lang="en-US" altLang="zh-TW" sz="1400" dirty="0" err="1" smtClean="0"/>
              <a:t>Wen</a:t>
            </a:r>
            <a:r>
              <a:rPr lang="en-US" altLang="zh-TW" sz="1400" dirty="0" smtClean="0"/>
              <a:t> Chen</a:t>
            </a:r>
            <a:endParaRPr lang="en-US" altLang="zh-TW" sz="1400" dirty="0" smtClean="0">
              <a:ea typeface="SimHei" pitchFamily="2" charset="-122"/>
            </a:endParaRPr>
          </a:p>
          <a:p>
            <a:pPr algn="r" fontAlgn="ctr">
              <a:spcBef>
                <a:spcPct val="20000"/>
              </a:spcBef>
            </a:pPr>
            <a:r>
              <a:rPr lang="en-US" altLang="zh-TW" sz="1400" dirty="0" smtClean="0">
                <a:ea typeface="SimHei" pitchFamily="2" charset="-122"/>
              </a:rPr>
              <a:t>5</a:t>
            </a:r>
            <a:r>
              <a:rPr lang="en-US" altLang="zh-TW" sz="1400" baseline="30000" dirty="0" smtClean="0">
                <a:ea typeface="SimHei" pitchFamily="2" charset="-122"/>
              </a:rPr>
              <a:t>th</a:t>
            </a:r>
            <a:r>
              <a:rPr lang="en-US" altLang="zh-TW" sz="1400" dirty="0" smtClean="0">
                <a:ea typeface="SimHei" pitchFamily="2" charset="-122"/>
              </a:rPr>
              <a:t>  JCT3V Meeting in </a:t>
            </a:r>
            <a:r>
              <a:rPr lang="en-CA" altLang="zh-TW" sz="1400" dirty="0" smtClean="0"/>
              <a:t>Vienna</a:t>
            </a:r>
            <a:endParaRPr lang="en-US" altLang="zh-TW" sz="1400" dirty="0" smtClean="0">
              <a:ea typeface="SimHei" pitchFamily="2" charset="-122"/>
            </a:endParaRPr>
          </a:p>
          <a:p>
            <a:pPr algn="r" fontAlgn="ctr">
              <a:spcBef>
                <a:spcPct val="20000"/>
              </a:spcBef>
            </a:pPr>
            <a:r>
              <a:rPr lang="en-CA" altLang="zh-TW" sz="1400" dirty="0" smtClean="0"/>
              <a:t>27 July – 2 Aug., 2013</a:t>
            </a:r>
            <a:endParaRPr lang="en-US" altLang="zh-TW" sz="1400" dirty="0">
              <a:ea typeface="SimHei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Simulation Results</a:t>
            </a:r>
          </a:p>
        </p:txBody>
      </p:sp>
      <p:sp>
        <p:nvSpPr>
          <p:cNvPr id="1843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 smtClean="0">
                <a:solidFill>
                  <a:schemeClr val="tx1"/>
                </a:solidFill>
              </a:rPr>
              <a:t>Anchor : HTM-7.0r1</a:t>
            </a:r>
          </a:p>
          <a:p>
            <a:r>
              <a:rPr lang="en-US" altLang="zh-TW" dirty="0" smtClean="0">
                <a:solidFill>
                  <a:schemeClr val="tx1"/>
                </a:solidFill>
              </a:rPr>
              <a:t>Test : HTM-7.0r1 with fix of ARP and IC</a:t>
            </a:r>
          </a:p>
          <a:p>
            <a:pPr marL="342900" lvl="1" indent="-342900">
              <a:spcBef>
                <a:spcPct val="50000"/>
              </a:spcBef>
              <a:buClr>
                <a:srgbClr val="ED6D00"/>
              </a:buClr>
              <a:buFont typeface="Arial" charset="0"/>
              <a:buChar char="▪"/>
            </a:pPr>
            <a:endParaRPr lang="en-US" altLang="zh-TW" dirty="0" smtClean="0"/>
          </a:p>
          <a:p>
            <a:pPr marL="342900" lvl="1" indent="-342900">
              <a:spcBef>
                <a:spcPct val="50000"/>
              </a:spcBef>
              <a:buClr>
                <a:srgbClr val="ED6D00"/>
              </a:buClr>
              <a:buFont typeface="Arial" charset="0"/>
              <a:buChar char="▪"/>
            </a:pPr>
            <a:endParaRPr lang="en-US" altLang="zh-TW" dirty="0" smtClean="0"/>
          </a:p>
          <a:p>
            <a:pPr marL="342900" lvl="1" indent="-342900">
              <a:spcBef>
                <a:spcPct val="50000"/>
              </a:spcBef>
              <a:buClr>
                <a:srgbClr val="ED6D00"/>
              </a:buClr>
              <a:buFont typeface="Arial" charset="0"/>
              <a:buChar char="▪"/>
            </a:pPr>
            <a:endParaRPr lang="en-US" altLang="zh-TW" dirty="0" smtClean="0"/>
          </a:p>
          <a:p>
            <a:pPr marL="342900" lvl="1" indent="-342900">
              <a:spcBef>
                <a:spcPct val="50000"/>
              </a:spcBef>
              <a:buClr>
                <a:srgbClr val="ED6D00"/>
              </a:buClr>
              <a:buFont typeface="Arial" charset="0"/>
              <a:buChar char="▪"/>
            </a:pPr>
            <a:endParaRPr lang="en-US" altLang="zh-TW" dirty="0" smtClean="0"/>
          </a:p>
          <a:p>
            <a:pPr marL="342900" lvl="1" indent="-342900">
              <a:spcBef>
                <a:spcPct val="50000"/>
              </a:spcBef>
              <a:buClr>
                <a:srgbClr val="ED6D00"/>
              </a:buClr>
              <a:buFont typeface="Arial" charset="0"/>
              <a:buChar char="▪"/>
            </a:pPr>
            <a:endParaRPr lang="en-US" altLang="zh-TW" dirty="0" smtClean="0"/>
          </a:p>
          <a:p>
            <a:pPr marL="342900" lvl="1" indent="-342900">
              <a:spcBef>
                <a:spcPct val="50000"/>
              </a:spcBef>
              <a:buClr>
                <a:srgbClr val="ED6D00"/>
              </a:buClr>
              <a:buFont typeface="Arial" charset="0"/>
              <a:buChar char="▪"/>
            </a:pPr>
            <a:endParaRPr lang="en-US" altLang="zh-TW" dirty="0" smtClean="0"/>
          </a:p>
          <a:p>
            <a:endParaRPr lang="en-US" altLang="zh-TW" dirty="0" smtClean="0">
              <a:solidFill>
                <a:schemeClr val="tx1"/>
              </a:solidFill>
            </a:endParaRPr>
          </a:p>
          <a:p>
            <a:pPr lvl="1"/>
            <a:endParaRPr lang="en-US" altLang="zh-TW" dirty="0" smtClean="0"/>
          </a:p>
          <a:p>
            <a:pPr lvl="1"/>
            <a:endParaRPr lang="en-US" altLang="zh-TW" dirty="0" smtClean="0"/>
          </a:p>
          <a:p>
            <a:pPr lvl="1"/>
            <a:endParaRPr lang="en-US" altLang="zh-TW" dirty="0" smtClean="0"/>
          </a:p>
          <a:p>
            <a:pPr lvl="1"/>
            <a:endParaRPr lang="en-US" altLang="zh-TW" dirty="0" smtClean="0"/>
          </a:p>
          <a:p>
            <a:pPr lvl="1"/>
            <a:endParaRPr lang="en-US" altLang="zh-TW" dirty="0" smtClean="0"/>
          </a:p>
          <a:p>
            <a:pPr lvl="1"/>
            <a:endParaRPr lang="en-US" altLang="zh-TW" dirty="0" smtClean="0"/>
          </a:p>
          <a:p>
            <a:pPr lvl="1"/>
            <a:endParaRPr lang="en-US" altLang="zh-TW" dirty="0" smtClean="0"/>
          </a:p>
          <a:p>
            <a:pPr lvl="1"/>
            <a:endParaRPr lang="en-US" altLang="zh-TW" dirty="0" smtClean="0"/>
          </a:p>
        </p:txBody>
      </p:sp>
      <p:sp>
        <p:nvSpPr>
          <p:cNvPr id="1843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 altLang="zh-TW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4338638" y="6232525"/>
            <a:ext cx="463550" cy="404813"/>
          </a:xfrm>
        </p:spPr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9</a:t>
            </a:fld>
            <a:endParaRPr lang="en-US" altLang="ja-JP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62013" y="2314575"/>
            <a:ext cx="7419975" cy="2400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Simulation Results</a:t>
            </a:r>
          </a:p>
        </p:txBody>
      </p:sp>
      <p:sp>
        <p:nvSpPr>
          <p:cNvPr id="1843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 smtClean="0">
                <a:solidFill>
                  <a:schemeClr val="tx1"/>
                </a:solidFill>
              </a:rPr>
              <a:t>Anchor : HTM-7.0r1 with fix of ARP and IC </a:t>
            </a:r>
            <a:r>
              <a:rPr lang="en-US" altLang="zh-TW" dirty="0" smtClean="0">
                <a:solidFill>
                  <a:srgbClr val="FF0000"/>
                </a:solidFill>
              </a:rPr>
              <a:t>without</a:t>
            </a:r>
            <a:r>
              <a:rPr lang="en-US" altLang="zh-TW" dirty="0" smtClean="0">
                <a:solidFill>
                  <a:schemeClr val="tx1"/>
                </a:solidFill>
              </a:rPr>
              <a:t> identical motion checking</a:t>
            </a:r>
          </a:p>
          <a:p>
            <a:r>
              <a:rPr lang="en-US" altLang="zh-TW" dirty="0" smtClean="0">
                <a:solidFill>
                  <a:schemeClr val="tx1"/>
                </a:solidFill>
              </a:rPr>
              <a:t>Test : HTM-7.0r1 with fix of ARP and IC</a:t>
            </a:r>
            <a:r>
              <a:rPr lang="en-US" altLang="zh-TW" dirty="0" smtClean="0">
                <a:solidFill>
                  <a:srgbClr val="FF0000"/>
                </a:solidFill>
              </a:rPr>
              <a:t> </a:t>
            </a:r>
            <a:r>
              <a:rPr lang="en-US" altLang="zh-TW" dirty="0" smtClean="0">
                <a:solidFill>
                  <a:srgbClr val="00B050"/>
                </a:solidFill>
              </a:rPr>
              <a:t>with</a:t>
            </a:r>
            <a:r>
              <a:rPr lang="en-US" altLang="zh-TW" dirty="0" smtClean="0">
                <a:solidFill>
                  <a:schemeClr val="tx1"/>
                </a:solidFill>
              </a:rPr>
              <a:t> identical motion checking</a:t>
            </a:r>
          </a:p>
          <a:p>
            <a:pPr marL="342900" lvl="1" indent="-342900">
              <a:spcBef>
                <a:spcPct val="50000"/>
              </a:spcBef>
              <a:buClr>
                <a:srgbClr val="ED6D00"/>
              </a:buClr>
              <a:buFont typeface="Arial" charset="0"/>
              <a:buChar char="▪"/>
            </a:pPr>
            <a:endParaRPr lang="en-US" altLang="zh-TW" dirty="0" smtClean="0"/>
          </a:p>
          <a:p>
            <a:pPr marL="342900" lvl="1" indent="-342900">
              <a:spcBef>
                <a:spcPct val="50000"/>
              </a:spcBef>
              <a:buClr>
                <a:srgbClr val="ED6D00"/>
              </a:buClr>
              <a:buFont typeface="Arial" charset="0"/>
              <a:buChar char="▪"/>
            </a:pPr>
            <a:endParaRPr lang="en-US" altLang="zh-TW" dirty="0" smtClean="0"/>
          </a:p>
          <a:p>
            <a:pPr marL="342900" lvl="1" indent="-342900">
              <a:spcBef>
                <a:spcPct val="50000"/>
              </a:spcBef>
              <a:buClr>
                <a:srgbClr val="ED6D00"/>
              </a:buClr>
              <a:buFont typeface="Arial" charset="0"/>
              <a:buChar char="▪"/>
            </a:pPr>
            <a:endParaRPr lang="en-US" altLang="zh-TW" dirty="0" smtClean="0"/>
          </a:p>
          <a:p>
            <a:pPr marL="342900" lvl="1" indent="-342900">
              <a:spcBef>
                <a:spcPct val="50000"/>
              </a:spcBef>
              <a:buClr>
                <a:srgbClr val="ED6D00"/>
              </a:buClr>
              <a:buFont typeface="Arial" charset="0"/>
              <a:buChar char="▪"/>
            </a:pPr>
            <a:endParaRPr lang="en-US" altLang="zh-TW" dirty="0" smtClean="0"/>
          </a:p>
          <a:p>
            <a:pPr marL="342900" lvl="1" indent="-342900">
              <a:spcBef>
                <a:spcPct val="50000"/>
              </a:spcBef>
              <a:buClr>
                <a:srgbClr val="ED6D00"/>
              </a:buClr>
              <a:buFont typeface="Arial" charset="0"/>
              <a:buChar char="▪"/>
            </a:pPr>
            <a:endParaRPr lang="en-US" altLang="zh-TW" dirty="0" smtClean="0"/>
          </a:p>
          <a:p>
            <a:pPr marL="342900" lvl="1" indent="-342900">
              <a:spcBef>
                <a:spcPct val="50000"/>
              </a:spcBef>
              <a:buClr>
                <a:srgbClr val="ED6D00"/>
              </a:buClr>
              <a:buFont typeface="Arial" charset="0"/>
              <a:buChar char="▪"/>
            </a:pPr>
            <a:endParaRPr lang="en-US" altLang="zh-TW" dirty="0" smtClean="0"/>
          </a:p>
          <a:p>
            <a:endParaRPr lang="en-US" altLang="zh-TW" dirty="0" smtClean="0">
              <a:solidFill>
                <a:schemeClr val="tx1"/>
              </a:solidFill>
            </a:endParaRPr>
          </a:p>
          <a:p>
            <a:pPr lvl="1"/>
            <a:endParaRPr lang="en-US" altLang="zh-TW" dirty="0" smtClean="0"/>
          </a:p>
          <a:p>
            <a:pPr lvl="1"/>
            <a:endParaRPr lang="en-US" altLang="zh-TW" dirty="0" smtClean="0"/>
          </a:p>
          <a:p>
            <a:pPr lvl="1"/>
            <a:endParaRPr lang="en-US" altLang="zh-TW" dirty="0" smtClean="0"/>
          </a:p>
          <a:p>
            <a:pPr lvl="1"/>
            <a:endParaRPr lang="en-US" altLang="zh-TW" dirty="0" smtClean="0"/>
          </a:p>
          <a:p>
            <a:pPr lvl="1"/>
            <a:endParaRPr lang="en-US" altLang="zh-TW" dirty="0" smtClean="0"/>
          </a:p>
          <a:p>
            <a:pPr lvl="1"/>
            <a:endParaRPr lang="en-US" altLang="zh-TW" dirty="0" smtClean="0"/>
          </a:p>
          <a:p>
            <a:pPr lvl="1"/>
            <a:endParaRPr lang="en-US" altLang="zh-TW" dirty="0" smtClean="0"/>
          </a:p>
          <a:p>
            <a:pPr lvl="1"/>
            <a:endParaRPr lang="en-US" altLang="zh-TW" dirty="0" smtClean="0"/>
          </a:p>
        </p:txBody>
      </p:sp>
      <p:sp>
        <p:nvSpPr>
          <p:cNvPr id="1843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 altLang="zh-TW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4338638" y="6232525"/>
            <a:ext cx="463550" cy="404813"/>
          </a:xfrm>
        </p:spPr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10</a:t>
            </a:fld>
            <a:endParaRPr lang="en-US" altLang="ja-JP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62013" y="2996952"/>
            <a:ext cx="7419975" cy="2400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33400" y="287338"/>
            <a:ext cx="8059738" cy="931862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12291" name="内容占位符 2"/>
          <p:cNvSpPr>
            <a:spLocks noGrp="1"/>
          </p:cNvSpPr>
          <p:nvPr>
            <p:ph idx="1"/>
          </p:nvPr>
        </p:nvSpPr>
        <p:spPr>
          <a:xfrm>
            <a:off x="381000" y="1371600"/>
            <a:ext cx="8296275" cy="5029200"/>
          </a:xfrm>
        </p:spPr>
        <p:txBody>
          <a:bodyPr/>
          <a:lstStyle/>
          <a:p>
            <a:r>
              <a:rPr lang="en-US" dirty="0" smtClean="0"/>
              <a:t>Align the operations between </a:t>
            </a:r>
            <a:r>
              <a:rPr lang="en-US" dirty="0" err="1" smtClean="0"/>
              <a:t>uni</a:t>
            </a:r>
            <a:r>
              <a:rPr lang="en-US" dirty="0" smtClean="0"/>
              <a:t>-prediction and bi-prediction for ARP</a:t>
            </a:r>
          </a:p>
          <a:p>
            <a:pPr lvl="1"/>
            <a:r>
              <a:rPr lang="en-US" dirty="0" smtClean="0"/>
              <a:t>Unify the clipping operations</a:t>
            </a:r>
          </a:p>
          <a:p>
            <a:pPr lvl="1"/>
            <a:r>
              <a:rPr lang="en-CA" dirty="0" smtClean="0"/>
              <a:t>Modify the selection of base-view reference picture</a:t>
            </a:r>
            <a:endParaRPr lang="en-US" dirty="0" smtClean="0"/>
          </a:p>
          <a:p>
            <a:r>
              <a:rPr lang="en-US" dirty="0" smtClean="0"/>
              <a:t>Only 0.1% coding loss while the unnecessary bi-prediction could be avoided when ARP is enabled</a:t>
            </a:r>
          </a:p>
          <a:p>
            <a:r>
              <a:rPr lang="en-US" dirty="0" smtClean="0"/>
              <a:t>Combining CE4 Test-2.0 to solve the same issue for IC</a:t>
            </a:r>
          </a:p>
          <a:p>
            <a:pPr lvl="1"/>
            <a:r>
              <a:rPr lang="en-US" dirty="0" smtClean="0"/>
              <a:t>Only 0.1% coding loss while the unnecessary bi-prediction could be avoided regardless of whether ARP or IC is enabled</a:t>
            </a:r>
            <a:endParaRPr lang="en-CA" dirty="0" smtClean="0"/>
          </a:p>
          <a:p>
            <a:r>
              <a:rPr lang="en-CA" dirty="0" smtClean="0"/>
              <a:t>The decoder which</a:t>
            </a:r>
            <a:r>
              <a:rPr lang="en-US" dirty="0" smtClean="0"/>
              <a:t> enables the non-normative fast bi-prediction could save 5% decoding time</a:t>
            </a:r>
          </a:p>
          <a:p>
            <a:pPr lvl="1"/>
            <a:endParaRPr lang="en-US" dirty="0" smtClean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4338638" y="6232525"/>
            <a:ext cx="463550" cy="404813"/>
          </a:xfrm>
        </p:spPr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11</a:t>
            </a:fld>
            <a:endParaRPr lang="en-US" altLang="ja-JP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309563" y="2673350"/>
            <a:ext cx="8524875" cy="1441450"/>
          </a:xfrm>
        </p:spPr>
        <p:txBody>
          <a:bodyPr/>
          <a:lstStyle/>
          <a:p>
            <a:r>
              <a:rPr lang="en-US" dirty="0" smtClean="0"/>
              <a:t>Thank you for your attention!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309563" y="2673350"/>
            <a:ext cx="8524875" cy="1441450"/>
          </a:xfrm>
        </p:spPr>
        <p:txBody>
          <a:bodyPr/>
          <a:lstStyle/>
          <a:p>
            <a:r>
              <a:rPr lang="en-US" dirty="0" smtClean="0"/>
              <a:t>Backup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sz="2800" dirty="0" smtClean="0"/>
              <a:t>3D-HEVC WD of predictor calculation for IC</a:t>
            </a:r>
          </a:p>
        </p:txBody>
      </p:sp>
      <p:sp>
        <p:nvSpPr>
          <p:cNvPr id="1843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b="1" dirty="0" smtClean="0">
                <a:solidFill>
                  <a:schemeClr val="tx1"/>
                </a:solidFill>
              </a:rPr>
              <a:t>Unequal operations </a:t>
            </a:r>
            <a:r>
              <a:rPr lang="en-US" altLang="zh-TW" dirty="0" smtClean="0">
                <a:solidFill>
                  <a:schemeClr val="tx1"/>
                </a:solidFill>
              </a:rPr>
              <a:t>for </a:t>
            </a:r>
            <a:r>
              <a:rPr lang="en-US" altLang="zh-TW" dirty="0" err="1" smtClean="0">
                <a:solidFill>
                  <a:schemeClr val="tx1"/>
                </a:solidFill>
              </a:rPr>
              <a:t>uni</a:t>
            </a:r>
            <a:r>
              <a:rPr lang="en-US" altLang="zh-TW" dirty="0" smtClean="0">
                <a:solidFill>
                  <a:schemeClr val="tx1"/>
                </a:solidFill>
              </a:rPr>
              <a:t>- and bi- predictions </a:t>
            </a:r>
            <a:endParaRPr lang="en-US" altLang="zh-TW" sz="2400" dirty="0" smtClean="0">
              <a:cs typeface="+mn-cs"/>
            </a:endParaRPr>
          </a:p>
          <a:p>
            <a:endParaRPr lang="en-US" altLang="zh-TW" dirty="0" smtClean="0">
              <a:solidFill>
                <a:schemeClr val="tx1"/>
              </a:solidFill>
            </a:endParaRPr>
          </a:p>
          <a:p>
            <a:pPr lvl="1"/>
            <a:endParaRPr lang="en-US" altLang="zh-TW" dirty="0" smtClean="0"/>
          </a:p>
          <a:p>
            <a:pPr lvl="1"/>
            <a:endParaRPr lang="en-US" altLang="zh-TW" dirty="0" smtClean="0"/>
          </a:p>
          <a:p>
            <a:pPr lvl="1"/>
            <a:endParaRPr lang="en-US" altLang="zh-TW" dirty="0" smtClean="0"/>
          </a:p>
          <a:p>
            <a:pPr lvl="1"/>
            <a:endParaRPr lang="en-US" altLang="zh-TW" dirty="0" smtClean="0"/>
          </a:p>
          <a:p>
            <a:pPr lvl="1"/>
            <a:endParaRPr lang="en-US" altLang="zh-TW" dirty="0" smtClean="0"/>
          </a:p>
          <a:p>
            <a:pPr lvl="1"/>
            <a:endParaRPr lang="en-US" altLang="zh-TW" dirty="0" smtClean="0"/>
          </a:p>
          <a:p>
            <a:pPr lvl="1"/>
            <a:endParaRPr lang="en-US" altLang="zh-TW" dirty="0" smtClean="0"/>
          </a:p>
          <a:p>
            <a:pPr lvl="1"/>
            <a:endParaRPr lang="en-US" altLang="zh-TW" dirty="0" smtClean="0"/>
          </a:p>
        </p:txBody>
      </p:sp>
      <p:sp>
        <p:nvSpPr>
          <p:cNvPr id="1843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 altLang="zh-TW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4338638" y="6232525"/>
            <a:ext cx="463550" cy="404813"/>
          </a:xfrm>
        </p:spPr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14</a:t>
            </a:fld>
            <a:endParaRPr lang="en-US" altLang="ja-JP"/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73089" y="1700808"/>
            <a:ext cx="6175375" cy="3436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12" name="Straight Connector 11"/>
          <p:cNvCxnSpPr/>
          <p:nvPr/>
        </p:nvCxnSpPr>
        <p:spPr>
          <a:xfrm>
            <a:off x="3723806" y="2517198"/>
            <a:ext cx="288032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3083685" y="2909042"/>
            <a:ext cx="288032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3763561" y="3356992"/>
            <a:ext cx="288032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3083685" y="3765187"/>
            <a:ext cx="288032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2987824" y="5137745"/>
            <a:ext cx="288032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107504" y="2909042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/>
              <a:t>2 clipping</a:t>
            </a:r>
            <a:endParaRPr lang="en-US" sz="1800" dirty="0"/>
          </a:p>
        </p:txBody>
      </p:sp>
      <p:sp>
        <p:nvSpPr>
          <p:cNvPr id="18" name="TextBox 17"/>
          <p:cNvSpPr txBox="1"/>
          <p:nvPr/>
        </p:nvSpPr>
        <p:spPr>
          <a:xfrm>
            <a:off x="107504" y="4581128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/>
              <a:t>1 clipping</a:t>
            </a:r>
            <a:endParaRPr lang="en-US" sz="1800" dirty="0"/>
          </a:p>
        </p:txBody>
      </p:sp>
      <p:cxnSp>
        <p:nvCxnSpPr>
          <p:cNvPr id="20" name="Straight Arrow Connector 19"/>
          <p:cNvCxnSpPr/>
          <p:nvPr/>
        </p:nvCxnSpPr>
        <p:spPr>
          <a:xfrm flipV="1">
            <a:off x="1259632" y="2708920"/>
            <a:ext cx="504056" cy="36004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>
            <a:off x="1259632" y="3140968"/>
            <a:ext cx="504056" cy="216024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 flipV="1">
            <a:off x="1259632" y="4581128"/>
            <a:ext cx="720080" cy="18002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Left Brace 24"/>
          <p:cNvSpPr/>
          <p:nvPr/>
        </p:nvSpPr>
        <p:spPr>
          <a:xfrm>
            <a:off x="2339752" y="2292774"/>
            <a:ext cx="233337" cy="704178"/>
          </a:xfrm>
          <a:prstGeom prst="lef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extBox 25"/>
          <p:cNvSpPr txBox="1"/>
          <p:nvPr/>
        </p:nvSpPr>
        <p:spPr>
          <a:xfrm>
            <a:off x="1979712" y="2492896"/>
            <a:ext cx="3600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L0</a:t>
            </a:r>
            <a:endParaRPr lang="en-US" sz="1200" dirty="0"/>
          </a:p>
        </p:txBody>
      </p:sp>
      <p:sp>
        <p:nvSpPr>
          <p:cNvPr id="27" name="Left Brace 26"/>
          <p:cNvSpPr/>
          <p:nvPr/>
        </p:nvSpPr>
        <p:spPr>
          <a:xfrm>
            <a:off x="2339752" y="3140968"/>
            <a:ext cx="233337" cy="704178"/>
          </a:xfrm>
          <a:prstGeom prst="lef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TextBox 27"/>
          <p:cNvSpPr txBox="1"/>
          <p:nvPr/>
        </p:nvSpPr>
        <p:spPr>
          <a:xfrm>
            <a:off x="1979712" y="3341090"/>
            <a:ext cx="3600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L1</a:t>
            </a:r>
            <a:endParaRPr lang="en-US" sz="1200" dirty="0"/>
          </a:p>
        </p:txBody>
      </p:sp>
      <p:sp>
        <p:nvSpPr>
          <p:cNvPr id="29" name="Left Brace 28"/>
          <p:cNvSpPr/>
          <p:nvPr/>
        </p:nvSpPr>
        <p:spPr>
          <a:xfrm>
            <a:off x="2456420" y="4056969"/>
            <a:ext cx="233337" cy="1080775"/>
          </a:xfrm>
          <a:prstGeom prst="lef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TextBox 29"/>
          <p:cNvSpPr txBox="1"/>
          <p:nvPr/>
        </p:nvSpPr>
        <p:spPr>
          <a:xfrm>
            <a:off x="2159732" y="4442628"/>
            <a:ext cx="3600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Bi</a:t>
            </a:r>
            <a:endParaRPr lang="en-US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Modified WD for IC</a:t>
            </a:r>
          </a:p>
        </p:txBody>
      </p:sp>
      <p:sp>
        <p:nvSpPr>
          <p:cNvPr id="1843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b="1" dirty="0" smtClean="0">
                <a:solidFill>
                  <a:schemeClr val="tx1"/>
                </a:solidFill>
              </a:rPr>
              <a:t>Unified</a:t>
            </a:r>
            <a:r>
              <a:rPr lang="en-US" altLang="zh-TW" dirty="0" smtClean="0">
                <a:solidFill>
                  <a:schemeClr val="tx1"/>
                </a:solidFill>
              </a:rPr>
              <a:t> </a:t>
            </a:r>
            <a:r>
              <a:rPr lang="en-US" altLang="zh-TW" b="1" dirty="0" smtClean="0">
                <a:solidFill>
                  <a:schemeClr val="tx1"/>
                </a:solidFill>
              </a:rPr>
              <a:t>operations</a:t>
            </a:r>
            <a:r>
              <a:rPr lang="en-US" altLang="zh-TW" dirty="0" smtClean="0">
                <a:solidFill>
                  <a:schemeClr val="tx1"/>
                </a:solidFill>
              </a:rPr>
              <a:t> for </a:t>
            </a:r>
            <a:r>
              <a:rPr lang="en-US" altLang="zh-TW" dirty="0" err="1" smtClean="0">
                <a:solidFill>
                  <a:schemeClr val="tx1"/>
                </a:solidFill>
              </a:rPr>
              <a:t>uni</a:t>
            </a:r>
            <a:r>
              <a:rPr lang="en-US" altLang="zh-TW" dirty="0" smtClean="0">
                <a:solidFill>
                  <a:schemeClr val="tx1"/>
                </a:solidFill>
              </a:rPr>
              <a:t>- and bi- predictions </a:t>
            </a:r>
            <a:endParaRPr lang="en-US" altLang="zh-TW" sz="2400" dirty="0" smtClean="0">
              <a:cs typeface="+mn-cs"/>
            </a:endParaRPr>
          </a:p>
          <a:p>
            <a:endParaRPr lang="en-US" altLang="zh-TW" dirty="0" smtClean="0">
              <a:solidFill>
                <a:schemeClr val="tx1"/>
              </a:solidFill>
            </a:endParaRPr>
          </a:p>
          <a:p>
            <a:pPr lvl="1"/>
            <a:endParaRPr lang="en-US" altLang="zh-TW" dirty="0" smtClean="0"/>
          </a:p>
          <a:p>
            <a:pPr lvl="1"/>
            <a:endParaRPr lang="en-US" altLang="zh-TW" dirty="0" smtClean="0"/>
          </a:p>
          <a:p>
            <a:pPr lvl="1"/>
            <a:endParaRPr lang="en-US" altLang="zh-TW" dirty="0" smtClean="0"/>
          </a:p>
          <a:p>
            <a:pPr lvl="1"/>
            <a:endParaRPr lang="en-US" altLang="zh-TW" dirty="0" smtClean="0"/>
          </a:p>
          <a:p>
            <a:pPr lvl="1"/>
            <a:endParaRPr lang="en-US" altLang="zh-TW" dirty="0" smtClean="0"/>
          </a:p>
          <a:p>
            <a:pPr lvl="1"/>
            <a:endParaRPr lang="en-US" altLang="zh-TW" dirty="0" smtClean="0"/>
          </a:p>
          <a:p>
            <a:pPr lvl="1"/>
            <a:endParaRPr lang="en-US" altLang="zh-TW" dirty="0" smtClean="0"/>
          </a:p>
          <a:p>
            <a:pPr lvl="1"/>
            <a:endParaRPr lang="en-US" altLang="zh-TW" dirty="0" smtClean="0"/>
          </a:p>
        </p:txBody>
      </p:sp>
      <p:sp>
        <p:nvSpPr>
          <p:cNvPr id="1843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 altLang="zh-TW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4338638" y="6232525"/>
            <a:ext cx="463550" cy="404813"/>
          </a:xfrm>
        </p:spPr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15</a:t>
            </a:fld>
            <a:endParaRPr lang="en-US" altLang="ja-JP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03648" y="1576412"/>
            <a:ext cx="6175375" cy="4660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33400" y="287337"/>
            <a:ext cx="8059738" cy="931863"/>
          </a:xfrm>
        </p:spPr>
        <p:txBody>
          <a:bodyPr/>
          <a:lstStyle/>
          <a:p>
            <a:r>
              <a:rPr lang="en-US" dirty="0" smtClean="0"/>
              <a:t>Overall Summary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1000" y="1371600"/>
            <a:ext cx="8296275" cy="5029200"/>
          </a:xfrm>
        </p:spPr>
        <p:txBody>
          <a:bodyPr/>
          <a:lstStyle/>
          <a:p>
            <a:r>
              <a:rPr lang="en-US" dirty="0" smtClean="0"/>
              <a:t>Bi-prediction for identical motion</a:t>
            </a:r>
          </a:p>
          <a:p>
            <a:pPr lvl="1"/>
            <a:r>
              <a:rPr lang="en-US" dirty="0" smtClean="0"/>
              <a:t>HTM-7.0 changes bi-prediction to </a:t>
            </a:r>
            <a:r>
              <a:rPr lang="en-US" dirty="0" err="1" smtClean="0"/>
              <a:t>uni</a:t>
            </a:r>
            <a:r>
              <a:rPr lang="en-US" dirty="0" smtClean="0"/>
              <a:t>-prediction</a:t>
            </a:r>
          </a:p>
          <a:p>
            <a:pPr lvl="1"/>
            <a:r>
              <a:rPr lang="en-US" dirty="0" smtClean="0"/>
              <a:t>Generated </a:t>
            </a:r>
            <a:r>
              <a:rPr lang="en-US" dirty="0" err="1" smtClean="0"/>
              <a:t>bitstreams</a:t>
            </a:r>
            <a:r>
              <a:rPr lang="en-US" dirty="0" smtClean="0"/>
              <a:t> may not conform to the 3D-HEVC text when ARP is enabled due to unequal operations between </a:t>
            </a:r>
            <a:r>
              <a:rPr lang="en-US" dirty="0" err="1" smtClean="0"/>
              <a:t>uni</a:t>
            </a:r>
            <a:r>
              <a:rPr lang="en-US" dirty="0" smtClean="0"/>
              <a:t>-prediction and </a:t>
            </a:r>
            <a:r>
              <a:rPr lang="en-US" dirty="0" smtClean="0"/>
              <a:t>bi-prediction</a:t>
            </a:r>
          </a:p>
          <a:p>
            <a:pPr lvl="1"/>
            <a:r>
              <a:rPr lang="en-US" dirty="0" smtClean="0"/>
              <a:t>The same issue is also found in IC (CE4 Test-2.0)</a:t>
            </a:r>
            <a:endParaRPr lang="en-US" dirty="0" smtClean="0"/>
          </a:p>
          <a:p>
            <a:r>
              <a:rPr lang="en-CA" dirty="0" smtClean="0"/>
              <a:t>Propose to align the operations between </a:t>
            </a:r>
            <a:r>
              <a:rPr lang="en-CA" dirty="0" err="1" smtClean="0"/>
              <a:t>uni</a:t>
            </a:r>
            <a:r>
              <a:rPr lang="en-CA" dirty="0" smtClean="0"/>
              <a:t>-prediction and bi-prediction when ARP is enabled</a:t>
            </a:r>
          </a:p>
          <a:p>
            <a:pPr lvl="1"/>
            <a:r>
              <a:rPr lang="en-CA" dirty="0" smtClean="0"/>
              <a:t>Slight coding loss (0.1%)</a:t>
            </a:r>
          </a:p>
          <a:p>
            <a:pPr lvl="1"/>
            <a:r>
              <a:rPr lang="en-CA" dirty="0" smtClean="0"/>
              <a:t>Allowing decoder change Bi-prediction with identical motion to </a:t>
            </a:r>
            <a:r>
              <a:rPr lang="en-CA" dirty="0" err="1" smtClean="0"/>
              <a:t>uni</a:t>
            </a:r>
            <a:r>
              <a:rPr lang="en-CA" dirty="0" smtClean="0"/>
              <a:t>-prediction could save </a:t>
            </a:r>
            <a:r>
              <a:rPr lang="en-CA" dirty="0" smtClean="0">
                <a:solidFill>
                  <a:srgbClr val="FF0000"/>
                </a:solidFill>
              </a:rPr>
              <a:t>5%</a:t>
            </a:r>
            <a:r>
              <a:rPr lang="en-CA" dirty="0" smtClean="0"/>
              <a:t> decoding time</a:t>
            </a:r>
          </a:p>
          <a:p>
            <a:pPr lvl="1"/>
            <a:endParaRPr lang="en-CA" dirty="0" smtClean="0"/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4338638" y="6232525"/>
            <a:ext cx="463550" cy="404813"/>
          </a:xfrm>
        </p:spPr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1</a:t>
            </a:fld>
            <a:endParaRPr lang="en-US" altLang="ja-JP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33400" y="287338"/>
            <a:ext cx="8059738" cy="931862"/>
          </a:xfrm>
        </p:spPr>
        <p:txBody>
          <a:bodyPr/>
          <a:lstStyle/>
          <a:p>
            <a:pPr>
              <a:defRPr/>
            </a:pPr>
            <a:r>
              <a:rPr lang="en-US" altLang="zh-TW" sz="2800" dirty="0" smtClean="0"/>
              <a:t>Issues of ARP with Identical Motion Checking</a:t>
            </a:r>
            <a:endParaRPr lang="en-US" sz="2800" dirty="0"/>
          </a:p>
        </p:txBody>
      </p:sp>
      <p:sp>
        <p:nvSpPr>
          <p:cNvPr id="11267" name="内容占位符 2"/>
          <p:cNvSpPr>
            <a:spLocks noGrp="1"/>
          </p:cNvSpPr>
          <p:nvPr>
            <p:ph idx="1"/>
          </p:nvPr>
        </p:nvSpPr>
        <p:spPr>
          <a:xfrm>
            <a:off x="381000" y="1371600"/>
            <a:ext cx="8296275" cy="5029200"/>
          </a:xfrm>
        </p:spPr>
        <p:txBody>
          <a:bodyPr/>
          <a:lstStyle/>
          <a:p>
            <a:r>
              <a:rPr lang="en-US" dirty="0" smtClean="0"/>
              <a:t>Issue 1: Unequal clipping operations are applied to </a:t>
            </a:r>
            <a:r>
              <a:rPr lang="en-US" dirty="0" err="1" smtClean="0"/>
              <a:t>uni</a:t>
            </a:r>
            <a:r>
              <a:rPr lang="en-US" dirty="0" smtClean="0"/>
              <a:t>-prediction and bi-prediction of a ARP enabled PU</a:t>
            </a:r>
          </a:p>
          <a:p>
            <a:r>
              <a:rPr lang="en-US" dirty="0" smtClean="0"/>
              <a:t>Issue 2: Different predicting residual signal for List0 and List1 when List0/List1 motion are identical</a:t>
            </a:r>
          </a:p>
          <a:p>
            <a:pPr lvl="1"/>
            <a:r>
              <a:rPr lang="en-CA" sz="1600" dirty="0" smtClean="0"/>
              <a:t>L0: select the base-view reference picture with ref. </a:t>
            </a:r>
            <a:r>
              <a:rPr lang="en-CA" sz="1600" dirty="0" err="1" smtClean="0"/>
              <a:t>idx</a:t>
            </a:r>
            <a:r>
              <a:rPr lang="en-CA" sz="1600" dirty="0" smtClean="0"/>
              <a:t> =0 in List0 </a:t>
            </a:r>
          </a:p>
          <a:p>
            <a:pPr lvl="1">
              <a:buFontTx/>
              <a:buNone/>
            </a:pPr>
            <a:r>
              <a:rPr lang="en-CA" sz="1600" dirty="0" smtClean="0"/>
              <a:t>     L1: select the base-view reference picture with ref. </a:t>
            </a:r>
            <a:r>
              <a:rPr lang="en-CA" sz="1600" dirty="0" err="1" smtClean="0"/>
              <a:t>idx</a:t>
            </a:r>
            <a:r>
              <a:rPr lang="en-CA" sz="1600" dirty="0" smtClean="0"/>
              <a:t> =0 in List1</a:t>
            </a:r>
          </a:p>
          <a:p>
            <a:endParaRPr lang="en-US" dirty="0" smtClean="0"/>
          </a:p>
          <a:p>
            <a:pPr lvl="1">
              <a:buFontTx/>
              <a:buNone/>
            </a:pPr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</p:txBody>
      </p:sp>
      <p:cxnSp>
        <p:nvCxnSpPr>
          <p:cNvPr id="11273" name="Straight Connector 11"/>
          <p:cNvCxnSpPr>
            <a:cxnSpLocks noChangeShapeType="1"/>
          </p:cNvCxnSpPr>
          <p:nvPr/>
        </p:nvCxnSpPr>
        <p:spPr bwMode="auto">
          <a:xfrm>
            <a:off x="4483100" y="3286125"/>
            <a:ext cx="0" cy="2976563"/>
          </a:xfrm>
          <a:prstGeom prst="line">
            <a:avLst/>
          </a:prstGeom>
          <a:noFill/>
          <a:ln w="9525" algn="ctr">
            <a:solidFill>
              <a:schemeClr val="tx1"/>
            </a:solidFill>
            <a:prstDash val="dash"/>
            <a:round/>
            <a:headEnd/>
            <a:tailEnd/>
          </a:ln>
        </p:spPr>
      </p:cxnSp>
      <p:sp>
        <p:nvSpPr>
          <p:cNvPr id="11274" name="TextBox 12"/>
          <p:cNvSpPr txBox="1">
            <a:spLocks noChangeArrowheads="1"/>
          </p:cNvSpPr>
          <p:nvPr/>
        </p:nvSpPr>
        <p:spPr bwMode="auto">
          <a:xfrm>
            <a:off x="1259632" y="3809970"/>
            <a:ext cx="1812925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 b="0" dirty="0">
                <a:solidFill>
                  <a:srgbClr val="FF0000"/>
                </a:solidFill>
              </a:rPr>
              <a:t>L0MV ≠ L1MV</a:t>
            </a:r>
          </a:p>
        </p:txBody>
      </p:sp>
      <p:sp>
        <p:nvSpPr>
          <p:cNvPr id="11275" name="TextBox 13"/>
          <p:cNvSpPr txBox="1">
            <a:spLocks noChangeArrowheads="1"/>
          </p:cNvSpPr>
          <p:nvPr/>
        </p:nvSpPr>
        <p:spPr bwMode="auto">
          <a:xfrm>
            <a:off x="5800725" y="3809970"/>
            <a:ext cx="1812925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 b="0" dirty="0">
                <a:solidFill>
                  <a:srgbClr val="FF0000"/>
                </a:solidFill>
              </a:rPr>
              <a:t>L0MV = L1MV</a:t>
            </a:r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4338638" y="6232525"/>
            <a:ext cx="463550" cy="404813"/>
          </a:xfrm>
        </p:spPr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2</a:t>
            </a:fld>
            <a:endParaRPr lang="en-US" altLang="ja-JP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44825" y="3841750"/>
            <a:ext cx="4472809" cy="24552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11960" y="3645024"/>
            <a:ext cx="4752528" cy="25088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33400" y="287338"/>
            <a:ext cx="8059738" cy="931862"/>
          </a:xfrm>
        </p:spPr>
        <p:txBody>
          <a:bodyPr/>
          <a:lstStyle/>
          <a:p>
            <a:pPr>
              <a:defRPr/>
            </a:pPr>
            <a:r>
              <a:rPr lang="en-US" altLang="zh-TW" dirty="0" smtClean="0"/>
              <a:t>Proposed Solution for The Issue 1</a:t>
            </a:r>
            <a:endParaRPr lang="en-US" dirty="0"/>
          </a:p>
        </p:txBody>
      </p:sp>
      <p:sp>
        <p:nvSpPr>
          <p:cNvPr id="12291" name="内容占位符 2"/>
          <p:cNvSpPr>
            <a:spLocks noGrp="1"/>
          </p:cNvSpPr>
          <p:nvPr>
            <p:ph idx="1"/>
          </p:nvPr>
        </p:nvSpPr>
        <p:spPr>
          <a:xfrm>
            <a:off x="381000" y="1371600"/>
            <a:ext cx="8296275" cy="5029200"/>
          </a:xfrm>
        </p:spPr>
        <p:txBody>
          <a:bodyPr/>
          <a:lstStyle/>
          <a:p>
            <a:r>
              <a:rPr lang="en-US" dirty="0" smtClean="0"/>
              <a:t>Unify the clipping operations for </a:t>
            </a:r>
            <a:r>
              <a:rPr lang="en-US" dirty="0" err="1" smtClean="0"/>
              <a:t>uni</a:t>
            </a:r>
            <a:r>
              <a:rPr lang="en-US" dirty="0" smtClean="0"/>
              <a:t>-prediction and bi-prediction</a:t>
            </a:r>
          </a:p>
          <a:p>
            <a:r>
              <a:rPr lang="en-CA" dirty="0" smtClean="0"/>
              <a:t>Always applying clipping </a:t>
            </a:r>
            <a:r>
              <a:rPr lang="en-CA" dirty="0" smtClean="0"/>
              <a:t>after </a:t>
            </a:r>
            <a:r>
              <a:rPr lang="en-CA" dirty="0" smtClean="0"/>
              <a:t>the </a:t>
            </a:r>
            <a:r>
              <a:rPr lang="en-CA" dirty="0" smtClean="0"/>
              <a:t>predicting residual signal </a:t>
            </a:r>
            <a:r>
              <a:rPr lang="en-CA" dirty="0" smtClean="0"/>
              <a:t>is added to the MCP </a:t>
            </a:r>
            <a:r>
              <a:rPr lang="en-CA" dirty="0" smtClean="0"/>
              <a:t>signal </a:t>
            </a:r>
            <a:r>
              <a:rPr lang="en-CA" dirty="0" smtClean="0"/>
              <a:t>no </a:t>
            </a:r>
            <a:r>
              <a:rPr lang="en-CA" dirty="0" smtClean="0"/>
              <a:t>mater current PU is </a:t>
            </a:r>
            <a:r>
              <a:rPr lang="en-CA" dirty="0" err="1" smtClean="0"/>
              <a:t>uni</a:t>
            </a:r>
            <a:r>
              <a:rPr lang="en-CA" dirty="0" smtClean="0"/>
              <a:t>-prediction or bi-prediction</a:t>
            </a:r>
          </a:p>
          <a:p>
            <a:r>
              <a:rPr lang="en-CA" dirty="0" smtClean="0"/>
              <a:t>0.1% overall BD-rate increase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4338638" y="6232525"/>
            <a:ext cx="463550" cy="404813"/>
          </a:xfrm>
        </p:spPr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3</a:t>
            </a:fld>
            <a:endParaRPr lang="en-US" altLang="ja-JP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Simulation Results</a:t>
            </a:r>
          </a:p>
        </p:txBody>
      </p:sp>
      <p:sp>
        <p:nvSpPr>
          <p:cNvPr id="1843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 smtClean="0">
                <a:solidFill>
                  <a:schemeClr val="tx1"/>
                </a:solidFill>
              </a:rPr>
              <a:t>Anchor : HTM-7.0r1</a:t>
            </a:r>
          </a:p>
          <a:p>
            <a:r>
              <a:rPr lang="en-US" altLang="zh-TW" dirty="0" smtClean="0">
                <a:solidFill>
                  <a:schemeClr val="tx1"/>
                </a:solidFill>
              </a:rPr>
              <a:t>Test : HTM-7.0r1 with equal operations for </a:t>
            </a:r>
            <a:r>
              <a:rPr lang="en-US" altLang="zh-TW" dirty="0" err="1" smtClean="0">
                <a:solidFill>
                  <a:schemeClr val="tx1"/>
                </a:solidFill>
              </a:rPr>
              <a:t>uni</a:t>
            </a:r>
            <a:r>
              <a:rPr lang="en-US" altLang="zh-TW" dirty="0" smtClean="0">
                <a:solidFill>
                  <a:schemeClr val="tx1"/>
                </a:solidFill>
              </a:rPr>
              <a:t>- and bi- prediction when ARP is </a:t>
            </a:r>
            <a:r>
              <a:rPr lang="en-US" altLang="zh-TW" dirty="0" smtClean="0">
                <a:solidFill>
                  <a:schemeClr val="tx1"/>
                </a:solidFill>
              </a:rPr>
              <a:t>enabled</a:t>
            </a:r>
          </a:p>
          <a:p>
            <a:r>
              <a:rPr lang="en-US" altLang="zh-TW" dirty="0" smtClean="0">
                <a:solidFill>
                  <a:schemeClr val="tx1"/>
                </a:solidFill>
              </a:rPr>
              <a:t>Under CTC configuration</a:t>
            </a:r>
            <a:endParaRPr lang="en-US" altLang="zh-TW" dirty="0" smtClean="0">
              <a:solidFill>
                <a:schemeClr val="tx1"/>
              </a:solidFill>
            </a:endParaRPr>
          </a:p>
          <a:p>
            <a:pPr marL="342900" lvl="1" indent="-342900">
              <a:spcBef>
                <a:spcPct val="50000"/>
              </a:spcBef>
              <a:buClr>
                <a:srgbClr val="ED6D00"/>
              </a:buClr>
              <a:buFont typeface="Arial" charset="0"/>
              <a:buChar char="▪"/>
            </a:pPr>
            <a:endParaRPr lang="en-US" altLang="zh-TW" dirty="0" smtClean="0"/>
          </a:p>
          <a:p>
            <a:pPr marL="342900" lvl="1" indent="-342900">
              <a:spcBef>
                <a:spcPct val="50000"/>
              </a:spcBef>
              <a:buClr>
                <a:srgbClr val="ED6D00"/>
              </a:buClr>
              <a:buFont typeface="Arial" charset="0"/>
              <a:buChar char="▪"/>
            </a:pPr>
            <a:endParaRPr lang="en-US" altLang="zh-TW" dirty="0" smtClean="0"/>
          </a:p>
          <a:p>
            <a:pPr marL="342900" lvl="1" indent="-342900">
              <a:spcBef>
                <a:spcPct val="50000"/>
              </a:spcBef>
              <a:buClr>
                <a:srgbClr val="ED6D00"/>
              </a:buClr>
              <a:buFont typeface="Arial" charset="0"/>
              <a:buChar char="▪"/>
            </a:pPr>
            <a:endParaRPr lang="en-US" altLang="zh-TW" dirty="0" smtClean="0"/>
          </a:p>
          <a:p>
            <a:pPr marL="342900" lvl="1" indent="-342900">
              <a:spcBef>
                <a:spcPct val="50000"/>
              </a:spcBef>
              <a:buClr>
                <a:srgbClr val="ED6D00"/>
              </a:buClr>
              <a:buFont typeface="Arial" charset="0"/>
              <a:buChar char="▪"/>
            </a:pPr>
            <a:endParaRPr lang="en-US" altLang="zh-TW" dirty="0" smtClean="0"/>
          </a:p>
          <a:p>
            <a:pPr marL="342900" lvl="1" indent="-342900">
              <a:spcBef>
                <a:spcPct val="50000"/>
              </a:spcBef>
              <a:buClr>
                <a:srgbClr val="ED6D00"/>
              </a:buClr>
              <a:buFont typeface="Arial" charset="0"/>
              <a:buChar char="▪"/>
            </a:pPr>
            <a:endParaRPr lang="en-US" altLang="zh-TW" dirty="0" smtClean="0"/>
          </a:p>
          <a:p>
            <a:pPr marL="342900" lvl="1" indent="-342900">
              <a:spcBef>
                <a:spcPct val="50000"/>
              </a:spcBef>
              <a:buClr>
                <a:srgbClr val="ED6D00"/>
              </a:buClr>
              <a:buFont typeface="Arial" charset="0"/>
              <a:buChar char="▪"/>
            </a:pPr>
            <a:endParaRPr lang="en-US" altLang="zh-TW" dirty="0" smtClean="0"/>
          </a:p>
          <a:p>
            <a:endParaRPr lang="en-US" altLang="zh-TW" dirty="0" smtClean="0">
              <a:solidFill>
                <a:schemeClr val="tx1"/>
              </a:solidFill>
            </a:endParaRPr>
          </a:p>
          <a:p>
            <a:pPr lvl="1"/>
            <a:endParaRPr lang="en-US" altLang="zh-TW" dirty="0" smtClean="0"/>
          </a:p>
          <a:p>
            <a:pPr lvl="1"/>
            <a:endParaRPr lang="en-US" altLang="zh-TW" dirty="0" smtClean="0"/>
          </a:p>
          <a:p>
            <a:pPr lvl="1"/>
            <a:endParaRPr lang="en-US" altLang="zh-TW" dirty="0" smtClean="0"/>
          </a:p>
          <a:p>
            <a:pPr lvl="1"/>
            <a:endParaRPr lang="en-US" altLang="zh-TW" dirty="0" smtClean="0"/>
          </a:p>
          <a:p>
            <a:pPr lvl="1"/>
            <a:endParaRPr lang="en-US" altLang="zh-TW" dirty="0" smtClean="0"/>
          </a:p>
          <a:p>
            <a:pPr lvl="1"/>
            <a:endParaRPr lang="en-US" altLang="zh-TW" dirty="0" smtClean="0"/>
          </a:p>
          <a:p>
            <a:pPr lvl="1"/>
            <a:endParaRPr lang="en-US" altLang="zh-TW" dirty="0" smtClean="0"/>
          </a:p>
          <a:p>
            <a:pPr lvl="1"/>
            <a:endParaRPr lang="en-US" altLang="zh-TW" dirty="0" smtClean="0"/>
          </a:p>
        </p:txBody>
      </p:sp>
      <p:sp>
        <p:nvSpPr>
          <p:cNvPr id="1843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 altLang="zh-TW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4338638" y="6232525"/>
            <a:ext cx="463550" cy="404813"/>
          </a:xfrm>
        </p:spPr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4</a:t>
            </a:fld>
            <a:endParaRPr lang="en-US" altLang="ja-JP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62013" y="3188940"/>
            <a:ext cx="7419975" cy="2400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33400" y="287338"/>
            <a:ext cx="8059738" cy="931862"/>
          </a:xfrm>
        </p:spPr>
        <p:txBody>
          <a:bodyPr/>
          <a:lstStyle/>
          <a:p>
            <a:pPr>
              <a:defRPr/>
            </a:pPr>
            <a:r>
              <a:rPr lang="en-US" altLang="zh-TW" dirty="0" smtClean="0"/>
              <a:t>Proposed Solution for The Issue 2</a:t>
            </a:r>
            <a:endParaRPr lang="en-US" dirty="0"/>
          </a:p>
        </p:txBody>
      </p:sp>
      <p:sp>
        <p:nvSpPr>
          <p:cNvPr id="12291" name="内容占位符 2"/>
          <p:cNvSpPr>
            <a:spLocks noGrp="1"/>
          </p:cNvSpPr>
          <p:nvPr>
            <p:ph idx="1"/>
          </p:nvPr>
        </p:nvSpPr>
        <p:spPr>
          <a:xfrm>
            <a:off x="381000" y="1371600"/>
            <a:ext cx="8296275" cy="5029200"/>
          </a:xfrm>
        </p:spPr>
        <p:txBody>
          <a:bodyPr/>
          <a:lstStyle/>
          <a:p>
            <a:r>
              <a:rPr lang="en-CA" dirty="0" smtClean="0"/>
              <a:t>Modify the selection of base-view reference picture</a:t>
            </a:r>
          </a:p>
          <a:p>
            <a:pPr lvl="1"/>
            <a:r>
              <a:rPr lang="en-CA" dirty="0" smtClean="0"/>
              <a:t>Original : </a:t>
            </a:r>
            <a:r>
              <a:rPr lang="en-CA" sz="1600" dirty="0" smtClean="0"/>
              <a:t>L0: select the base-view reference picture with ref. </a:t>
            </a:r>
            <a:r>
              <a:rPr lang="en-CA" sz="1600" dirty="0" err="1" smtClean="0"/>
              <a:t>idx</a:t>
            </a:r>
            <a:r>
              <a:rPr lang="en-CA" sz="1600" dirty="0" smtClean="0"/>
              <a:t> =0 in List0 </a:t>
            </a:r>
          </a:p>
          <a:p>
            <a:pPr lvl="1">
              <a:buFontTx/>
              <a:buNone/>
            </a:pPr>
            <a:r>
              <a:rPr lang="en-CA" sz="1600" dirty="0" smtClean="0"/>
              <a:t>                        L1: select the base-view reference picture with ref. </a:t>
            </a:r>
            <a:r>
              <a:rPr lang="en-CA" sz="1600" dirty="0" err="1" smtClean="0"/>
              <a:t>idx</a:t>
            </a:r>
            <a:r>
              <a:rPr lang="en-CA" sz="1600" dirty="0" smtClean="0"/>
              <a:t> =0 in List1</a:t>
            </a:r>
          </a:p>
          <a:p>
            <a:pPr lvl="1"/>
            <a:r>
              <a:rPr lang="en-CA" dirty="0" smtClean="0"/>
              <a:t> Modify : </a:t>
            </a:r>
            <a:r>
              <a:rPr lang="en-CA" sz="1800" dirty="0" smtClean="0">
                <a:solidFill>
                  <a:srgbClr val="0000FF"/>
                </a:solidFill>
              </a:rPr>
              <a:t>A</a:t>
            </a:r>
            <a:r>
              <a:rPr lang="en-CA" sz="1800" dirty="0" smtClean="0">
                <a:solidFill>
                  <a:srgbClr val="0000FF"/>
                </a:solidFill>
              </a:rPr>
              <a:t>mong </a:t>
            </a:r>
            <a:r>
              <a:rPr lang="en-CA" sz="1800" dirty="0" smtClean="0">
                <a:solidFill>
                  <a:srgbClr val="0000FF"/>
                </a:solidFill>
              </a:rPr>
              <a:t>the two base view reference </a:t>
            </a:r>
            <a:r>
              <a:rPr lang="en-CA" sz="1800" dirty="0" smtClean="0">
                <a:solidFill>
                  <a:srgbClr val="0000FF"/>
                </a:solidFill>
              </a:rPr>
              <a:t>pictures </a:t>
            </a:r>
            <a:r>
              <a:rPr lang="en-CA" sz="1800" dirty="0" smtClean="0">
                <a:solidFill>
                  <a:srgbClr val="0000FF"/>
                </a:solidFill>
              </a:rPr>
              <a:t>in the original scheme,</a:t>
            </a:r>
          </a:p>
          <a:p>
            <a:pPr lvl="1">
              <a:buNone/>
            </a:pPr>
            <a:r>
              <a:rPr lang="en-CA" sz="1600" dirty="0" smtClean="0"/>
              <a:t>                       L0</a:t>
            </a:r>
            <a:r>
              <a:rPr lang="en-CA" sz="1600" dirty="0" smtClean="0"/>
              <a:t>: </a:t>
            </a:r>
            <a:r>
              <a:rPr lang="en-CA" sz="1600" dirty="0" smtClean="0"/>
              <a:t>select </a:t>
            </a:r>
            <a:r>
              <a:rPr lang="en-CA" sz="1600" dirty="0" smtClean="0"/>
              <a:t>the one </a:t>
            </a:r>
            <a:r>
              <a:rPr lang="en-CA" sz="1600" dirty="0" smtClean="0"/>
              <a:t>which is closer to </a:t>
            </a:r>
            <a:r>
              <a:rPr lang="en-CA" sz="1600" dirty="0" smtClean="0"/>
              <a:t>the </a:t>
            </a:r>
            <a:r>
              <a:rPr lang="en-CA" sz="1600" dirty="0" smtClean="0"/>
              <a:t>L0 reference picture  of </a:t>
            </a:r>
          </a:p>
          <a:p>
            <a:pPr lvl="1">
              <a:buNone/>
            </a:pPr>
            <a:r>
              <a:rPr lang="en-CA" sz="1600" dirty="0" smtClean="0"/>
              <a:t> </a:t>
            </a:r>
            <a:r>
              <a:rPr lang="en-CA" sz="1600" dirty="0" smtClean="0"/>
              <a:t>                             </a:t>
            </a:r>
            <a:r>
              <a:rPr lang="en-CA" sz="1600" dirty="0" smtClean="0"/>
              <a:t>current CU in terms of POC distance</a:t>
            </a:r>
            <a:endParaRPr lang="en-CA" sz="1600" dirty="0" smtClean="0"/>
          </a:p>
          <a:p>
            <a:pPr lvl="1">
              <a:buNone/>
            </a:pPr>
            <a:r>
              <a:rPr lang="en-CA" sz="1600" dirty="0" smtClean="0"/>
              <a:t>                       L1: </a:t>
            </a:r>
            <a:r>
              <a:rPr lang="en-CA" sz="1600" dirty="0" smtClean="0"/>
              <a:t>select the one which is closer to the </a:t>
            </a:r>
            <a:r>
              <a:rPr lang="en-CA" sz="1600" dirty="0" smtClean="0"/>
              <a:t>L1 </a:t>
            </a:r>
            <a:r>
              <a:rPr lang="en-CA" sz="1600" dirty="0" smtClean="0"/>
              <a:t>reference picture  of </a:t>
            </a:r>
          </a:p>
          <a:p>
            <a:pPr lvl="1">
              <a:buNone/>
            </a:pPr>
            <a:r>
              <a:rPr lang="en-CA" sz="1600" dirty="0" smtClean="0"/>
              <a:t>          </a:t>
            </a:r>
            <a:r>
              <a:rPr lang="en-CA" sz="1600" dirty="0" smtClean="0"/>
              <a:t>                    </a:t>
            </a:r>
            <a:r>
              <a:rPr lang="en-CA" sz="1600" dirty="0" smtClean="0"/>
              <a:t>current CU in terms of POC distance</a:t>
            </a:r>
            <a:endParaRPr lang="en-CA" sz="1600" dirty="0" smtClean="0"/>
          </a:p>
          <a:p>
            <a:endParaRPr lang="en-CA" dirty="0" smtClean="0"/>
          </a:p>
          <a:p>
            <a:endParaRPr lang="en-CA" dirty="0" smtClean="0"/>
          </a:p>
          <a:p>
            <a:r>
              <a:rPr lang="en-CA" dirty="0" smtClean="0"/>
              <a:t>No </a:t>
            </a:r>
            <a:r>
              <a:rPr lang="en-CA" dirty="0" smtClean="0"/>
              <a:t>coding loss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4338638" y="6232525"/>
            <a:ext cx="463550" cy="404813"/>
          </a:xfrm>
        </p:spPr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5</a:t>
            </a:fld>
            <a:endParaRPr lang="en-US" altLang="ja-JP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43450" y="4159250"/>
            <a:ext cx="3933825" cy="224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76256" y="4293096"/>
            <a:ext cx="714375" cy="676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Simulation Results</a:t>
            </a:r>
          </a:p>
        </p:txBody>
      </p:sp>
      <p:sp>
        <p:nvSpPr>
          <p:cNvPr id="1843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 smtClean="0">
                <a:solidFill>
                  <a:schemeClr val="tx1"/>
                </a:solidFill>
              </a:rPr>
              <a:t>Anchor : HTM-7.0r1</a:t>
            </a:r>
          </a:p>
          <a:p>
            <a:r>
              <a:rPr lang="en-US" altLang="zh-TW" dirty="0" smtClean="0">
                <a:solidFill>
                  <a:schemeClr val="tx1"/>
                </a:solidFill>
              </a:rPr>
              <a:t>Test : HTM-7.0r1 with modified ref. picture </a:t>
            </a:r>
            <a:r>
              <a:rPr lang="en-US" altLang="zh-TW" dirty="0" smtClean="0">
                <a:solidFill>
                  <a:schemeClr val="tx1"/>
                </a:solidFill>
              </a:rPr>
              <a:t>selection</a:t>
            </a:r>
          </a:p>
          <a:p>
            <a:r>
              <a:rPr lang="en-US" altLang="zh-TW" dirty="0" smtClean="0">
                <a:solidFill>
                  <a:schemeClr val="tx1"/>
                </a:solidFill>
              </a:rPr>
              <a:t>Under CTC configurations</a:t>
            </a:r>
            <a:endParaRPr lang="en-US" altLang="zh-TW" dirty="0" smtClean="0">
              <a:solidFill>
                <a:schemeClr val="tx1"/>
              </a:solidFill>
            </a:endParaRPr>
          </a:p>
          <a:p>
            <a:pPr marL="342900" lvl="1" indent="-342900">
              <a:spcBef>
                <a:spcPct val="50000"/>
              </a:spcBef>
              <a:buClr>
                <a:srgbClr val="ED6D00"/>
              </a:buClr>
              <a:buFont typeface="Arial" charset="0"/>
              <a:buChar char="▪"/>
            </a:pPr>
            <a:endParaRPr lang="en-US" altLang="zh-TW" dirty="0" smtClean="0"/>
          </a:p>
          <a:p>
            <a:pPr marL="342900" lvl="1" indent="-342900">
              <a:spcBef>
                <a:spcPct val="50000"/>
              </a:spcBef>
              <a:buClr>
                <a:srgbClr val="ED6D00"/>
              </a:buClr>
              <a:buFont typeface="Arial" charset="0"/>
              <a:buChar char="▪"/>
            </a:pPr>
            <a:endParaRPr lang="en-US" altLang="zh-TW" dirty="0" smtClean="0"/>
          </a:p>
          <a:p>
            <a:pPr marL="342900" lvl="1" indent="-342900">
              <a:spcBef>
                <a:spcPct val="50000"/>
              </a:spcBef>
              <a:buClr>
                <a:srgbClr val="ED6D00"/>
              </a:buClr>
              <a:buFont typeface="Arial" charset="0"/>
              <a:buChar char="▪"/>
            </a:pPr>
            <a:endParaRPr lang="en-US" altLang="zh-TW" dirty="0" smtClean="0"/>
          </a:p>
          <a:p>
            <a:pPr marL="342900" lvl="1" indent="-342900">
              <a:spcBef>
                <a:spcPct val="50000"/>
              </a:spcBef>
              <a:buClr>
                <a:srgbClr val="ED6D00"/>
              </a:buClr>
              <a:buFont typeface="Arial" charset="0"/>
              <a:buChar char="▪"/>
            </a:pPr>
            <a:endParaRPr lang="en-US" altLang="zh-TW" dirty="0" smtClean="0"/>
          </a:p>
          <a:p>
            <a:pPr marL="342900" lvl="1" indent="-342900">
              <a:spcBef>
                <a:spcPct val="50000"/>
              </a:spcBef>
              <a:buClr>
                <a:srgbClr val="ED6D00"/>
              </a:buClr>
              <a:buFont typeface="Arial" charset="0"/>
              <a:buChar char="▪"/>
            </a:pPr>
            <a:endParaRPr lang="en-US" altLang="zh-TW" dirty="0" smtClean="0"/>
          </a:p>
          <a:p>
            <a:pPr marL="342900" lvl="1" indent="-342900">
              <a:spcBef>
                <a:spcPct val="50000"/>
              </a:spcBef>
              <a:buClr>
                <a:srgbClr val="ED6D00"/>
              </a:buClr>
              <a:buFont typeface="Arial" charset="0"/>
              <a:buChar char="▪"/>
            </a:pPr>
            <a:endParaRPr lang="en-US" altLang="zh-TW" dirty="0" smtClean="0"/>
          </a:p>
          <a:p>
            <a:endParaRPr lang="en-US" altLang="zh-TW" dirty="0" smtClean="0">
              <a:solidFill>
                <a:schemeClr val="tx1"/>
              </a:solidFill>
            </a:endParaRPr>
          </a:p>
          <a:p>
            <a:pPr lvl="1"/>
            <a:endParaRPr lang="en-US" altLang="zh-TW" dirty="0" smtClean="0"/>
          </a:p>
          <a:p>
            <a:pPr lvl="1"/>
            <a:endParaRPr lang="en-US" altLang="zh-TW" dirty="0" smtClean="0"/>
          </a:p>
          <a:p>
            <a:pPr lvl="1"/>
            <a:endParaRPr lang="en-US" altLang="zh-TW" dirty="0" smtClean="0"/>
          </a:p>
          <a:p>
            <a:pPr lvl="1"/>
            <a:endParaRPr lang="en-US" altLang="zh-TW" dirty="0" smtClean="0"/>
          </a:p>
          <a:p>
            <a:pPr lvl="1"/>
            <a:endParaRPr lang="en-US" altLang="zh-TW" dirty="0" smtClean="0"/>
          </a:p>
          <a:p>
            <a:pPr lvl="1"/>
            <a:endParaRPr lang="en-US" altLang="zh-TW" dirty="0" smtClean="0"/>
          </a:p>
          <a:p>
            <a:pPr lvl="1"/>
            <a:endParaRPr lang="en-US" altLang="zh-TW" dirty="0" smtClean="0"/>
          </a:p>
          <a:p>
            <a:pPr lvl="1"/>
            <a:endParaRPr lang="en-US" altLang="zh-TW" dirty="0" smtClean="0"/>
          </a:p>
        </p:txBody>
      </p:sp>
      <p:sp>
        <p:nvSpPr>
          <p:cNvPr id="1843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 altLang="zh-TW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4338638" y="6232525"/>
            <a:ext cx="463550" cy="404813"/>
          </a:xfrm>
        </p:spPr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6</a:t>
            </a:fld>
            <a:endParaRPr lang="en-US" altLang="ja-JP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62013" y="2900908"/>
            <a:ext cx="7419975" cy="2400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Simulation Results</a:t>
            </a:r>
          </a:p>
        </p:txBody>
      </p:sp>
      <p:sp>
        <p:nvSpPr>
          <p:cNvPr id="1843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 smtClean="0">
                <a:solidFill>
                  <a:schemeClr val="tx1"/>
                </a:solidFill>
              </a:rPr>
              <a:t>Anchor : HTM-7.0r1</a:t>
            </a:r>
          </a:p>
          <a:p>
            <a:r>
              <a:rPr lang="en-US" altLang="zh-TW" dirty="0" smtClean="0">
                <a:solidFill>
                  <a:schemeClr val="tx1"/>
                </a:solidFill>
              </a:rPr>
              <a:t>Test : HTM-7.0r1 with equal clipping operations and modified ref. picture </a:t>
            </a:r>
            <a:r>
              <a:rPr lang="en-US" altLang="zh-TW" dirty="0" smtClean="0">
                <a:solidFill>
                  <a:schemeClr val="tx1"/>
                </a:solidFill>
              </a:rPr>
              <a:t>selection</a:t>
            </a:r>
          </a:p>
          <a:p>
            <a:r>
              <a:rPr lang="en-US" altLang="zh-TW" dirty="0" smtClean="0">
                <a:solidFill>
                  <a:schemeClr val="tx1"/>
                </a:solidFill>
              </a:rPr>
              <a:t>Under CTC configurations</a:t>
            </a:r>
            <a:endParaRPr lang="en-US" altLang="zh-TW" dirty="0" smtClean="0">
              <a:solidFill>
                <a:schemeClr val="tx1"/>
              </a:solidFill>
            </a:endParaRPr>
          </a:p>
          <a:p>
            <a:pPr marL="342900" lvl="1" indent="-342900">
              <a:spcBef>
                <a:spcPct val="50000"/>
              </a:spcBef>
              <a:buClr>
                <a:srgbClr val="ED6D00"/>
              </a:buClr>
              <a:buFont typeface="Arial" charset="0"/>
              <a:buChar char="▪"/>
            </a:pPr>
            <a:endParaRPr lang="en-US" altLang="zh-TW" dirty="0" smtClean="0"/>
          </a:p>
          <a:p>
            <a:pPr marL="342900" lvl="1" indent="-342900">
              <a:spcBef>
                <a:spcPct val="50000"/>
              </a:spcBef>
              <a:buClr>
                <a:srgbClr val="ED6D00"/>
              </a:buClr>
              <a:buFont typeface="Arial" charset="0"/>
              <a:buChar char="▪"/>
            </a:pPr>
            <a:endParaRPr lang="en-US" altLang="zh-TW" dirty="0" smtClean="0"/>
          </a:p>
          <a:p>
            <a:pPr marL="342900" lvl="1" indent="-342900">
              <a:spcBef>
                <a:spcPct val="50000"/>
              </a:spcBef>
              <a:buClr>
                <a:srgbClr val="ED6D00"/>
              </a:buClr>
              <a:buFont typeface="Arial" charset="0"/>
              <a:buChar char="▪"/>
            </a:pPr>
            <a:endParaRPr lang="en-US" altLang="zh-TW" dirty="0" smtClean="0"/>
          </a:p>
          <a:p>
            <a:pPr marL="342900" lvl="1" indent="-342900">
              <a:spcBef>
                <a:spcPct val="50000"/>
              </a:spcBef>
              <a:buClr>
                <a:srgbClr val="ED6D00"/>
              </a:buClr>
              <a:buFont typeface="Arial" charset="0"/>
              <a:buChar char="▪"/>
            </a:pPr>
            <a:endParaRPr lang="en-US" altLang="zh-TW" dirty="0" smtClean="0"/>
          </a:p>
          <a:p>
            <a:pPr marL="342900" lvl="1" indent="-342900">
              <a:spcBef>
                <a:spcPct val="50000"/>
              </a:spcBef>
              <a:buClr>
                <a:srgbClr val="ED6D00"/>
              </a:buClr>
              <a:buFont typeface="Arial" charset="0"/>
              <a:buChar char="▪"/>
            </a:pPr>
            <a:endParaRPr lang="en-US" altLang="zh-TW" dirty="0" smtClean="0"/>
          </a:p>
          <a:p>
            <a:pPr marL="342900" lvl="1" indent="-342900">
              <a:spcBef>
                <a:spcPct val="50000"/>
              </a:spcBef>
              <a:buClr>
                <a:srgbClr val="ED6D00"/>
              </a:buClr>
              <a:buFont typeface="Arial" charset="0"/>
              <a:buChar char="▪"/>
            </a:pPr>
            <a:endParaRPr lang="en-US" altLang="zh-TW" dirty="0" smtClean="0"/>
          </a:p>
          <a:p>
            <a:pPr marL="342900" lvl="1" indent="-342900">
              <a:spcBef>
                <a:spcPct val="50000"/>
              </a:spcBef>
              <a:buClr>
                <a:srgbClr val="ED6D00"/>
              </a:buClr>
              <a:buFont typeface="Arial" charset="0"/>
              <a:buChar char="▪"/>
            </a:pPr>
            <a:r>
              <a:rPr lang="en-US" altLang="zh-TW" sz="2400" dirty="0" smtClean="0">
                <a:cs typeface="+mn-cs"/>
              </a:rPr>
              <a:t>Results crosschecked and confirmed in JCT3V-E0149</a:t>
            </a:r>
            <a:endParaRPr lang="en-US" altLang="zh-TW" sz="2400" dirty="0" smtClean="0">
              <a:solidFill>
                <a:srgbClr val="FF0000"/>
              </a:solidFill>
              <a:cs typeface="+mn-cs"/>
            </a:endParaRPr>
          </a:p>
          <a:p>
            <a:endParaRPr lang="en-US" altLang="zh-TW" dirty="0" smtClean="0">
              <a:solidFill>
                <a:schemeClr val="tx1"/>
              </a:solidFill>
            </a:endParaRPr>
          </a:p>
          <a:p>
            <a:pPr lvl="1"/>
            <a:endParaRPr lang="en-US" altLang="zh-TW" dirty="0" smtClean="0"/>
          </a:p>
          <a:p>
            <a:pPr lvl="1"/>
            <a:endParaRPr lang="en-US" altLang="zh-TW" dirty="0" smtClean="0"/>
          </a:p>
          <a:p>
            <a:pPr lvl="1"/>
            <a:endParaRPr lang="en-US" altLang="zh-TW" dirty="0" smtClean="0"/>
          </a:p>
          <a:p>
            <a:pPr lvl="1"/>
            <a:endParaRPr lang="en-US" altLang="zh-TW" dirty="0" smtClean="0"/>
          </a:p>
          <a:p>
            <a:pPr lvl="1"/>
            <a:endParaRPr lang="en-US" altLang="zh-TW" dirty="0" smtClean="0"/>
          </a:p>
          <a:p>
            <a:pPr lvl="1"/>
            <a:endParaRPr lang="en-US" altLang="zh-TW" dirty="0" smtClean="0"/>
          </a:p>
          <a:p>
            <a:pPr lvl="1"/>
            <a:endParaRPr lang="en-US" altLang="zh-TW" dirty="0" smtClean="0"/>
          </a:p>
          <a:p>
            <a:pPr lvl="1"/>
            <a:endParaRPr lang="en-US" altLang="zh-TW" dirty="0" smtClean="0"/>
          </a:p>
        </p:txBody>
      </p:sp>
      <p:sp>
        <p:nvSpPr>
          <p:cNvPr id="1843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 altLang="zh-TW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4338638" y="6232525"/>
            <a:ext cx="463550" cy="404813"/>
          </a:xfrm>
        </p:spPr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7</a:t>
            </a:fld>
            <a:endParaRPr lang="en-US" altLang="ja-JP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62013" y="3116932"/>
            <a:ext cx="7419975" cy="2400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33400" y="287338"/>
            <a:ext cx="8059738" cy="931862"/>
          </a:xfrm>
        </p:spPr>
        <p:txBody>
          <a:bodyPr/>
          <a:lstStyle/>
          <a:p>
            <a:pPr>
              <a:defRPr/>
            </a:pPr>
            <a:r>
              <a:rPr lang="en-US" altLang="zh-TW" dirty="0" smtClean="0"/>
              <a:t>Combining the fix of ARP and IC</a:t>
            </a:r>
            <a:endParaRPr lang="en-US" dirty="0"/>
          </a:p>
        </p:txBody>
      </p:sp>
      <p:sp>
        <p:nvSpPr>
          <p:cNvPr id="13315" name="内容占位符 2"/>
          <p:cNvSpPr>
            <a:spLocks noGrp="1"/>
          </p:cNvSpPr>
          <p:nvPr>
            <p:ph idx="1"/>
          </p:nvPr>
        </p:nvSpPr>
        <p:spPr>
          <a:xfrm>
            <a:off x="381000" y="1371600"/>
            <a:ext cx="8296275" cy="5029200"/>
          </a:xfrm>
        </p:spPr>
        <p:txBody>
          <a:bodyPr/>
          <a:lstStyle/>
          <a:p>
            <a:r>
              <a:rPr lang="en-US" dirty="0" smtClean="0"/>
              <a:t>The same issue for IC has been fixed in JCT3V-E0168</a:t>
            </a:r>
          </a:p>
          <a:p>
            <a:r>
              <a:rPr lang="en-US" dirty="0" smtClean="0"/>
              <a:t>With the fix of  identical motion checking of </a:t>
            </a:r>
            <a:r>
              <a:rPr lang="en-US" dirty="0" smtClean="0"/>
              <a:t>Bi-prediction PUs </a:t>
            </a:r>
            <a:r>
              <a:rPr lang="en-US" dirty="0" smtClean="0"/>
              <a:t>for ARP and IC</a:t>
            </a:r>
          </a:p>
          <a:p>
            <a:pPr lvl="1"/>
            <a:r>
              <a:rPr lang="en-US" dirty="0" smtClean="0"/>
              <a:t>Generated </a:t>
            </a:r>
            <a:r>
              <a:rPr lang="en-US" dirty="0" err="1" smtClean="0"/>
              <a:t>bitstreams</a:t>
            </a:r>
            <a:r>
              <a:rPr lang="en-US" dirty="0" smtClean="0"/>
              <a:t> NOW conforms to the 3D-HEVC text regardless of whether ARP or IC is enabled</a:t>
            </a:r>
          </a:p>
          <a:p>
            <a:pPr lvl="1"/>
            <a:r>
              <a:rPr lang="en-US" dirty="0" smtClean="0"/>
              <a:t>0.1% overall BD-rate increase</a:t>
            </a:r>
          </a:p>
          <a:p>
            <a:pPr lvl="1"/>
            <a:endParaRPr lang="en-US" dirty="0" smtClean="0"/>
          </a:p>
          <a:p>
            <a:r>
              <a:rPr lang="en-CA" dirty="0" smtClean="0"/>
              <a:t>Compared to the decoder without identical motion checking, the decoder with identical motion checking could save </a:t>
            </a:r>
            <a:r>
              <a:rPr lang="en-CA" dirty="0" smtClean="0">
                <a:solidFill>
                  <a:srgbClr val="FF0000"/>
                </a:solidFill>
              </a:rPr>
              <a:t>5%</a:t>
            </a:r>
            <a:r>
              <a:rPr lang="en-CA" dirty="0" smtClean="0"/>
              <a:t> decoding time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4338638" y="6232525"/>
            <a:ext cx="463550" cy="404813"/>
          </a:xfrm>
        </p:spPr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8</a:t>
            </a:fld>
            <a:endParaRPr lang="en-US" altLang="ja-JP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orporate ppt templatel_Confidential A">
  <a:themeElements>
    <a:clrScheme name="Corporate ppt templatel_Confidential A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orporate ppt templatel_Confidential A">
      <a:majorFont>
        <a:latin typeface="Arial"/>
        <a:ea typeface="標楷體"/>
        <a:cs typeface=""/>
      </a:majorFont>
      <a:minorFont>
        <a:latin typeface="Arial"/>
        <a:ea typeface="標楷體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orporate ppt templatel_Confidential 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 ppt templatel_Confidential A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 ppt templatel_Confidential A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 ppt templatel_Confidential A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 ppt templatel_Confidential A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 ppt templatel_Confidential A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佈景主題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佈景主題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16422</TotalTime>
  <Words>664</Words>
  <Application>Microsoft Office PowerPoint</Application>
  <PresentationFormat>On-screen Show (4:3)</PresentationFormat>
  <Paragraphs>190</Paragraphs>
  <Slides>16</Slides>
  <Notes>14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Corporate ppt templatel_Confidential A</vt:lpstr>
      <vt:lpstr>JCT3V-E0169: 3D-CE3 related: On complexity reduction of bi-prediction for advanced residual prediction</vt:lpstr>
      <vt:lpstr>Overall Summary</vt:lpstr>
      <vt:lpstr>Issues of ARP with Identical Motion Checking</vt:lpstr>
      <vt:lpstr>Proposed Solution for The Issue 1</vt:lpstr>
      <vt:lpstr>Simulation Results</vt:lpstr>
      <vt:lpstr>Proposed Solution for The Issue 2</vt:lpstr>
      <vt:lpstr>Simulation Results</vt:lpstr>
      <vt:lpstr>Simulation Results</vt:lpstr>
      <vt:lpstr>Combining the fix of ARP and IC</vt:lpstr>
      <vt:lpstr>Simulation Results</vt:lpstr>
      <vt:lpstr>Simulation Results</vt:lpstr>
      <vt:lpstr>Conclusions</vt:lpstr>
      <vt:lpstr>Thank you for your attention!</vt:lpstr>
      <vt:lpstr>Backup</vt:lpstr>
      <vt:lpstr>3D-HEVC WD of predictor calculation for IC</vt:lpstr>
      <vt:lpstr>Modified WD for IC</vt:lpstr>
    </vt:vector>
  </TitlesOfParts>
  <Company>MediaTek Inc.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Title: Arial Bold 32pt</dc:title>
  <dc:creator>Chih-Wei Hsu (MediaTek)</dc:creator>
  <cp:keywords>Confidential A</cp:keywords>
  <dc:description>Confidential A</dc:description>
  <cp:lastModifiedBy>MTK03795 - YiWen Chen (陳渏紋)</cp:lastModifiedBy>
  <cp:revision>2042</cp:revision>
  <dcterms:created xsi:type="dcterms:W3CDTF">2008-02-20T09:40:59Z</dcterms:created>
  <dcterms:modified xsi:type="dcterms:W3CDTF">2013-07-26T21:37:53Z</dcterms:modified>
  <cp:category>Confidential A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AdHocReviewCycleID">
    <vt:i4>259631151</vt:i4>
  </property>
  <property fmtid="{D5CDD505-2E9C-101B-9397-08002B2CF9AE}" pid="3" name="_NewReviewCycle">
    <vt:lpwstr/>
  </property>
  <property fmtid="{D5CDD505-2E9C-101B-9397-08002B2CF9AE}" pid="4" name="_EmailSubject">
    <vt:lpwstr>slides</vt:lpwstr>
  </property>
  <property fmtid="{D5CDD505-2E9C-101B-9397-08002B2CF9AE}" pid="5" name="_AuthorEmail">
    <vt:lpwstr>yiwen.chen@mediatek.com</vt:lpwstr>
  </property>
  <property fmtid="{D5CDD505-2E9C-101B-9397-08002B2CF9AE}" pid="6" name="_AuthorEmailDisplayName">
    <vt:lpwstr>YiWen Chen (陳渏紋)</vt:lpwstr>
  </property>
  <property fmtid="{D5CDD505-2E9C-101B-9397-08002B2CF9AE}" pid="7" name="_PreviousAdHocReviewCycleID">
    <vt:i4>-2064365103</vt:i4>
  </property>
</Properties>
</file>