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14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5" r:id="rId2"/>
    <p:sldId id="397" r:id="rId3"/>
    <p:sldId id="425" r:id="rId4"/>
    <p:sldId id="424" r:id="rId5"/>
    <p:sldId id="423" r:id="rId6"/>
    <p:sldId id="426" r:id="rId7"/>
    <p:sldId id="400" r:id="rId8"/>
    <p:sldId id="418" r:id="rId9"/>
    <p:sldId id="401" r:id="rId10"/>
    <p:sldId id="395" r:id="rId1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FF"/>
    <a:srgbClr val="331932"/>
    <a:srgbClr val="11090F"/>
    <a:srgbClr val="120811"/>
    <a:srgbClr val="205885"/>
    <a:srgbClr val="ED6D00"/>
    <a:srgbClr val="CCECFF"/>
    <a:srgbClr val="FFFF99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8917" autoAdjust="0"/>
  </p:normalViewPr>
  <p:slideViewPr>
    <p:cSldViewPr snapToObjects="1">
      <p:cViewPr>
        <p:scale>
          <a:sx n="80" d="100"/>
          <a:sy n="80" d="100"/>
        </p:scale>
        <p:origin x="-126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838A48-7368-4AE5-8CA9-C7C89709A9E9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altLang="zh-TW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JCT3V-E0167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JCT3V-E0167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12.png"/><Relationship Id="rId5" Type="http://schemas.openxmlformats.org/officeDocument/2006/relationships/image" Target="../media/image5.png"/><Relationship Id="rId10" Type="http://schemas.openxmlformats.org/officeDocument/2006/relationships/image" Target="../media/image11.png"/><Relationship Id="rId4" Type="http://schemas.openxmlformats.org/officeDocument/2006/relationships/image" Target="../media/image7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6" descr="gray_to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-9525" y="2347913"/>
            <a:ext cx="9153525" cy="1585144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CA" altLang="zh-TW" sz="3600" dirty="0" smtClean="0"/>
              <a:t>3D-CE6.h related: </a:t>
            </a:r>
            <a:br>
              <a:rPr lang="en-CA" altLang="zh-TW" sz="3600" dirty="0" smtClean="0"/>
            </a:br>
            <a:r>
              <a:rPr lang="en-CA" altLang="zh-TW" sz="3600" dirty="0" smtClean="0"/>
              <a:t>Simplified SDC prediction</a:t>
            </a:r>
            <a:r>
              <a:rPr lang="en-US" altLang="zh-TW" sz="3600" dirty="0" smtClean="0"/>
              <a:t> </a:t>
            </a:r>
            <a:endParaRPr lang="zh-TW" altLang="en-US" sz="3600" dirty="0" smtClean="0"/>
          </a:p>
        </p:txBody>
      </p:sp>
      <p:sp>
        <p:nvSpPr>
          <p:cNvPr id="3078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149080"/>
            <a:ext cx="8662987" cy="1008708"/>
          </a:xfrm>
        </p:spPr>
        <p:txBody>
          <a:bodyPr/>
          <a:lstStyle/>
          <a:p>
            <a:r>
              <a:rPr lang="en-US" altLang="zh-TW" sz="1800" dirty="0" smtClean="0"/>
              <a:t>Jian-Liang Lin, Yi-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Chen</a:t>
            </a:r>
            <a:r>
              <a:rPr lang="fr-FR" sz="1800" dirty="0" smtClean="0"/>
              <a:t>, </a:t>
            </a:r>
            <a:r>
              <a:rPr lang="en-US" altLang="zh-TW" sz="1800" dirty="0" smtClean="0"/>
              <a:t>Kai Zhang, Yu-</a:t>
            </a:r>
            <a:r>
              <a:rPr lang="en-US" altLang="zh-TW" sz="1800" dirty="0" err="1" smtClean="0"/>
              <a:t>Wen</a:t>
            </a:r>
            <a:r>
              <a:rPr lang="en-US" altLang="zh-TW" sz="1800" dirty="0" smtClean="0"/>
              <a:t> Huang, Shawmin Lei</a:t>
            </a:r>
            <a:endParaRPr lang="zh-TW" altLang="zh-TW" sz="1800" dirty="0"/>
          </a:p>
        </p:txBody>
      </p:sp>
      <p:pic>
        <p:nvPicPr>
          <p:cNvPr id="3079" name="Picture 7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JCT3V-E0167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</a:endParaRPr>
          </a:p>
        </p:txBody>
      </p:sp>
      <p:pic>
        <p:nvPicPr>
          <p:cNvPr id="3081" name="Picture 11" descr="bar_white_bot"/>
          <p:cNvPicPr>
            <a:picLocks noChangeAspect="1" noChangeArrowheads="1"/>
          </p:cNvPicPr>
          <p:nvPr/>
        </p:nvPicPr>
        <p:blipFill>
          <a:blip r:embed="rId6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err="1" smtClean="0"/>
              <a:t>Jian</a:t>
            </a:r>
            <a:r>
              <a:rPr lang="en-US" sz="1400" dirty="0" smtClean="0"/>
              <a:t>-Liang Lin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JCT-3V </a:t>
            </a:r>
            <a:r>
              <a:rPr lang="en-US" altLang="zh-TW" sz="1400" dirty="0">
                <a:ea typeface="SimHei" pitchFamily="2" charset="-122"/>
              </a:rPr>
              <a:t>Meeting in </a:t>
            </a:r>
            <a:r>
              <a:rPr lang="en-CA" sz="1400" dirty="0" smtClean="0"/>
              <a:t>Vienna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27</a:t>
            </a:r>
            <a:r>
              <a:rPr lang="en-CA" altLang="zh-TW" sz="1400" baseline="30000" dirty="0" smtClean="0"/>
              <a:t>th</a:t>
            </a:r>
            <a:r>
              <a:rPr lang="en-CA" altLang="zh-TW" sz="1400" dirty="0" smtClean="0"/>
              <a:t> Jul – 2</a:t>
            </a:r>
            <a:r>
              <a:rPr lang="en-CA" altLang="zh-TW" sz="1400" baseline="30000" dirty="0" smtClean="0"/>
              <a:t>nd</a:t>
            </a:r>
            <a:r>
              <a:rPr lang="en-CA" altLang="zh-TW" sz="1400" dirty="0" smtClean="0"/>
              <a:t> Aug. 2013</a:t>
            </a:r>
            <a:endParaRPr lang="en-US" altLang="zh-TW" sz="1400" dirty="0">
              <a:ea typeface="SimHei" pitchFamily="2" charset="-122"/>
            </a:endParaRPr>
          </a:p>
        </p:txBody>
      </p:sp>
      <p:pic>
        <p:nvPicPr>
          <p:cNvPr id="3083" name="Picture 23" descr="icon_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24" descr="icon_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5" name="Picture 25" descr="icon_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Picture 26" descr="icon_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7" name="Picture 27" descr="icon_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Propose to remove the </a:t>
            </a:r>
            <a:r>
              <a:rPr lang="en-CA" altLang="zh-TW" dirty="0" smtClean="0">
                <a:solidFill>
                  <a:srgbClr val="0000FF"/>
                </a:solidFill>
              </a:rPr>
              <a:t>sub-sampling calculation </a:t>
            </a:r>
            <a:r>
              <a:rPr lang="en-CA" altLang="zh-TW" dirty="0" smtClean="0"/>
              <a:t>of the </a:t>
            </a:r>
            <a:r>
              <a:rPr lang="en-CA" altLang="zh-TW" dirty="0" smtClean="0">
                <a:solidFill>
                  <a:srgbClr val="0000FF"/>
                </a:solidFill>
              </a:rPr>
              <a:t>mean of the prediction samples </a:t>
            </a:r>
            <a:r>
              <a:rPr lang="en-CA" altLang="zh-TW" dirty="0" smtClean="0"/>
              <a:t>in SDC.</a:t>
            </a:r>
            <a:endParaRPr lang="en-US" altLang="zh-TW" dirty="0" smtClean="0"/>
          </a:p>
          <a:p>
            <a:r>
              <a:rPr lang="en-CA" altLang="zh-TW" dirty="0" smtClean="0"/>
              <a:t>Directly use a </a:t>
            </a:r>
            <a:r>
              <a:rPr lang="en-CA" altLang="zh-TW" dirty="0" smtClean="0">
                <a:solidFill>
                  <a:srgbClr val="00B050"/>
                </a:solidFill>
              </a:rPr>
              <a:t>center prediction sample </a:t>
            </a:r>
            <a:r>
              <a:rPr lang="en-CA" altLang="zh-TW" dirty="0" smtClean="0"/>
              <a:t>in current depth block for DC and Planar modes of SDC.</a:t>
            </a:r>
          </a:p>
          <a:p>
            <a:r>
              <a:rPr lang="en-US" dirty="0" smtClean="0"/>
              <a:t>The experimental results show no coding efficiency loss under CTC and all-Intra test conditions.</a:t>
            </a:r>
            <a:endParaRPr lang="en-US" dirty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9BB2C3-11CD-4275-BA8E-E6F5408371D0}" type="slidenum">
              <a:rPr lang="en-US" altLang="ja-JP" smtClean="0"/>
              <a:pPr/>
              <a:t>1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TW" dirty="0" smtClean="0"/>
              <a:t>Simplified Depth Coding (SDC)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TW" dirty="0" smtClean="0"/>
              <a:t>For SDC, the prediction samples of the current depth block are generated by the possible intra modes:</a:t>
            </a:r>
            <a:endParaRPr lang="zh-TW" altLang="zh-TW" dirty="0" smtClean="0"/>
          </a:p>
          <a:p>
            <a:pPr lvl="1"/>
            <a:r>
              <a:rPr lang="en-CA" altLang="zh-TW" dirty="0" smtClean="0"/>
              <a:t>DC mode (1 partition)</a:t>
            </a:r>
            <a:endParaRPr lang="zh-TW" altLang="zh-TW" dirty="0" smtClean="0"/>
          </a:p>
          <a:p>
            <a:pPr lvl="1"/>
            <a:r>
              <a:rPr lang="en-CA" altLang="zh-TW" dirty="0" smtClean="0"/>
              <a:t>DMM mode 1 (2 partitions)</a:t>
            </a:r>
            <a:endParaRPr lang="zh-TW" altLang="zh-TW" dirty="0" smtClean="0"/>
          </a:p>
          <a:p>
            <a:pPr lvl="1"/>
            <a:r>
              <a:rPr lang="en-CA" altLang="zh-TW" dirty="0" smtClean="0"/>
              <a:t>Planar mode (1 partition)</a:t>
            </a:r>
          </a:p>
          <a:p>
            <a:pPr lvl="0"/>
            <a:r>
              <a:rPr lang="en-CA" altLang="zh-TW" dirty="0" smtClean="0"/>
              <a:t>A depth lookup table is then used to map the mean of the prediction samples of the current depth block to an index value</a:t>
            </a:r>
          </a:p>
          <a:p>
            <a:r>
              <a:rPr lang="en-CA" altLang="zh-TW" dirty="0" smtClean="0"/>
              <a:t>To reduce the computing complexity in SDC, a sub-sampling method for the calculation of the mean value is applied in current 3D-HEVC. </a:t>
            </a:r>
          </a:p>
          <a:p>
            <a:pPr lvl="0"/>
            <a:endParaRPr lang="en-CA" altLang="zh-TW" dirty="0" smtClean="0"/>
          </a:p>
          <a:p>
            <a:pPr lvl="1"/>
            <a:endParaRPr lang="zh-TW" altLang="zh-TW" dirty="0" smtClean="0"/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zh-TW" dirty="0" smtClean="0"/>
              <a:t>2:1 sub-sampling for the reference samples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2161034"/>
          </a:xfrm>
        </p:spPr>
        <p:txBody>
          <a:bodyPr/>
          <a:lstStyle/>
          <a:p>
            <a:r>
              <a:rPr lang="en-CA" altLang="zh-TW" dirty="0" smtClean="0"/>
              <a:t>The predicting depth value is calculated as the mean of the sub-samples marked as grey colour.</a:t>
            </a:r>
            <a:endParaRPr lang="zh-TW" altLang="zh-TW" dirty="0" smtClean="0"/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aphicFrame>
        <p:nvGraphicFramePr>
          <p:cNvPr id="1025" name="Object 1"/>
          <p:cNvGraphicFramePr>
            <a:graphicFrameLocks noChangeAspect="1"/>
          </p:cNvGraphicFramePr>
          <p:nvPr/>
        </p:nvGraphicFramePr>
        <p:xfrm>
          <a:off x="1823145" y="2780928"/>
          <a:ext cx="2515493" cy="2515493"/>
        </p:xfrm>
        <a:graphic>
          <a:graphicData uri="http://schemas.openxmlformats.org/presentationml/2006/ole">
            <p:oleObj spid="_x0000_s1025" r:id="rId3" imgW="5806751" imgH="580686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TW" dirty="0" smtClean="0"/>
              <a:t>Proposed Simplification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656978"/>
          </a:xfrm>
        </p:spPr>
        <p:txBody>
          <a:bodyPr/>
          <a:lstStyle/>
          <a:p>
            <a:r>
              <a:rPr lang="en-CA" altLang="zh-TW" dirty="0" smtClean="0"/>
              <a:t>The center prediction sample in current depth block is directly used as the predicting depth value</a:t>
            </a:r>
            <a:endParaRPr lang="zh-TW" altLang="en-US" dirty="0"/>
          </a:p>
        </p:txBody>
      </p:sp>
      <p:pic>
        <p:nvPicPr>
          <p:cNvPr id="12" name="Picture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3145" y="2780928"/>
            <a:ext cx="2515493" cy="251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altLang="zh-TW" dirty="0" smtClean="0"/>
              <a:t>Comparison of Computing Operations</a:t>
            </a:r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22300" y="3573016"/>
          <a:ext cx="7720085" cy="2482592"/>
        </p:xfrm>
        <a:graphic>
          <a:graphicData uri="http://schemas.openxmlformats.org/drawingml/2006/table">
            <a:tbl>
              <a:tblPr/>
              <a:tblGrid>
                <a:gridCol w="1071224"/>
                <a:gridCol w="1109263"/>
                <a:gridCol w="1109263"/>
                <a:gridCol w="1109263"/>
                <a:gridCol w="1107024"/>
                <a:gridCol w="1107024"/>
                <a:gridCol w="1107024"/>
              </a:tblGrid>
              <a:tr h="551687">
                <a:tc row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CA" sz="1600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altLang="zh-TW" sz="1600" dirty="0" smtClean="0">
                          <a:latin typeface="Times New Roman"/>
                          <a:ea typeface="SimSun"/>
                        </a:rPr>
                        <a:t>SDC in HTM7.0</a:t>
                      </a:r>
                      <a:endParaRPr lang="zh-TW" altLang="zh-TW" sz="1600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altLang="zh-TW" sz="1100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600" dirty="0" smtClean="0">
                          <a:latin typeface="Times New Roman"/>
                          <a:ea typeface="SimSun"/>
                        </a:rPr>
                        <a:t>Proposed Simplification</a:t>
                      </a:r>
                      <a:endParaRPr lang="zh-TW" sz="1600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zh-TW" sz="1600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531">
                <a:tc v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Times New Roman"/>
                          <a:ea typeface="SimSun"/>
                        </a:rPr>
                        <a:t>addition</a:t>
                      </a:r>
                      <a:endParaRPr lang="zh-TW" sz="1600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600" dirty="0" smtClean="0">
                          <a:latin typeface="Times New Roman"/>
                          <a:ea typeface="SimSun"/>
                        </a:rPr>
                        <a:t>division</a:t>
                      </a:r>
                      <a:endParaRPr lang="zh-TW" sz="1600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altLang="zh-TW" sz="1600" dirty="0" smtClean="0">
                          <a:latin typeface="Times New Roman"/>
                          <a:ea typeface="SimSun"/>
                        </a:rPr>
                        <a:t>accessed</a:t>
                      </a:r>
                      <a:r>
                        <a:rPr lang="en-CA" altLang="zh-TW" sz="1600" baseline="0" dirty="0" smtClean="0">
                          <a:latin typeface="Times New Roman"/>
                          <a:ea typeface="SimSun"/>
                        </a:rPr>
                        <a:t> depth samples</a:t>
                      </a:r>
                      <a:endParaRPr lang="zh-TW" altLang="zh-TW" sz="1600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latin typeface="Times New Roman"/>
                          <a:ea typeface="SimSun"/>
                        </a:rPr>
                        <a:t>addition</a:t>
                      </a:r>
                      <a:endParaRPr lang="zh-TW" sz="1600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600" dirty="0" smtClean="0">
                          <a:latin typeface="Times New Roman"/>
                          <a:ea typeface="SimSun"/>
                        </a:rPr>
                        <a:t>division</a:t>
                      </a:r>
                      <a:endParaRPr lang="zh-TW" sz="1600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altLang="zh-TW" sz="1600" dirty="0" smtClean="0">
                          <a:latin typeface="Times New Roman"/>
                          <a:ea typeface="SimSun"/>
                        </a:rPr>
                        <a:t>accessed</a:t>
                      </a:r>
                      <a:r>
                        <a:rPr lang="en-CA" altLang="zh-TW" sz="1600" baseline="0" dirty="0" smtClean="0">
                          <a:latin typeface="Times New Roman"/>
                          <a:ea typeface="SimSun"/>
                        </a:rPr>
                        <a:t> depth samples</a:t>
                      </a:r>
                      <a:endParaRPr lang="zh-TW" altLang="zh-TW" sz="1600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68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SimSun"/>
                        </a:rPr>
                        <a:t>32 x 32 blocks</a:t>
                      </a:r>
                      <a:endParaRPr lang="zh-TW" sz="160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Times New Roman"/>
                          <a:ea typeface="SimSun"/>
                        </a:rPr>
                        <a:t>256</a:t>
                      </a:r>
                      <a:endParaRPr lang="zh-TW" sz="1600" b="1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Times New Roman"/>
                          <a:ea typeface="SimSun"/>
                        </a:rPr>
                        <a:t>1</a:t>
                      </a:r>
                      <a:endParaRPr lang="zh-TW" sz="1600" b="1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Times New Roman"/>
                          <a:ea typeface="SimSun"/>
                        </a:rPr>
                        <a:t>256</a:t>
                      </a:r>
                      <a:endParaRPr lang="zh-TW" sz="1600" b="1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solidFill>
                            <a:srgbClr val="0000FF"/>
                          </a:solidFill>
                          <a:latin typeface="Times New Roman"/>
                          <a:ea typeface="SimSun"/>
                        </a:rPr>
                        <a:t>0</a:t>
                      </a:r>
                      <a:endParaRPr lang="zh-TW" sz="1600" b="1" dirty="0">
                        <a:solidFill>
                          <a:srgbClr val="0000FF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solidFill>
                            <a:srgbClr val="0000FF"/>
                          </a:solidFill>
                          <a:latin typeface="Times New Roman"/>
                          <a:ea typeface="SimSun"/>
                        </a:rPr>
                        <a:t>0</a:t>
                      </a:r>
                      <a:endParaRPr lang="zh-TW" sz="1600" b="1" dirty="0">
                        <a:solidFill>
                          <a:srgbClr val="0000FF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solidFill>
                            <a:srgbClr val="0000FF"/>
                          </a:solidFill>
                          <a:latin typeface="Times New Roman"/>
                          <a:ea typeface="SimSun"/>
                        </a:rPr>
                        <a:t>1</a:t>
                      </a:r>
                      <a:endParaRPr lang="zh-TW" sz="1600" b="1" dirty="0">
                        <a:solidFill>
                          <a:srgbClr val="0000FF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687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latin typeface="Times New Roman"/>
                          <a:ea typeface="SimSun"/>
                        </a:rPr>
                        <a:t>64 x 64 blocks</a:t>
                      </a:r>
                      <a:endParaRPr lang="zh-TW" sz="160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Times New Roman"/>
                          <a:ea typeface="SimSun"/>
                        </a:rPr>
                        <a:t>1024</a:t>
                      </a:r>
                      <a:endParaRPr lang="zh-TW" sz="1600" b="1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Times New Roman"/>
                          <a:ea typeface="SimSun"/>
                        </a:rPr>
                        <a:t>1</a:t>
                      </a:r>
                      <a:endParaRPr lang="zh-TW" sz="1600" b="1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latin typeface="Times New Roman"/>
                          <a:ea typeface="SimSun"/>
                        </a:rPr>
                        <a:t>1024</a:t>
                      </a:r>
                      <a:endParaRPr lang="zh-TW" sz="1600" b="1" dirty="0"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solidFill>
                            <a:srgbClr val="0000FF"/>
                          </a:solidFill>
                          <a:latin typeface="Times New Roman"/>
                          <a:ea typeface="SimSun"/>
                        </a:rPr>
                        <a:t>0</a:t>
                      </a:r>
                      <a:endParaRPr lang="zh-TW" sz="1600" b="1" dirty="0">
                        <a:solidFill>
                          <a:srgbClr val="0000FF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solidFill>
                            <a:srgbClr val="0000FF"/>
                          </a:solidFill>
                          <a:latin typeface="Times New Roman"/>
                          <a:ea typeface="SimSun"/>
                        </a:rPr>
                        <a:t>0</a:t>
                      </a:r>
                      <a:endParaRPr lang="zh-TW" sz="1600" b="1" dirty="0">
                        <a:solidFill>
                          <a:srgbClr val="0000FF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smtClean="0">
                          <a:solidFill>
                            <a:srgbClr val="0000FF"/>
                          </a:solidFill>
                          <a:latin typeface="Times New Roman"/>
                          <a:ea typeface="SimSun"/>
                        </a:rPr>
                        <a:t>1</a:t>
                      </a:r>
                      <a:endParaRPr lang="zh-TW" sz="1600" b="1" dirty="0">
                        <a:solidFill>
                          <a:srgbClr val="0000FF"/>
                        </a:solidFill>
                        <a:latin typeface="Times New Roman"/>
                        <a:ea typeface="SimSun"/>
                      </a:endParaRPr>
                    </a:p>
                  </a:txBody>
                  <a:tcPr marL="66914" marR="669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2123728" y="1340768"/>
          <a:ext cx="1998886" cy="1998885"/>
        </p:xfrm>
        <a:graphic>
          <a:graphicData uri="http://schemas.openxmlformats.org/presentationml/2006/ole">
            <p:oleObj spid="_x0000_s21506" r:id="rId3" imgW="5806751" imgH="5806869" progId="">
              <p:embed/>
            </p:oleObj>
          </a:graphicData>
        </a:graphic>
      </p:graphicFrame>
      <p:pic>
        <p:nvPicPr>
          <p:cNvPr id="6" name="Pictur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340768"/>
            <a:ext cx="1998886" cy="1998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 - CTC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Anchor : </a:t>
            </a:r>
            <a:r>
              <a:rPr lang="en-US" altLang="zh-TW" dirty="0" smtClean="0"/>
              <a:t>HTM-7.0r1</a:t>
            </a:r>
            <a:r>
              <a:rPr lang="en-US" dirty="0" smtClean="0"/>
              <a:t> under CTC</a:t>
            </a:r>
          </a:p>
          <a:p>
            <a:r>
              <a:rPr lang="en-US" dirty="0" smtClean="0"/>
              <a:t>Tested  : Proposed simplification</a:t>
            </a:r>
          </a:p>
          <a:p>
            <a:r>
              <a:rPr lang="en-US" dirty="0" smtClean="0"/>
              <a:t>No coding loss</a:t>
            </a:r>
            <a:endParaRPr lang="en-CA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71600" y="2398534"/>
          <a:ext cx="7224466" cy="2974681"/>
        </p:xfrm>
        <a:graphic>
          <a:graphicData uri="http://schemas.openxmlformats.org/drawingml/2006/table">
            <a:tbl>
              <a:tblPr/>
              <a:tblGrid>
                <a:gridCol w="792061"/>
                <a:gridCol w="742558"/>
                <a:gridCol w="742558"/>
                <a:gridCol w="742558"/>
                <a:gridCol w="742558"/>
                <a:gridCol w="742558"/>
                <a:gridCol w="742558"/>
                <a:gridCol w="659019"/>
                <a:gridCol w="659019"/>
                <a:gridCol w="659019"/>
              </a:tblGrid>
              <a:tr h="439184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96.6%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96.0%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96.6%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3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102.2%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03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6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98.9%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915095" y="5601583"/>
            <a:ext cx="77613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>
                <a:solidFill>
                  <a:srgbClr val="FFC000"/>
                </a:solidFill>
              </a:rPr>
              <a:t>Results are crosscheck and confirmed by Sharp (JCT3V-E0254)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zh-TW" dirty="0" smtClean="0"/>
              <a:t>Experiment Results – All Intra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Anchor : </a:t>
            </a:r>
            <a:r>
              <a:rPr lang="en-US" altLang="zh-TW" dirty="0" smtClean="0"/>
              <a:t>HTM-7.0r1</a:t>
            </a:r>
            <a:r>
              <a:rPr lang="en-US" dirty="0" smtClean="0"/>
              <a:t> under All Intra test conditions</a:t>
            </a:r>
          </a:p>
          <a:p>
            <a:r>
              <a:rPr lang="en-US" dirty="0" smtClean="0"/>
              <a:t>Tested  : Proposed simplification</a:t>
            </a:r>
          </a:p>
          <a:p>
            <a:r>
              <a:rPr lang="en-US" dirty="0" smtClean="0"/>
              <a:t>No coding loss</a:t>
            </a:r>
            <a:endParaRPr lang="en-CA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71600" y="2398534"/>
          <a:ext cx="7224466" cy="2974681"/>
        </p:xfrm>
        <a:graphic>
          <a:graphicData uri="http://schemas.openxmlformats.org/drawingml/2006/table">
            <a:tbl>
              <a:tblPr/>
              <a:tblGrid>
                <a:gridCol w="792061"/>
                <a:gridCol w="742558"/>
                <a:gridCol w="742558"/>
                <a:gridCol w="742558"/>
                <a:gridCol w="742558"/>
                <a:gridCol w="742558"/>
                <a:gridCol w="742558"/>
                <a:gridCol w="659019"/>
                <a:gridCol w="659019"/>
                <a:gridCol w="659019"/>
              </a:tblGrid>
              <a:tr h="439184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新細明體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97.5%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102.2%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95.4%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3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02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99.9%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98.3%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034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100.2%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101.2%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66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kern="1200" dirty="0">
                          <a:solidFill>
                            <a:srgbClr val="000000"/>
                          </a:solidFill>
                          <a:latin typeface="新細明體"/>
                          <a:ea typeface="+mn-ea"/>
                          <a:cs typeface="+mn-cs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100.1%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99.4%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TW" sz="1200" b="1" i="0" u="none" strike="noStrike" kern="1200" dirty="0">
                          <a:solidFill>
                            <a:srgbClr val="0000FF"/>
                          </a:solidFill>
                          <a:latin typeface="Arial Unicode MS"/>
                          <a:ea typeface="+mn-ea"/>
                          <a:cs typeface="+mn-cs"/>
                        </a:rPr>
                        <a:t>100.9%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Propose to remove the </a:t>
            </a:r>
            <a:r>
              <a:rPr lang="en-CA" altLang="zh-TW" dirty="0" smtClean="0">
                <a:solidFill>
                  <a:srgbClr val="0000FF"/>
                </a:solidFill>
              </a:rPr>
              <a:t>sub-sampling calculation </a:t>
            </a:r>
            <a:r>
              <a:rPr lang="en-CA" altLang="zh-TW" dirty="0" smtClean="0"/>
              <a:t>of the </a:t>
            </a:r>
            <a:r>
              <a:rPr lang="en-CA" altLang="zh-TW" dirty="0" smtClean="0">
                <a:solidFill>
                  <a:srgbClr val="0000FF"/>
                </a:solidFill>
              </a:rPr>
              <a:t>mean of the prediction samples </a:t>
            </a:r>
            <a:r>
              <a:rPr lang="en-CA" altLang="zh-TW" dirty="0" smtClean="0"/>
              <a:t>in SDC.</a:t>
            </a:r>
            <a:endParaRPr lang="en-US" altLang="zh-TW" dirty="0" smtClean="0"/>
          </a:p>
          <a:p>
            <a:r>
              <a:rPr lang="en-CA" altLang="zh-TW" dirty="0" smtClean="0"/>
              <a:t>Directly use the </a:t>
            </a:r>
            <a:r>
              <a:rPr lang="en-CA" altLang="zh-TW" dirty="0" smtClean="0">
                <a:solidFill>
                  <a:srgbClr val="00B050"/>
                </a:solidFill>
              </a:rPr>
              <a:t>center prediction sample </a:t>
            </a:r>
            <a:r>
              <a:rPr lang="en-CA" altLang="zh-TW" dirty="0" smtClean="0"/>
              <a:t>in current depth block for DC and Planar modes of SDC.</a:t>
            </a:r>
          </a:p>
          <a:p>
            <a:r>
              <a:rPr lang="en-CA" altLang="zh-TW" dirty="0" smtClean="0"/>
              <a:t>The experimental results show no coding loss in the common test conditions and all-intra test conditions.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C389D14-9EF1-445D-B027-B2AD820720B6}" type="slidenum">
              <a:rPr lang="en-US" altLang="ja-JP" smtClean="0"/>
              <a:pPr/>
              <a:t>8</a:t>
            </a:fld>
            <a:endParaRPr lang="en-US" altLang="ja-JP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15011</TotalTime>
  <Words>815</Words>
  <Application>Microsoft Office PowerPoint</Application>
  <PresentationFormat>On-screen Show (4:3)</PresentationFormat>
  <Paragraphs>294</Paragraphs>
  <Slides>10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Corporate ppt templatel_Confidential A</vt:lpstr>
      <vt:lpstr>3D-CE6.h related:  Simplified SDC prediction </vt:lpstr>
      <vt:lpstr>Overall Summary</vt:lpstr>
      <vt:lpstr>Simplified Depth Coding (SDC)</vt:lpstr>
      <vt:lpstr>2:1 sub-sampling for the reference samples</vt:lpstr>
      <vt:lpstr>Proposed Simplification</vt:lpstr>
      <vt:lpstr>Comparison of Computing Operations</vt:lpstr>
      <vt:lpstr>Experiment Results - CTC</vt:lpstr>
      <vt:lpstr>Experiment Results – All Intra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1849</cp:revision>
  <dcterms:created xsi:type="dcterms:W3CDTF">2008-02-20T09:40:59Z</dcterms:created>
  <dcterms:modified xsi:type="dcterms:W3CDTF">2013-07-27T08:35:56Z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-1782405290</vt:i4>
  </property>
  <property fmtid="{D5CDD505-2E9C-101B-9397-08002B2CF9AE}" pid="3" name="_NewReviewCycle">
    <vt:lpwstr/>
  </property>
  <property fmtid="{D5CDD505-2E9C-101B-9397-08002B2CF9AE}" pid="4" name="_EmailSubject">
    <vt:lpwstr>JCT3V-C0133.pptx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