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5" r:id="rId2"/>
    <p:sldId id="397" r:id="rId3"/>
    <p:sldId id="421" r:id="rId4"/>
    <p:sldId id="423" r:id="rId5"/>
    <p:sldId id="400" r:id="rId6"/>
    <p:sldId id="418" r:id="rId7"/>
    <p:sldId id="401" r:id="rId8"/>
    <p:sldId id="395" r:id="rId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FF"/>
    <a:srgbClr val="331932"/>
    <a:srgbClr val="11090F"/>
    <a:srgbClr val="120811"/>
    <a:srgbClr val="205885"/>
    <a:srgbClr val="ED6D00"/>
    <a:srgbClr val="CCECFF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70" d="100"/>
          <a:sy n="70" d="100"/>
        </p:scale>
        <p:origin x="-4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JCT3V-E0165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CA" altLang="zh-TW" sz="3600" dirty="0" smtClean="0"/>
              <a:t>3D-CE6.h related: </a:t>
            </a:r>
            <a:br>
              <a:rPr lang="en-CA" altLang="zh-TW" sz="3600" dirty="0" smtClean="0"/>
            </a:br>
            <a:r>
              <a:rPr lang="en-CA" altLang="zh-TW" sz="3600" dirty="0" smtClean="0"/>
              <a:t>Removal of post-filter for DC mode in SDC</a:t>
            </a:r>
            <a:r>
              <a:rPr lang="en-US" altLang="zh-TW" sz="3600" dirty="0" smtClean="0"/>
              <a:t> 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JCT3V-E0165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smtClean="0"/>
              <a:t>Vienna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</a:t>
            </a:r>
            <a:r>
              <a:rPr lang="en-CA" altLang="zh-TW" sz="1400" baseline="30000" dirty="0" smtClean="0"/>
              <a:t>th</a:t>
            </a:r>
            <a:r>
              <a:rPr lang="en-CA" altLang="zh-TW" sz="1400" dirty="0" smtClean="0"/>
              <a:t> Jul – 2</a:t>
            </a:r>
            <a:r>
              <a:rPr lang="en-CA" altLang="zh-TW" sz="1400" baseline="30000" dirty="0" smtClean="0"/>
              <a:t>nd</a:t>
            </a:r>
            <a:r>
              <a:rPr lang="en-CA" altLang="zh-TW" sz="1400" dirty="0" smtClean="0"/>
              <a:t> Aug.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For the DC mode in SDC, the DC value needs to be calculated in two steps. </a:t>
            </a:r>
          </a:p>
          <a:p>
            <a:pPr lvl="1"/>
            <a:r>
              <a:rPr lang="en-CA" altLang="zh-TW" dirty="0" smtClean="0"/>
              <a:t>It firstly calculates the mean of neighbouring samples as the </a:t>
            </a:r>
            <a:r>
              <a:rPr lang="en-CA" altLang="zh-TW" dirty="0" smtClean="0">
                <a:solidFill>
                  <a:srgbClr val="0000FF"/>
                </a:solidFill>
              </a:rPr>
              <a:t>initial prediction samples</a:t>
            </a:r>
          </a:p>
          <a:p>
            <a:pPr lvl="1"/>
            <a:r>
              <a:rPr lang="en-CA" altLang="zh-TW" dirty="0" smtClean="0"/>
              <a:t>After a </a:t>
            </a:r>
            <a:r>
              <a:rPr lang="en-CA" altLang="zh-TW" dirty="0" smtClean="0">
                <a:solidFill>
                  <a:srgbClr val="FF0000"/>
                </a:solidFill>
              </a:rPr>
              <a:t>boundary post-filter </a:t>
            </a:r>
            <a:r>
              <a:rPr lang="en-CA" altLang="zh-TW" dirty="0" smtClean="0"/>
              <a:t>is applied on the </a:t>
            </a:r>
            <a:r>
              <a:rPr lang="en-CA" altLang="zh-TW" dirty="0" smtClean="0">
                <a:solidFill>
                  <a:srgbClr val="0000FF"/>
                </a:solidFill>
              </a:rPr>
              <a:t>initial prediction samples</a:t>
            </a:r>
            <a:r>
              <a:rPr lang="en-CA" altLang="zh-TW" dirty="0" smtClean="0"/>
              <a:t>, it has to re-calculate the mean of the prediction samples</a:t>
            </a:r>
          </a:p>
          <a:p>
            <a:r>
              <a:rPr lang="en-CA" altLang="zh-TW" dirty="0" smtClean="0"/>
              <a:t>It is proposed to remove the second step and the boundary post-filer for DC mode in SDC</a:t>
            </a:r>
            <a:endParaRPr lang="en-US" dirty="0" smtClean="0"/>
          </a:p>
          <a:p>
            <a:r>
              <a:rPr lang="en-US" dirty="0" smtClean="0"/>
              <a:t>The experimental results show no coding efficiency loss </a:t>
            </a:r>
            <a:r>
              <a:rPr lang="en-US" dirty="0" smtClean="0"/>
              <a:t>(</a:t>
            </a:r>
            <a:r>
              <a:rPr lang="en-US" altLang="zh-TW" dirty="0" smtClean="0"/>
              <a:t>0.04% coding gain</a:t>
            </a:r>
            <a:r>
              <a:rPr lang="en-US" dirty="0" smtClean="0"/>
              <a:t>) under </a:t>
            </a:r>
            <a:r>
              <a:rPr lang="en-US" dirty="0" smtClean="0"/>
              <a:t>CTC and all-Intra test </a:t>
            </a:r>
            <a:r>
              <a:rPr lang="en-US" dirty="0" smtClean="0"/>
              <a:t>conditions</a:t>
            </a:r>
          </a:p>
          <a:p>
            <a:pPr lvl="1"/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DC mode in SDC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5257378"/>
          </a:xfrm>
        </p:spPr>
        <p:txBody>
          <a:bodyPr>
            <a:normAutofit fontScale="92500" lnSpcReduction="10000"/>
          </a:bodyPr>
          <a:lstStyle/>
          <a:p>
            <a:r>
              <a:rPr lang="en-CA" altLang="zh-TW" sz="2000" dirty="0" smtClean="0"/>
              <a:t>The DC value needs to be calculated in </a:t>
            </a:r>
            <a:r>
              <a:rPr lang="en-CA" altLang="zh-TW" sz="2000" dirty="0" smtClean="0">
                <a:solidFill>
                  <a:srgbClr val="0000FF"/>
                </a:solidFill>
              </a:rPr>
              <a:t>two steps</a:t>
            </a:r>
            <a:r>
              <a:rPr lang="en-CA" altLang="zh-TW" sz="2000" dirty="0" smtClean="0"/>
              <a:t>. </a:t>
            </a:r>
          </a:p>
          <a:p>
            <a:r>
              <a:rPr lang="en-CA" altLang="zh-TW" sz="2000" dirty="0" smtClean="0"/>
              <a:t>It first calculates the mean of the neighbouring samples as the initial prediction samples. </a:t>
            </a:r>
          </a:p>
          <a:p>
            <a:endParaRPr lang="en-CA" altLang="zh-TW" sz="2000" dirty="0" smtClean="0"/>
          </a:p>
          <a:p>
            <a:endParaRPr lang="en-CA" altLang="zh-TW" sz="2000" dirty="0" smtClean="0"/>
          </a:p>
          <a:p>
            <a:r>
              <a:rPr lang="en-CA" altLang="zh-TW" sz="2000" dirty="0" smtClean="0"/>
              <a:t>In the second step, the boundary post-filter is applied to smooth the boundary prediction samples. </a:t>
            </a:r>
          </a:p>
          <a:p>
            <a:endParaRPr lang="en-CA" altLang="zh-TW" sz="2000" dirty="0" smtClean="0"/>
          </a:p>
          <a:p>
            <a:endParaRPr lang="en-CA" altLang="zh-TW" sz="2000" dirty="0" smtClean="0"/>
          </a:p>
          <a:p>
            <a:r>
              <a:rPr lang="en-CA" altLang="zh-TW" sz="2000" dirty="0" smtClean="0"/>
              <a:t>After that, it needs to re-calculate the mean of the prediction samples after boundary post-filtering.</a:t>
            </a:r>
          </a:p>
          <a:p>
            <a:endParaRPr lang="en-CA" altLang="zh-TW" sz="2000" dirty="0" smtClean="0"/>
          </a:p>
          <a:p>
            <a:r>
              <a:rPr lang="en-CA" altLang="zh-TW" sz="2000" dirty="0" smtClean="0"/>
              <a:t>Uses it as the input of the depth lookup table to generate the index value.</a:t>
            </a:r>
            <a:endParaRPr lang="zh-TW" altLang="zh-TW" sz="2000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0212" y="3284984"/>
            <a:ext cx="266429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4513" y="1988840"/>
            <a:ext cx="907847" cy="78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256" y="4797152"/>
            <a:ext cx="902208" cy="78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Proposed Simplification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5257378"/>
          </a:xfrm>
        </p:spPr>
        <p:txBody>
          <a:bodyPr>
            <a:normAutofit fontScale="92500" lnSpcReduction="10000"/>
          </a:bodyPr>
          <a:lstStyle/>
          <a:p>
            <a:r>
              <a:rPr lang="en-CA" altLang="zh-TW" sz="2000" dirty="0" smtClean="0"/>
              <a:t>The DC value only needs to be calculated in one step. </a:t>
            </a:r>
          </a:p>
          <a:p>
            <a:r>
              <a:rPr lang="en-CA" altLang="zh-TW" sz="2000" dirty="0" smtClean="0"/>
              <a:t>It first calculates the mean of the neighbouring samples as the prediction samples. </a:t>
            </a:r>
          </a:p>
          <a:p>
            <a:endParaRPr lang="en-CA" altLang="zh-TW" sz="2000" dirty="0" smtClean="0"/>
          </a:p>
          <a:p>
            <a:endParaRPr lang="en-CA" altLang="zh-TW" sz="2000" dirty="0" smtClean="0"/>
          </a:p>
          <a:p>
            <a:r>
              <a:rPr lang="en-CA" altLang="zh-TW" sz="2000" dirty="0" smtClean="0"/>
              <a:t>In the second step, the boundary post-filter is applied to smooth the boundary prediction samples </a:t>
            </a:r>
          </a:p>
          <a:p>
            <a:endParaRPr lang="en-CA" altLang="zh-TW" sz="2000" dirty="0" smtClean="0"/>
          </a:p>
          <a:p>
            <a:endParaRPr lang="en-CA" altLang="zh-TW" sz="2000" dirty="0" smtClean="0"/>
          </a:p>
          <a:p>
            <a:r>
              <a:rPr lang="en-CA" altLang="zh-TW" sz="2000" dirty="0" smtClean="0"/>
              <a:t>After that, it needs to re-calculate the mean of the prediction samples after boundary post-filtering.</a:t>
            </a:r>
          </a:p>
          <a:p>
            <a:endParaRPr lang="en-CA" altLang="zh-TW" sz="2000" dirty="0" smtClean="0"/>
          </a:p>
          <a:p>
            <a:r>
              <a:rPr lang="en-CA" altLang="zh-TW" sz="2000" dirty="0" smtClean="0"/>
              <a:t>Uses it as the input of the depth lookup table to generate the index value.</a:t>
            </a:r>
            <a:endParaRPr lang="zh-TW" altLang="zh-TW" sz="2000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0212" y="3284984"/>
            <a:ext cx="266429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4513" y="1988840"/>
            <a:ext cx="907847" cy="78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256" y="4797152"/>
            <a:ext cx="902208" cy="78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22300" y="2778272"/>
            <a:ext cx="8286502" cy="2808312"/>
          </a:xfrm>
          <a:prstGeom prst="rect">
            <a:avLst/>
          </a:prstGeom>
          <a:solidFill>
            <a:srgbClr val="331932">
              <a:alpha val="85000"/>
            </a:srgb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- CTC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HTM-7.0r1</a:t>
            </a:r>
            <a:r>
              <a:rPr lang="en-US" dirty="0" smtClean="0"/>
              <a:t> under CTC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 (0.04% coding gain)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2398534"/>
          <a:ext cx="7224466" cy="2974681"/>
        </p:xfrm>
        <a:graphic>
          <a:graphicData uri="http://schemas.openxmlformats.org/drawingml/2006/table">
            <a:tbl>
              <a:tblPr/>
              <a:tblGrid>
                <a:gridCol w="792061"/>
                <a:gridCol w="742558"/>
                <a:gridCol w="742558"/>
                <a:gridCol w="742558"/>
                <a:gridCol w="742558"/>
                <a:gridCol w="742558"/>
                <a:gridCol w="742558"/>
                <a:gridCol w="659019"/>
                <a:gridCol w="659019"/>
                <a:gridCol w="659019"/>
              </a:tblGrid>
              <a:tr h="439184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101.5%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93.7%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96.7%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95.5%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95.1%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FF"/>
                          </a:solidFill>
                          <a:latin typeface="Arial Unicode MS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FF"/>
                          </a:solidFill>
                          <a:latin typeface="Arial Unicode MS"/>
                        </a:rPr>
                        <a:t>97.2%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FF"/>
                          </a:solidFill>
                          <a:latin typeface="Arial Unicode MS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15095" y="5601583"/>
            <a:ext cx="77613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solidFill>
                  <a:srgbClr val="FFC000"/>
                </a:solidFill>
              </a:rPr>
              <a:t>Results are crosscheck and confirmed by Sharp (JCT3V-E0255)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All Intra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HTM-7.0r1</a:t>
            </a:r>
            <a:r>
              <a:rPr lang="en-US" dirty="0" smtClean="0"/>
              <a:t> under All Intra </a:t>
            </a:r>
            <a:r>
              <a:rPr lang="en-US" smtClean="0"/>
              <a:t>test conditions</a:t>
            </a:r>
            <a:endParaRPr lang="en-US" dirty="0" smtClean="0"/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2398534"/>
          <a:ext cx="7224466" cy="2974681"/>
        </p:xfrm>
        <a:graphic>
          <a:graphicData uri="http://schemas.openxmlformats.org/drawingml/2006/table">
            <a:tbl>
              <a:tblPr/>
              <a:tblGrid>
                <a:gridCol w="792061"/>
                <a:gridCol w="742558"/>
                <a:gridCol w="742558"/>
                <a:gridCol w="742558"/>
                <a:gridCol w="742558"/>
                <a:gridCol w="742558"/>
                <a:gridCol w="742558"/>
                <a:gridCol w="659019"/>
                <a:gridCol w="659019"/>
                <a:gridCol w="659019"/>
              </a:tblGrid>
              <a:tr h="439184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98.8%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It is proposed to </a:t>
            </a:r>
            <a:r>
              <a:rPr lang="en-CA" altLang="zh-TW" dirty="0" smtClean="0">
                <a:solidFill>
                  <a:srgbClr val="FF0000"/>
                </a:solidFill>
              </a:rPr>
              <a:t>remove the post-filter </a:t>
            </a:r>
            <a:r>
              <a:rPr lang="en-CA" altLang="zh-TW" dirty="0" smtClean="0"/>
              <a:t>of DC mode in SDC. </a:t>
            </a:r>
          </a:p>
          <a:p>
            <a:r>
              <a:rPr lang="en-CA" altLang="zh-TW" dirty="0" smtClean="0"/>
              <a:t>The mean of the depth values of neighbouring samples is directly used as the final prediction samples of current depth block.</a:t>
            </a:r>
          </a:p>
          <a:p>
            <a:r>
              <a:rPr lang="en-CA" altLang="zh-TW" dirty="0" smtClean="0"/>
              <a:t>The experimental results show no coding loss in the common test conditions and all-intra test condition</a:t>
            </a:r>
            <a:r>
              <a:rPr lang="en-CA" altLang="zh-TW" dirty="0" smtClean="0"/>
              <a:t>.</a:t>
            </a:r>
          </a:p>
          <a:p>
            <a:pPr lvl="1"/>
            <a:r>
              <a:rPr lang="en-US" altLang="zh-TW" dirty="0" smtClean="0"/>
              <a:t>0.04</a:t>
            </a:r>
            <a:r>
              <a:rPr lang="en-US" altLang="zh-TW" dirty="0" smtClean="0"/>
              <a:t>% coding </a:t>
            </a:r>
            <a:r>
              <a:rPr lang="en-US" altLang="zh-TW" dirty="0" smtClean="0"/>
              <a:t>gain under CTC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14695</TotalTime>
  <Words>868</Words>
  <Application>Microsoft Office PowerPoint</Application>
  <PresentationFormat>On-screen Show (4:3)</PresentationFormat>
  <Paragraphs>282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3D-CE6.h related:  Removal of post-filter for DC mode in SDC </vt:lpstr>
      <vt:lpstr>Overall Summary</vt:lpstr>
      <vt:lpstr>DC mode in SDC</vt:lpstr>
      <vt:lpstr>Proposed Simplification</vt:lpstr>
      <vt:lpstr>Experiment Results - CTC</vt:lpstr>
      <vt:lpstr>Experiment Results – All Intra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1839</cp:revision>
  <dcterms:created xsi:type="dcterms:W3CDTF">2008-02-20T09:40:59Z</dcterms:created>
  <dcterms:modified xsi:type="dcterms:W3CDTF">2013-07-26T17:33:27Z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-1782405290</vt:i4>
  </property>
  <property fmtid="{D5CDD505-2E9C-101B-9397-08002B2CF9AE}" pid="3" name="_NewReviewCycle">
    <vt:lpwstr/>
  </property>
  <property fmtid="{D5CDD505-2E9C-101B-9397-08002B2CF9AE}" pid="4" name="_EmailSubject">
    <vt:lpwstr>JCT3V-C0133.pptx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