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9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25" r:id="rId2"/>
    <p:sldId id="397" r:id="rId3"/>
    <p:sldId id="417" r:id="rId4"/>
    <p:sldId id="410" r:id="rId5"/>
    <p:sldId id="422" r:id="rId6"/>
    <p:sldId id="412" r:id="rId7"/>
    <p:sldId id="400" r:id="rId8"/>
    <p:sldId id="420" r:id="rId9"/>
    <p:sldId id="421" r:id="rId10"/>
    <p:sldId id="401" r:id="rId11"/>
    <p:sldId id="395" r:id="rId1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1932"/>
    <a:srgbClr val="11090F"/>
    <a:srgbClr val="120811"/>
    <a:srgbClr val="205885"/>
    <a:srgbClr val="ED6D00"/>
    <a:srgbClr val="CCECFF"/>
    <a:srgbClr val="FFFF99"/>
    <a:srgbClr val="CCFF99"/>
    <a:srgbClr val="66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8917" autoAdjust="0"/>
  </p:normalViewPr>
  <p:slideViewPr>
    <p:cSldViewPr snapToObjects="1">
      <p:cViewPr>
        <p:scale>
          <a:sx n="70" d="100"/>
          <a:sy n="70" d="100"/>
        </p:scale>
        <p:origin x="-4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838A48-7368-4AE5-8CA9-C7C89709A9E9}" type="slidenum">
              <a:rPr lang="en-US" altLang="zh-TW" smtClean="0"/>
              <a:pPr/>
              <a:t>0</a:t>
            </a:fld>
            <a:endParaRPr lang="en-US" altLang="zh-TW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JCT3V-E0164</a:t>
            </a: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JCT3V-E0164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6" descr="gray_t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-9525" y="2347913"/>
            <a:ext cx="9153525" cy="158514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zh-TW" sz="3600" dirty="0" smtClean="0"/>
              <a:t>3D-CE2.a results on simplified disparity vector derivation in Skip mode and Direct </a:t>
            </a:r>
            <a:endParaRPr lang="zh-TW" altLang="en-US" sz="3600" dirty="0" smtClean="0"/>
          </a:p>
        </p:txBody>
      </p:sp>
      <p:sp>
        <p:nvSpPr>
          <p:cNvPr id="3078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149080"/>
            <a:ext cx="8662987" cy="1008708"/>
          </a:xfrm>
        </p:spPr>
        <p:txBody>
          <a:bodyPr/>
          <a:lstStyle/>
          <a:p>
            <a:r>
              <a:rPr lang="en-US" altLang="zh-TW" sz="1800" dirty="0" smtClean="0"/>
              <a:t>Jian-Liang Lin, Yi-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Chen</a:t>
            </a:r>
            <a:r>
              <a:rPr lang="fr-FR" sz="1800" dirty="0" smtClean="0"/>
              <a:t>, </a:t>
            </a:r>
            <a:r>
              <a:rPr lang="en-US" altLang="zh-TW" sz="1800" dirty="0" smtClean="0"/>
              <a:t>Yu-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Huang, Shawmin Lei</a:t>
            </a:r>
            <a:endParaRPr lang="zh-TW" altLang="zh-TW" sz="1800" dirty="0"/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JCT3V-E0164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3081" name="Picture 11" descr="bar_white_bot"/>
          <p:cNvPicPr>
            <a:picLocks noChangeAspect="1" noChangeArrowheads="1"/>
          </p:cNvPicPr>
          <p:nvPr/>
        </p:nvPicPr>
        <p:blipFill>
          <a:blip r:embed="rId6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err="1" smtClean="0"/>
              <a:t>Jian</a:t>
            </a:r>
            <a:r>
              <a:rPr lang="en-US" sz="1400" dirty="0" smtClean="0"/>
              <a:t>-Liang Lin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JCT-3V </a:t>
            </a:r>
            <a:r>
              <a:rPr lang="en-US" altLang="zh-TW" sz="1400" dirty="0">
                <a:ea typeface="SimHei" pitchFamily="2" charset="-122"/>
              </a:rPr>
              <a:t>Meeting in </a:t>
            </a:r>
            <a:r>
              <a:rPr lang="en-CA" sz="1400" dirty="0" smtClean="0"/>
              <a:t>Vienna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27</a:t>
            </a:r>
            <a:r>
              <a:rPr lang="en-CA" altLang="zh-TW" sz="1400" baseline="30000" dirty="0" smtClean="0"/>
              <a:t>th</a:t>
            </a:r>
            <a:r>
              <a:rPr lang="en-CA" altLang="zh-TW" sz="1400" dirty="0" smtClean="0"/>
              <a:t> Jul – 2</a:t>
            </a:r>
            <a:r>
              <a:rPr lang="en-CA" altLang="zh-TW" sz="1400" baseline="30000" dirty="0" smtClean="0"/>
              <a:t>nd</a:t>
            </a:r>
            <a:r>
              <a:rPr lang="en-CA" altLang="zh-TW" sz="1400" dirty="0" smtClean="0"/>
              <a:t> Aug. 2013</a:t>
            </a:r>
            <a:endParaRPr lang="en-US" altLang="zh-TW" sz="1400" dirty="0">
              <a:ea typeface="SimHei" pitchFamily="2" charset="-122"/>
            </a:endParaRPr>
          </a:p>
        </p:txBody>
      </p:sp>
      <p:pic>
        <p:nvPicPr>
          <p:cNvPr id="3083" name="Picture 23" descr="icon_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24" descr="icon_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5" descr="icon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26" descr="icon_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7" descr="icon_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TW" dirty="0" smtClean="0"/>
              <a:t>Presented the results of CE2.a experiments related to the simplification of the DV derivation proposed for Skip mode and Direct mode in JCT3V-D0108</a:t>
            </a:r>
          </a:p>
          <a:p>
            <a:r>
              <a:rPr lang="en-US" altLang="zh-TW" dirty="0" smtClean="0"/>
              <a:t>Directly derive the DV from the depth samples</a:t>
            </a:r>
          </a:p>
          <a:p>
            <a:pPr lvl="1"/>
            <a:r>
              <a:rPr lang="en-US" altLang="zh-TW" dirty="0" smtClean="0"/>
              <a:t>Instead of from both the MVs of the neighboring blocks and the depth samples in the associated depth block</a:t>
            </a:r>
          </a:p>
          <a:p>
            <a:r>
              <a:rPr lang="en-US" dirty="0" smtClean="0"/>
              <a:t>No </a:t>
            </a:r>
            <a:r>
              <a:rPr lang="en-US" altLang="zh-TW" dirty="0" smtClean="0"/>
              <a:t>coding efficiency loss while the complexity </a:t>
            </a:r>
            <a:r>
              <a:rPr lang="en-CA" altLang="zh-TW" dirty="0" smtClean="0"/>
              <a:t>and memory access for the motion data of the neighboring blocks are reduced</a:t>
            </a:r>
            <a:endParaRPr lang="en-US" dirty="0" smtClean="0"/>
          </a:p>
          <a:p>
            <a:r>
              <a:rPr lang="en-US" dirty="0" smtClean="0"/>
              <a:t>We suggest the proposed simplification be adopted in 3D-AVC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C389D14-9EF1-445D-B027-B2AD820720B6}" type="slidenum">
              <a:rPr lang="en-US" altLang="ja-JP" smtClean="0"/>
              <a:pPr/>
              <a:t>9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0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current ATM, </a:t>
            </a:r>
            <a:r>
              <a:rPr lang="en-CA" altLang="zh-TW" dirty="0" smtClean="0"/>
              <a:t>the disparity vector (DV) used for the inter-view MVP derivation in Skip mode and Direct mode is derived from </a:t>
            </a:r>
          </a:p>
          <a:p>
            <a:pPr lvl="1"/>
            <a:r>
              <a:rPr lang="en-CA" altLang="zh-TW" sz="2200" dirty="0" smtClean="0"/>
              <a:t>the motion vectors (MVs) of the </a:t>
            </a:r>
            <a:r>
              <a:rPr lang="en-CA" altLang="zh-TW" sz="2200" dirty="0" smtClean="0">
                <a:solidFill>
                  <a:srgbClr val="0000FF"/>
                </a:solidFill>
              </a:rPr>
              <a:t>neighboring blocks</a:t>
            </a:r>
            <a:r>
              <a:rPr lang="en-CA" altLang="zh-TW" sz="2200" dirty="0" smtClean="0"/>
              <a:t> and </a:t>
            </a:r>
          </a:p>
          <a:p>
            <a:pPr lvl="1"/>
            <a:r>
              <a:rPr lang="en-CA" altLang="zh-TW" sz="2200" dirty="0" smtClean="0"/>
              <a:t>disparity vector converted from the </a:t>
            </a:r>
            <a:r>
              <a:rPr lang="en-CA" altLang="zh-TW" sz="2200" dirty="0" smtClean="0">
                <a:solidFill>
                  <a:srgbClr val="0000FF"/>
                </a:solidFill>
              </a:rPr>
              <a:t>depth samples</a:t>
            </a:r>
            <a:endParaRPr lang="en-US" sz="2200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This contribution proposes to </a:t>
            </a:r>
            <a:r>
              <a:rPr lang="en-CA" altLang="zh-TW" dirty="0" smtClean="0"/>
              <a:t>simplify the disparity vector derivation by directly deriving the disparity from the </a:t>
            </a:r>
            <a:r>
              <a:rPr lang="en-CA" altLang="zh-TW" dirty="0" smtClean="0">
                <a:solidFill>
                  <a:srgbClr val="0000FF"/>
                </a:solidFill>
              </a:rPr>
              <a:t>depth samples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The experimental results show no coding efficiency loss</a:t>
            </a:r>
            <a:endParaRPr lang="en-US" dirty="0"/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D9BB2C3-11CD-4275-BA8E-E6F5408371D0}" type="slidenum">
              <a:rPr lang="en-US" altLang="ja-JP" smtClean="0"/>
              <a:pPr/>
              <a:t>1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inter-view candidate in Skip mode and Direct mode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008906"/>
          </a:xfrm>
        </p:spPr>
        <p:txBody>
          <a:bodyPr/>
          <a:lstStyle/>
          <a:p>
            <a:r>
              <a:rPr lang="en-CA" altLang="zh-TW" dirty="0" smtClean="0"/>
              <a:t>A disparity vector (DV) is derived for locating a corresponding block in the inter-view MVP derivation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564904"/>
            <a:ext cx="6465198" cy="2422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342188" cy="658813"/>
          </a:xfrm>
        </p:spPr>
        <p:txBody>
          <a:bodyPr/>
          <a:lstStyle/>
          <a:p>
            <a:r>
              <a:rPr lang="en-US" sz="2800" dirty="0" smtClean="0"/>
              <a:t>The DV derivation procedure of inter-view MVP in ATM8.0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23949"/>
            <a:ext cx="8054975" cy="5108575"/>
          </a:xfrm>
        </p:spPr>
        <p:txBody>
          <a:bodyPr>
            <a:normAutofit/>
          </a:bodyPr>
          <a:lstStyle/>
          <a:p>
            <a:r>
              <a:rPr lang="en-CA" altLang="zh-TW" sz="2000" dirty="0" smtClean="0"/>
              <a:t>The DV is derived from the motion vectors of the neighboring blocks {A, B, C} and from the depth samples.</a:t>
            </a:r>
          </a:p>
          <a:p>
            <a:r>
              <a:rPr lang="en-CA" altLang="zh-TW" sz="2000" dirty="0" smtClean="0"/>
              <a:t>If only one neighboring blocks was coded with inter-view prediction, its motion vector is used as the DV</a:t>
            </a:r>
          </a:p>
          <a:p>
            <a:r>
              <a:rPr lang="en-CA" altLang="zh-TW" sz="2000" dirty="0" smtClean="0"/>
              <a:t>If more than one neighboring blocks were coded with inter-view prediction, </a:t>
            </a:r>
          </a:p>
          <a:p>
            <a:pPr lvl="1"/>
            <a:r>
              <a:rPr lang="en-CA" altLang="zh-TW" sz="1600" dirty="0" smtClean="0"/>
              <a:t>DV = median of {A, B, C}</a:t>
            </a:r>
          </a:p>
          <a:p>
            <a:pPr lvl="1"/>
            <a:r>
              <a:rPr lang="en-CA" altLang="zh-TW" sz="1600" dirty="0" smtClean="0"/>
              <a:t>Any neighboring block which was </a:t>
            </a:r>
          </a:p>
          <a:p>
            <a:pPr lvl="1">
              <a:buNone/>
            </a:pPr>
            <a:r>
              <a:rPr lang="en-CA" altLang="zh-TW" sz="1600" dirty="0" smtClean="0"/>
              <a:t>not coded with inter-view prediction is </a:t>
            </a:r>
          </a:p>
          <a:p>
            <a:pPr lvl="1">
              <a:buNone/>
            </a:pPr>
            <a:r>
              <a:rPr lang="en-CA" altLang="zh-TW" sz="1600" dirty="0" smtClean="0"/>
              <a:t>replaced by the DV converted from the </a:t>
            </a:r>
          </a:p>
          <a:p>
            <a:pPr lvl="1">
              <a:buNone/>
            </a:pPr>
            <a:r>
              <a:rPr lang="en-CA" altLang="zh-TW" sz="1600" dirty="0" smtClean="0"/>
              <a:t>depth samples</a:t>
            </a:r>
            <a:endParaRPr lang="en-US" altLang="zh-TW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211960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10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070992"/>
            <a:ext cx="4805362" cy="378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139952" y="2996952"/>
            <a:ext cx="4932040" cy="259228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4269588" y="5250686"/>
            <a:ext cx="1471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dirty="0" smtClean="0">
                <a:solidFill>
                  <a:srgbClr val="0000FF"/>
                </a:solidFill>
              </a:rPr>
              <a:t>DV derivation </a:t>
            </a:r>
            <a:endParaRPr lang="zh-TW" altLang="en-US" sz="1600" dirty="0">
              <a:solidFill>
                <a:srgbClr val="0000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66006" y="6437283"/>
            <a:ext cx="975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800" dirty="0" smtClean="0"/>
              <a:t>ATM8.0</a:t>
            </a:r>
            <a:endParaRPr lang="zh-TW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342188" cy="658813"/>
          </a:xfrm>
        </p:spPr>
        <p:txBody>
          <a:bodyPr/>
          <a:lstStyle/>
          <a:p>
            <a:r>
              <a:rPr lang="en-US" sz="2800" dirty="0" smtClean="0"/>
              <a:t>Proposed Simplification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23949"/>
            <a:ext cx="8054975" cy="5108575"/>
          </a:xfrm>
        </p:spPr>
        <p:txBody>
          <a:bodyPr>
            <a:normAutofit/>
          </a:bodyPr>
          <a:lstStyle/>
          <a:p>
            <a:r>
              <a:rPr lang="en-CA" altLang="zh-TW" sz="2000" strike="sngStrik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DV is derived from the motion vectors of the neighboring blocks {A, B, C} and from the depth samples.</a:t>
            </a:r>
          </a:p>
          <a:p>
            <a:r>
              <a:rPr lang="en-CA" altLang="zh-TW" sz="2000" strike="sngStrik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If only one neighboring blocks was coded with inter-view prediction, its motion vector is used as the DV</a:t>
            </a:r>
          </a:p>
          <a:p>
            <a:r>
              <a:rPr lang="en-CA" altLang="zh-TW" sz="2000" strike="sngStrik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If more than one neighboring blocks were coded with inter-view prediction, </a:t>
            </a:r>
          </a:p>
          <a:p>
            <a:pPr lvl="1"/>
            <a:r>
              <a:rPr lang="en-CA" altLang="zh-TW" sz="1600" strike="sngStrik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DV = median of {A, B, C}</a:t>
            </a:r>
          </a:p>
          <a:p>
            <a:pPr lvl="1"/>
            <a:r>
              <a:rPr lang="en-CA" altLang="zh-TW" sz="1600" strike="sngStrik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Any neighboring block which was </a:t>
            </a:r>
          </a:p>
          <a:p>
            <a:pPr lvl="1">
              <a:buNone/>
            </a:pPr>
            <a:r>
              <a:rPr lang="en-CA" altLang="zh-TW" sz="1600" strike="sngStrik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not coded with inter-view prediction is </a:t>
            </a:r>
          </a:p>
          <a:p>
            <a:pPr lvl="1">
              <a:buNone/>
            </a:pPr>
            <a:r>
              <a:rPr lang="en-CA" altLang="zh-TW" sz="1600" strike="sngStrik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replaced by the DV converted from the </a:t>
            </a:r>
          </a:p>
          <a:p>
            <a:pPr lvl="1">
              <a:buNone/>
            </a:pPr>
            <a:r>
              <a:rPr lang="en-CA" altLang="zh-TW" sz="1600" strike="sngStrik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depth samples</a:t>
            </a:r>
            <a:endParaRPr lang="en-US" altLang="zh-TW" sz="1600" strike="sngStrik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211960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10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070992"/>
            <a:ext cx="4805362" cy="378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139952" y="2996952"/>
            <a:ext cx="4932040" cy="259228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4269588" y="5250686"/>
            <a:ext cx="1471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dirty="0" smtClean="0">
                <a:solidFill>
                  <a:srgbClr val="0000FF"/>
                </a:solidFill>
              </a:rPr>
              <a:t>DV derivation </a:t>
            </a:r>
            <a:endParaRPr lang="zh-TW" altLang="en-US" sz="1600" dirty="0">
              <a:solidFill>
                <a:srgbClr val="0000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66006" y="6437283"/>
            <a:ext cx="975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800" dirty="0" smtClean="0"/>
              <a:t>ATM8.0</a:t>
            </a:r>
            <a:endParaRPr lang="zh-TW" altLang="en-US" sz="18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8356706" y="4221088"/>
            <a:ext cx="0" cy="172819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293924" y="5949280"/>
            <a:ext cx="1062782" cy="0"/>
          </a:xfrm>
          <a:prstGeom prst="line">
            <a:avLst/>
          </a:prstGeom>
          <a:ln w="25400">
            <a:solidFill>
              <a:srgbClr val="FF0000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125572" y="2996953"/>
            <a:ext cx="1656184" cy="1483504"/>
          </a:xfrm>
          <a:prstGeom prst="rect">
            <a:avLst/>
          </a:prstGeom>
          <a:solidFill>
            <a:srgbClr val="331932">
              <a:alpha val="80000"/>
            </a:srgb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Rectangle 14"/>
          <p:cNvSpPr/>
          <p:nvPr/>
        </p:nvSpPr>
        <p:spPr>
          <a:xfrm>
            <a:off x="5781756" y="2996954"/>
            <a:ext cx="1656184" cy="2592288"/>
          </a:xfrm>
          <a:prstGeom prst="rect">
            <a:avLst/>
          </a:prstGeom>
          <a:solidFill>
            <a:srgbClr val="331932">
              <a:alpha val="80000"/>
            </a:srgb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proposed simplified DV derivation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337425" cy="864890"/>
          </a:xfrm>
        </p:spPr>
        <p:txBody>
          <a:bodyPr/>
          <a:lstStyle/>
          <a:p>
            <a:r>
              <a:rPr lang="en-CA" altLang="zh-TW" dirty="0" smtClean="0"/>
              <a:t>Directly drive the disparity vector from the depth samples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88840"/>
            <a:ext cx="4805362" cy="378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>
            <a:off x="5220072" y="3573016"/>
            <a:ext cx="6480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4101" y="2518157"/>
            <a:ext cx="135255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8"/>
          <p:cNvSpPr/>
          <p:nvPr/>
        </p:nvSpPr>
        <p:spPr>
          <a:xfrm>
            <a:off x="35496" y="1628800"/>
            <a:ext cx="4949378" cy="295029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Rectangle 29"/>
          <p:cNvSpPr/>
          <p:nvPr/>
        </p:nvSpPr>
        <p:spPr>
          <a:xfrm>
            <a:off x="93124" y="4121476"/>
            <a:ext cx="15159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600" dirty="0" smtClean="0">
                <a:solidFill>
                  <a:srgbClr val="0000FF"/>
                </a:solidFill>
              </a:rPr>
              <a:t>DV derivation </a:t>
            </a:r>
            <a:endParaRPr lang="zh-TW" altLang="en-US" sz="1600" dirty="0">
              <a:solidFill>
                <a:srgbClr val="0000FF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511172" y="2302133"/>
            <a:ext cx="1573618" cy="155891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Rectangle 32"/>
          <p:cNvSpPr/>
          <p:nvPr/>
        </p:nvSpPr>
        <p:spPr>
          <a:xfrm>
            <a:off x="6511172" y="1988840"/>
            <a:ext cx="15159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600" dirty="0" smtClean="0">
                <a:solidFill>
                  <a:srgbClr val="0000FF"/>
                </a:solidFill>
              </a:rPr>
              <a:t>DV derivation </a:t>
            </a:r>
            <a:endParaRPr lang="zh-TW" altLang="en-US" sz="1600" dirty="0">
              <a:solidFill>
                <a:srgbClr val="0000FF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246440" y="5314183"/>
            <a:ext cx="2646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800" dirty="0" smtClean="0"/>
              <a:t>proposed simplification</a:t>
            </a:r>
            <a:endParaRPr lang="zh-TW" altLang="en-US" sz="1800" dirty="0"/>
          </a:p>
        </p:txBody>
      </p:sp>
      <p:sp>
        <p:nvSpPr>
          <p:cNvPr id="35" name="Rectangle 34"/>
          <p:cNvSpPr/>
          <p:nvPr/>
        </p:nvSpPr>
        <p:spPr>
          <a:xfrm>
            <a:off x="2123728" y="5863193"/>
            <a:ext cx="975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800" dirty="0" smtClean="0"/>
              <a:t>ATM8.0</a:t>
            </a:r>
            <a:endParaRPr lang="zh-TW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15292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Anchor : ATM-8.0 under CTC</a:t>
            </a:r>
          </a:p>
          <a:p>
            <a:r>
              <a:rPr lang="en-US" dirty="0" smtClean="0"/>
              <a:t>Tested  : Proposed simplification</a:t>
            </a:r>
          </a:p>
          <a:p>
            <a:r>
              <a:rPr lang="en-US" dirty="0" smtClean="0"/>
              <a:t>No coding loss</a:t>
            </a:r>
            <a:endParaRPr lang="en-CA" dirty="0" smtClean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2564904"/>
          <a:ext cx="8430518" cy="25202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77756"/>
                <a:gridCol w="948978"/>
                <a:gridCol w="861915"/>
                <a:gridCol w="905447"/>
                <a:gridCol w="1062159"/>
                <a:gridCol w="975096"/>
                <a:gridCol w="966389"/>
                <a:gridCol w="966389"/>
                <a:gridCol w="966389"/>
              </a:tblGrid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Texture Coding</a:t>
                      </a: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(Coded PSNR)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(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Synthesed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PSNR)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Complexity estimate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dBR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 Unicode MS"/>
                        </a:rPr>
                        <a:t>,%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dBR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 Unicode MS"/>
                        </a:rPr>
                        <a:t>,%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dBR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 Unicode MS"/>
                        </a:rPr>
                        <a:t>,%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 Unicode MS"/>
                        </a:rPr>
                        <a:t>Enc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Time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 Unicode MS"/>
                        </a:rPr>
                        <a:t>,%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 Unicode MS"/>
                        </a:rPr>
                        <a:t>Dec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Time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 Unicode MS"/>
                        </a:rPr>
                        <a:t>,%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S01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99.67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101.61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S02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99.77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98.20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S03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99.69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98.82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S04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99.62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94.24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S05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100.53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100.34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S06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99.83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100.14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S08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100.38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101.51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Average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99.93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99.27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54768"/>
            <a:ext cx="8100393" cy="658813"/>
          </a:xfrm>
        </p:spPr>
        <p:txBody>
          <a:bodyPr>
            <a:normAutofit/>
          </a:bodyPr>
          <a:lstStyle/>
          <a:p>
            <a:r>
              <a:rPr lang="en-CA" altLang="zh-TW" sz="2800" dirty="0" smtClean="0"/>
              <a:t>Changes to the description of Test Model (1/2)</a:t>
            </a:r>
            <a:endParaRPr lang="zh-TW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150" y="713581"/>
            <a:ext cx="8054975" cy="339155"/>
          </a:xfrm>
        </p:spPr>
        <p:txBody>
          <a:bodyPr/>
          <a:lstStyle/>
          <a:p>
            <a:r>
              <a:rPr lang="en-US" altLang="zh-TW" sz="1600" dirty="0" smtClean="0"/>
              <a:t>J.8.2.1.4 Derivation process for the disparity vector and the inter-view reference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980" y="1484784"/>
            <a:ext cx="63246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54768"/>
            <a:ext cx="8100393" cy="658813"/>
          </a:xfrm>
        </p:spPr>
        <p:txBody>
          <a:bodyPr>
            <a:normAutofit/>
          </a:bodyPr>
          <a:lstStyle/>
          <a:p>
            <a:r>
              <a:rPr lang="en-CA" altLang="zh-TW" sz="2800" dirty="0" smtClean="0"/>
              <a:t>Changes to the description of Test </a:t>
            </a:r>
            <a:r>
              <a:rPr lang="en-CA" altLang="zh-TW" sz="2800" smtClean="0"/>
              <a:t>Model (2/2</a:t>
            </a:r>
            <a:r>
              <a:rPr lang="en-CA" altLang="zh-TW" sz="2800" dirty="0" smtClean="0"/>
              <a:t>)</a:t>
            </a:r>
            <a:endParaRPr lang="zh-TW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150" y="713581"/>
            <a:ext cx="8054975" cy="339155"/>
          </a:xfrm>
        </p:spPr>
        <p:txBody>
          <a:bodyPr/>
          <a:lstStyle/>
          <a:p>
            <a:r>
              <a:rPr lang="en-US" altLang="zh-TW" sz="1600" dirty="0" smtClean="0"/>
              <a:t>J.8.2.1.4 Derivation process for the disparity vector and the inter-view reference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2263" y="1298575"/>
            <a:ext cx="641985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14519</TotalTime>
  <Words>617</Words>
  <Application>Microsoft Office PowerPoint</Application>
  <PresentationFormat>On-screen Show (4:3)</PresentationFormat>
  <Paragraphs>159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Corporate ppt templatel_Confidential A</vt:lpstr>
      <vt:lpstr>3D-CE2.a results on simplified disparity vector derivation in Skip mode and Direct </vt:lpstr>
      <vt:lpstr>Overall Summary</vt:lpstr>
      <vt:lpstr>The inter-view candidate in Skip mode and Direct mode</vt:lpstr>
      <vt:lpstr>The DV derivation procedure of inter-view MVP in ATM8.0</vt:lpstr>
      <vt:lpstr>Proposed Simplification</vt:lpstr>
      <vt:lpstr>The proposed simplified DV derivation</vt:lpstr>
      <vt:lpstr>Experiment Results</vt:lpstr>
      <vt:lpstr>Changes to the description of Test Model (1/2)</vt:lpstr>
      <vt:lpstr>Changes to the description of Test Model (2/2)</vt:lpstr>
      <vt:lpstr>Conclusions</vt:lpstr>
      <vt:lpstr>Thanks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1826</cp:revision>
  <dcterms:created xsi:type="dcterms:W3CDTF">2008-02-20T09:40:59Z</dcterms:created>
  <dcterms:modified xsi:type="dcterms:W3CDTF">2013-07-27T08:35:19Z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-1782405290</vt:i4>
  </property>
  <property fmtid="{D5CDD505-2E9C-101B-9397-08002B2CF9AE}" pid="3" name="_NewReviewCycle">
    <vt:lpwstr/>
  </property>
  <property fmtid="{D5CDD505-2E9C-101B-9397-08002B2CF9AE}" pid="4" name="_EmailSubject">
    <vt:lpwstr>JCT3V-C0133.pptx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