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3" r:id="rId2"/>
    <p:sldId id="414" r:id="rId3"/>
    <p:sldId id="425" r:id="rId4"/>
    <p:sldId id="426" r:id="rId5"/>
    <p:sldId id="427" r:id="rId6"/>
    <p:sldId id="429" r:id="rId7"/>
    <p:sldId id="430" r:id="rId8"/>
    <p:sldId id="431" r:id="rId9"/>
    <p:sldId id="432" r:id="rId10"/>
    <p:sldId id="428" r:id="rId11"/>
    <p:sldId id="423" r:id="rId12"/>
    <p:sldId id="395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64" d="100"/>
          <a:sy n="64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JCT3V-E0162</a:t>
            </a:r>
            <a:endParaRPr kumimoji="1" lang="en-US" altLang="zh-TW" sz="1400" b="1" kern="1200" dirty="0" smtClean="0">
              <a:solidFill>
                <a:srgbClr val="E86C1F"/>
              </a:solidFill>
              <a:latin typeface="Arial" charset="0"/>
              <a:ea typeface="SimHei" pitchFamily="2" charset="-122"/>
              <a:cs typeface="Arial" charset="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JCT3V-E0162</a:t>
            </a:r>
            <a:endParaRPr kumimoji="1" lang="en-US" altLang="zh-TW" sz="1400" b="1" kern="1200" dirty="0" smtClean="0">
              <a:solidFill>
                <a:srgbClr val="E86C1F"/>
              </a:solidFill>
              <a:latin typeface="Arial" charset="0"/>
              <a:ea typeface="SimHei" pitchFamily="2" charset="-122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JCT3V-E0162</a:t>
            </a:r>
            <a:br>
              <a:rPr lang="en-US" altLang="zh-TW" dirty="0" smtClean="0"/>
            </a:br>
            <a:r>
              <a:rPr lang="en-CA" altLang="zh-TW" dirty="0" smtClean="0"/>
              <a:t>3D-CE2.h related: Disparity range restriction for NBDV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TW" dirty="0" smtClean="0"/>
              <a:t>Yu-Lin Chang, Yi-</a:t>
            </a:r>
            <a:r>
              <a:rPr lang="en-CA" altLang="zh-TW" dirty="0" err="1" smtClean="0"/>
              <a:t>Wen</a:t>
            </a:r>
            <a:r>
              <a:rPr lang="en-CA" altLang="zh-TW" dirty="0" smtClean="0"/>
              <a:t> Chen,</a:t>
            </a:r>
            <a:br>
              <a:rPr lang="en-CA" altLang="zh-TW" dirty="0" smtClean="0"/>
            </a:br>
            <a:r>
              <a:rPr lang="en-CA" altLang="zh-TW" dirty="0" err="1" smtClean="0"/>
              <a:t>Jian</a:t>
            </a:r>
            <a:r>
              <a:rPr lang="en-CA" altLang="zh-TW" dirty="0" smtClean="0"/>
              <a:t>-Liang Lin, Yu-</a:t>
            </a:r>
            <a:r>
              <a:rPr lang="en-CA" altLang="zh-TW" dirty="0" err="1" smtClean="0"/>
              <a:t>Pao</a:t>
            </a:r>
            <a:r>
              <a:rPr lang="en-CA" altLang="zh-TW" dirty="0" smtClean="0"/>
              <a:t> Tsai, </a:t>
            </a:r>
            <a:r>
              <a:rPr lang="en-CA" altLang="zh-TW" dirty="0" err="1" smtClean="0"/>
              <a:t>Shawmin</a:t>
            </a:r>
            <a:r>
              <a:rPr lang="en-CA" altLang="zh-TW" dirty="0" smtClean="0"/>
              <a:t>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Jul.,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the Working Draft – NBDV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000" b="1" dirty="0" smtClean="0"/>
              <a:t>H.8.5.4 Derivation process for disparity vectors </a:t>
            </a:r>
            <a:endParaRPr lang="zh-TW" altLang="zh-TW" sz="2000" b="1" dirty="0" smtClean="0"/>
          </a:p>
          <a:p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692313" cy="400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Two </a:t>
            </a:r>
            <a:r>
              <a:rPr lang="en-CA" altLang="zh-TW" b="1" dirty="0" smtClean="0">
                <a:solidFill>
                  <a:srgbClr val="0070C0"/>
                </a:solidFill>
              </a:rPr>
              <a:t>clipping operations for NBDV </a:t>
            </a:r>
            <a:r>
              <a:rPr lang="en-CA" altLang="zh-TW" dirty="0" smtClean="0"/>
              <a:t>with </a:t>
            </a:r>
            <a:r>
              <a:rPr lang="en-CA" altLang="zh-TW" b="1" dirty="0" smtClean="0">
                <a:solidFill>
                  <a:srgbClr val="0070C0"/>
                </a:solidFill>
              </a:rPr>
              <a:t>different disparity ranges </a:t>
            </a:r>
            <a:r>
              <a:rPr lang="en-CA" altLang="zh-TW" dirty="0" smtClean="0"/>
              <a:t>are proposed to reduce the cache size and memory bandwidth while accessing the interview motion and reference data. </a:t>
            </a:r>
          </a:p>
          <a:p>
            <a:r>
              <a:rPr lang="en-CA" altLang="zh-TW" dirty="0" smtClean="0"/>
              <a:t>One of the clipping operations for NBDV uses the converted disparity range from depth range  [0, 255], and the other one uses the converted disparity range from DLT. </a:t>
            </a:r>
          </a:p>
          <a:p>
            <a:r>
              <a:rPr lang="en-US" altLang="zh-TW" dirty="0" smtClean="0"/>
              <a:t>Small BD-Rate gains are achieved when disabling VSP and </a:t>
            </a:r>
            <a:r>
              <a:rPr lang="en-US" altLang="zh-TW" dirty="0" err="1" smtClean="0"/>
              <a:t>DoNBDV</a:t>
            </a:r>
            <a:endParaRPr lang="en-US" altLang="zh-TW" dirty="0" smtClean="0"/>
          </a:p>
          <a:p>
            <a:r>
              <a:rPr lang="en-US" altLang="zh-TW" dirty="0" smtClean="0"/>
              <a:t>2~4% decoding time decrease can be observed.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CA" altLang="zh-TW" dirty="0" smtClean="0"/>
              <a:t>Unrestricted neighboring block disparity vector (NBDV) may lead to </a:t>
            </a:r>
            <a:r>
              <a:rPr lang="en-CA" altLang="zh-TW" dirty="0" smtClean="0">
                <a:solidFill>
                  <a:srgbClr val="0070C0"/>
                </a:solidFill>
              </a:rPr>
              <a:t>larger cache size for storing motion data </a:t>
            </a:r>
            <a:r>
              <a:rPr lang="en-CA" altLang="zh-TW" dirty="0" smtClean="0"/>
              <a:t>and </a:t>
            </a:r>
            <a:r>
              <a:rPr lang="en-CA" altLang="zh-TW" dirty="0" smtClean="0">
                <a:solidFill>
                  <a:srgbClr val="0070C0"/>
                </a:solidFill>
              </a:rPr>
              <a:t>larger memory bandwidth </a:t>
            </a:r>
            <a:r>
              <a:rPr lang="en-CA" altLang="zh-TW" dirty="0" smtClean="0"/>
              <a:t>for transmitting interview reference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Propose two different clipping operations on NBDV</a:t>
            </a:r>
          </a:p>
          <a:p>
            <a:pPr lvl="1"/>
            <a:r>
              <a:rPr lang="en-US" altLang="zh-TW" dirty="0" smtClean="0"/>
              <a:t>Select to use </a:t>
            </a:r>
            <a:r>
              <a:rPr lang="en-US" altLang="zh-TW" b="1" dirty="0" smtClean="0">
                <a:solidFill>
                  <a:srgbClr val="0070C0"/>
                </a:solidFill>
              </a:rPr>
              <a:t>a depth range [0, 255]</a:t>
            </a:r>
            <a:r>
              <a:rPr lang="en-US" altLang="zh-TW" dirty="0" smtClean="0"/>
              <a:t> </a:t>
            </a:r>
            <a:r>
              <a:rPr lang="en-US" altLang="zh-TW" b="1" dirty="0" smtClean="0">
                <a:solidFill>
                  <a:srgbClr val="0070C0"/>
                </a:solidFill>
              </a:rPr>
              <a:t>or depth range from the depth lookup table (DLT)</a:t>
            </a:r>
          </a:p>
          <a:p>
            <a:pPr lvl="1"/>
            <a:r>
              <a:rPr lang="en-US" altLang="zh-TW" dirty="0" smtClean="0"/>
              <a:t>Derive disparity ranges from depth ranges</a:t>
            </a:r>
          </a:p>
          <a:p>
            <a:pPr lvl="1"/>
            <a:r>
              <a:rPr lang="en-US" altLang="zh-TW" dirty="0" smtClean="0"/>
              <a:t>Use the disparity range to </a:t>
            </a:r>
            <a:r>
              <a:rPr lang="en-US" altLang="zh-TW" b="1" dirty="0" smtClean="0">
                <a:solidFill>
                  <a:srgbClr val="0070C0"/>
                </a:solidFill>
              </a:rPr>
              <a:t>clip NBDV</a:t>
            </a:r>
          </a:p>
          <a:p>
            <a:pPr lvl="1"/>
            <a:r>
              <a:rPr lang="en-US" altLang="zh-TW" dirty="0" smtClean="0"/>
              <a:t>Small coding gain is achieved with reduced decoding time</a:t>
            </a:r>
          </a:p>
          <a:p>
            <a:pPr lvl="1"/>
            <a:endParaRPr lang="en-US" altLang="zh-TW" dirty="0" smtClean="0"/>
          </a:p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DV Distribution for NBDV and </a:t>
            </a:r>
            <a:r>
              <a:rPr lang="en-US" altLang="zh-TW" dirty="0" err="1" smtClean="0"/>
              <a:t>DoNBDV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disparity range of NBDV is not confined or fixed, while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is confined.</a:t>
            </a:r>
          </a:p>
          <a:p>
            <a:r>
              <a:rPr lang="en-US" altLang="zh-TW" dirty="0" smtClean="0"/>
              <a:t>There’s an intrinsic depth range [0,255]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5961161" cy="307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688433" y="5726989"/>
            <a:ext cx="784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>
                <a:latin typeface="+mj-lt"/>
              </a:rPr>
              <a:t>NBDV and </a:t>
            </a:r>
            <a:r>
              <a:rPr lang="en-US" altLang="zh-TW" sz="2000" dirty="0" err="1" smtClean="0">
                <a:latin typeface="+mj-lt"/>
              </a:rPr>
              <a:t>DoNBDV</a:t>
            </a:r>
            <a:r>
              <a:rPr lang="en-US" altLang="zh-TW" sz="2000" dirty="0" smtClean="0">
                <a:latin typeface="+mj-lt"/>
              </a:rPr>
              <a:t> distribution extracted from Balloon QP25, first frames</a:t>
            </a: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Disparity Range Restriction for NBDV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Method 1</a:t>
            </a:r>
          </a:p>
          <a:p>
            <a:pPr lvl="1"/>
            <a:r>
              <a:rPr lang="en-US" altLang="zh-TW" dirty="0" smtClean="0"/>
              <a:t>Set the depth range as intrinsic depth range [0, 255]</a:t>
            </a:r>
          </a:p>
          <a:p>
            <a:r>
              <a:rPr lang="en-US" altLang="zh-TW" dirty="0" smtClean="0"/>
              <a:t>Method 2</a:t>
            </a:r>
          </a:p>
          <a:p>
            <a:pPr lvl="1"/>
            <a:r>
              <a:rPr lang="en-US" altLang="zh-TW" dirty="0" smtClean="0"/>
              <a:t>Set the depth range as the depth range from DLT of reference view</a:t>
            </a:r>
            <a:endParaRPr lang="zh-TW" altLang="en-US" dirty="0" smtClean="0"/>
          </a:p>
          <a:p>
            <a:r>
              <a:rPr lang="en-US" altLang="zh-TW" dirty="0" smtClean="0"/>
              <a:t>Convert the depth range to disparity range</a:t>
            </a:r>
          </a:p>
          <a:p>
            <a:r>
              <a:rPr lang="en-US" altLang="zh-TW" dirty="0" smtClean="0"/>
              <a:t>Clip the NBDV with the converted disparity range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00104"/>
            <a:ext cx="8244408" cy="26692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(1/4)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Anchor: HTM-7.0r1 with BVSP and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off</a:t>
            </a:r>
          </a:p>
          <a:p>
            <a:r>
              <a:rPr lang="en-US" altLang="zh-TW" dirty="0" smtClean="0"/>
              <a:t>Test: Proposed NBDV clipping method 1 </a:t>
            </a:r>
            <a:r>
              <a:rPr lang="en-US" altLang="zh-TW" b="1" dirty="0" smtClean="0">
                <a:solidFill>
                  <a:srgbClr val="0070C0"/>
                </a:solidFill>
              </a:rPr>
              <a:t>depth range [0,255]</a:t>
            </a:r>
          </a:p>
          <a:p>
            <a:r>
              <a:rPr lang="en-US" altLang="zh-TW" dirty="0" smtClean="0"/>
              <a:t>Small coding gain and reduced decoding time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834469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0" y="6396335"/>
            <a:ext cx="6236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JCT3V-E0150, Thanks to Samsung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(2/4)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2" y="1123950"/>
            <a:ext cx="8516937" cy="4954588"/>
          </a:xfrm>
        </p:spPr>
        <p:txBody>
          <a:bodyPr/>
          <a:lstStyle/>
          <a:p>
            <a:r>
              <a:rPr lang="en-US" altLang="zh-TW" dirty="0" smtClean="0"/>
              <a:t>Anchor: HTM-7.0r1 with BVSP and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off</a:t>
            </a:r>
          </a:p>
          <a:p>
            <a:r>
              <a:rPr lang="en-US" altLang="zh-TW" dirty="0" smtClean="0"/>
              <a:t>Test: Proposed NBDV clipping method 2 </a:t>
            </a:r>
            <a:r>
              <a:rPr lang="en-US" altLang="zh-TW" b="1" dirty="0" smtClean="0">
                <a:solidFill>
                  <a:srgbClr val="0070C0"/>
                </a:solidFill>
              </a:rPr>
              <a:t>depth range from DLT</a:t>
            </a:r>
          </a:p>
          <a:p>
            <a:r>
              <a:rPr lang="en-US" altLang="zh-TW" dirty="0" smtClean="0"/>
              <a:t>Small coding gain and reduced decoding time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00" y="2926800"/>
            <a:ext cx="8343771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0" y="6396335"/>
            <a:ext cx="6236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JCT3V-E0150, Thanks to Samsung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(3/4) – Merge Mode Only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2" y="1123950"/>
            <a:ext cx="8516937" cy="4954588"/>
          </a:xfrm>
        </p:spPr>
        <p:txBody>
          <a:bodyPr/>
          <a:lstStyle/>
          <a:p>
            <a:r>
              <a:rPr lang="en-US" altLang="zh-TW" dirty="0" smtClean="0"/>
              <a:t>Anchor: HTM-7.0r1 with BVSP and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off</a:t>
            </a:r>
          </a:p>
          <a:p>
            <a:r>
              <a:rPr lang="en-US" altLang="zh-TW" dirty="0" smtClean="0"/>
              <a:t>Test: Proposed NBDV clipping </a:t>
            </a:r>
            <a:r>
              <a:rPr lang="en-US" altLang="zh-TW" b="1" dirty="0" smtClean="0">
                <a:solidFill>
                  <a:srgbClr val="0070C0"/>
                </a:solidFill>
              </a:rPr>
              <a:t>method 1 </a:t>
            </a:r>
            <a:r>
              <a:rPr lang="en-US" altLang="zh-TW" dirty="0" smtClean="0"/>
              <a:t>only on merge mode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r>
              <a:rPr lang="en-US" altLang="zh-TW" dirty="0" smtClean="0"/>
              <a:t>Small coding gain and reduced decoding time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00" y="2926800"/>
            <a:ext cx="8343771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0" y="6396335"/>
            <a:ext cx="6236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JCT3V-E0150, Thanks to Samsung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(4/4) – Merge Mode Only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2" y="1123950"/>
            <a:ext cx="8516937" cy="4954588"/>
          </a:xfrm>
        </p:spPr>
        <p:txBody>
          <a:bodyPr/>
          <a:lstStyle/>
          <a:p>
            <a:r>
              <a:rPr lang="en-US" altLang="zh-TW" dirty="0" smtClean="0"/>
              <a:t>Anchor: HTM-7.0r1 with BVSP and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off</a:t>
            </a:r>
          </a:p>
          <a:p>
            <a:r>
              <a:rPr lang="en-US" altLang="zh-TW" dirty="0" smtClean="0"/>
              <a:t>Test: Proposed NBDV clipping </a:t>
            </a:r>
            <a:r>
              <a:rPr lang="en-US" altLang="zh-TW" b="1" dirty="0" smtClean="0">
                <a:solidFill>
                  <a:srgbClr val="0070C0"/>
                </a:solidFill>
              </a:rPr>
              <a:t>method 2</a:t>
            </a:r>
            <a:r>
              <a:rPr lang="en-US" altLang="zh-TW" b="1" dirty="0" smtClean="0"/>
              <a:t> </a:t>
            </a:r>
            <a:r>
              <a:rPr lang="en-US" altLang="zh-TW" dirty="0" smtClean="0"/>
              <a:t>only on merge mode</a:t>
            </a:r>
            <a:endParaRPr lang="en-US" altLang="zh-TW" b="1" dirty="0" smtClean="0">
              <a:solidFill>
                <a:srgbClr val="0070C0"/>
              </a:solidFill>
            </a:endParaRPr>
          </a:p>
          <a:p>
            <a:r>
              <a:rPr lang="en-US" altLang="zh-TW" dirty="0" smtClean="0"/>
              <a:t>Small coding gain and reduced decoding time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00" y="2926800"/>
            <a:ext cx="8343771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0" y="6396335"/>
            <a:ext cx="6236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JCT3V-E0150, Thanks to Samsung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384175"/>
            <a:ext cx="8820472" cy="658813"/>
          </a:xfrm>
        </p:spPr>
        <p:txBody>
          <a:bodyPr/>
          <a:lstStyle/>
          <a:p>
            <a:r>
              <a:rPr lang="en-US" altLang="zh-TW" dirty="0" smtClean="0"/>
              <a:t>Changes to the Working Draft – Merge Mode Only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980728"/>
            <a:ext cx="8054975" cy="4954588"/>
          </a:xfrm>
        </p:spPr>
        <p:txBody>
          <a:bodyPr/>
          <a:lstStyle/>
          <a:p>
            <a:r>
              <a:rPr lang="en-GB" altLang="zh-TW" sz="2000" b="1" dirty="0" smtClean="0"/>
              <a:t>H.8.5.2.1.9 Derivation process for inter-view merge candidates</a:t>
            </a:r>
            <a:endParaRPr lang="zh-TW" altLang="zh-TW" sz="2000" b="1" dirty="0" smtClean="0"/>
          </a:p>
          <a:p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563" y="1340768"/>
            <a:ext cx="5730875" cy="552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直線接點 9"/>
          <p:cNvCxnSpPr/>
          <p:nvPr/>
        </p:nvCxnSpPr>
        <p:spPr>
          <a:xfrm>
            <a:off x="1706563" y="6309320"/>
            <a:ext cx="14972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15337</TotalTime>
  <Words>493</Words>
  <Application>Microsoft Office PowerPoint</Application>
  <PresentationFormat>如螢幕大小 (4:3)</PresentationFormat>
  <Paragraphs>66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Corporate ppt templatel_Confidential A</vt:lpstr>
      <vt:lpstr>JCT3V-E0162 3D-CE2.h related: Disparity range restriction for NBDV</vt:lpstr>
      <vt:lpstr>Overall Summary</vt:lpstr>
      <vt:lpstr>DV Distribution for NBDV and DoNBDV</vt:lpstr>
      <vt:lpstr>The Proposed Disparity Range Restriction for NBDV</vt:lpstr>
      <vt:lpstr>Experiment Results (1/4)</vt:lpstr>
      <vt:lpstr>Experiment Results (2/4)</vt:lpstr>
      <vt:lpstr>Experiment Results (3/4) – Merge Mode Only</vt:lpstr>
      <vt:lpstr>Experiment Results (4/4) – Merge Mode Only</vt:lpstr>
      <vt:lpstr>Changes to the Working Draft – Merge Mode Only</vt:lpstr>
      <vt:lpstr>Changes to the Working Draft – NBDV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1866</cp:revision>
  <dcterms:created xsi:type="dcterms:W3CDTF">2008-02-20T09:40:59Z</dcterms:created>
  <dcterms:modified xsi:type="dcterms:W3CDTF">2013-07-27T09:52:12Z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