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403" r:id="rId2"/>
    <p:sldId id="414" r:id="rId3"/>
    <p:sldId id="433" r:id="rId4"/>
    <p:sldId id="434" r:id="rId5"/>
    <p:sldId id="441" r:id="rId6"/>
    <p:sldId id="442" r:id="rId7"/>
    <p:sldId id="435" r:id="rId8"/>
    <p:sldId id="436" r:id="rId9"/>
    <p:sldId id="437" r:id="rId10"/>
    <p:sldId id="438" r:id="rId11"/>
    <p:sldId id="439" r:id="rId12"/>
    <p:sldId id="440" r:id="rId13"/>
    <p:sldId id="423" r:id="rId14"/>
    <p:sldId id="395" r:id="rId15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940675A-B579-460E-94D1-54222C63F5DA}" styleName="無樣式、表格格線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淺色樣式 3 - 輔色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93088" autoAdjust="0"/>
  </p:normalViewPr>
  <p:slideViewPr>
    <p:cSldViewPr snapToObjects="1">
      <p:cViewPr varScale="1">
        <p:scale>
          <a:sx n="64" d="100"/>
          <a:sy n="64" d="100"/>
        </p:scale>
        <p:origin x="-5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85" d="100"/>
          <a:sy n="85" d="100"/>
        </p:scale>
        <p:origin x="-3786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dirty="0" smtClean="0"/>
              <a:t>Problem and </a:t>
            </a:r>
            <a:r>
              <a:rPr lang="en-US" altLang="zh-TW" dirty="0" err="1" smtClean="0"/>
              <a:t>proposeVSP</a:t>
            </a:r>
            <a:r>
              <a:rPr lang="en-US" altLang="zh-TW" dirty="0" smtClean="0"/>
              <a:t> off, finding inter-view reference without warping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C99DE1-F695-41FA-989A-422C210974AC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43" descr="cover_back_8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8025"/>
            <a:ext cx="9144000" cy="3352800"/>
          </a:xfrm>
          <a:prstGeom prst="rect">
            <a:avLst/>
          </a:prstGeom>
          <a:noFill/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JCT3V-E0161</a:t>
            </a: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JCT3V-E0161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JCT3V-E0161</a:t>
            </a:r>
            <a:br>
              <a:rPr lang="en-US" altLang="zh-TW" dirty="0" smtClean="0"/>
            </a:br>
            <a:r>
              <a:rPr lang="en-CA" altLang="zh-TW" dirty="0" smtClean="0"/>
              <a:t>3D-CE2.h related: Depth to disparity vector conversion for non-horizontal camera arrangements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CA" altLang="zh-TW" dirty="0" smtClean="0"/>
              <a:t>Yu-Lin Chang, Yi-</a:t>
            </a:r>
            <a:r>
              <a:rPr lang="en-CA" altLang="zh-TW" dirty="0" err="1" smtClean="0"/>
              <a:t>Wen</a:t>
            </a:r>
            <a:r>
              <a:rPr lang="en-CA" altLang="zh-TW" dirty="0" smtClean="0"/>
              <a:t> Chen,</a:t>
            </a:r>
            <a:br>
              <a:rPr lang="en-CA" altLang="zh-TW" dirty="0" smtClean="0"/>
            </a:br>
            <a:r>
              <a:rPr lang="en-CA" altLang="zh-TW" dirty="0" err="1" smtClean="0"/>
              <a:t>Jian</a:t>
            </a:r>
            <a:r>
              <a:rPr lang="en-CA" altLang="zh-TW" dirty="0" smtClean="0"/>
              <a:t>-Liang Lin, Yu-</a:t>
            </a:r>
            <a:r>
              <a:rPr lang="en-CA" altLang="zh-TW" dirty="0" err="1" smtClean="0"/>
              <a:t>Pao</a:t>
            </a:r>
            <a:r>
              <a:rPr lang="en-CA" altLang="zh-TW" dirty="0" smtClean="0"/>
              <a:t> Tsai, </a:t>
            </a:r>
            <a:r>
              <a:rPr lang="en-CA" altLang="zh-TW" dirty="0" err="1" smtClean="0"/>
              <a:t>Shawmin</a:t>
            </a:r>
            <a:r>
              <a:rPr lang="en-CA" altLang="zh-TW" dirty="0" smtClean="0"/>
              <a:t> Lei</a:t>
            </a:r>
            <a:endParaRPr lang="zh-TW" altLang="en-US" b="1" dirty="0"/>
          </a:p>
        </p:txBody>
      </p:sp>
      <p:sp>
        <p:nvSpPr>
          <p:cNvPr id="4" name="Text Box 13"/>
          <p:cNvSpPr txBox="1">
            <a:spLocks noChangeArrowheads="1"/>
          </p:cNvSpPr>
          <p:nvPr/>
        </p:nvSpPr>
        <p:spPr bwMode="auto">
          <a:xfrm>
            <a:off x="4211960" y="5621338"/>
            <a:ext cx="4622479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>
                <a:ea typeface="SimHei" pitchFamily="2" charset="-122"/>
              </a:rPr>
              <a:t>Presented </a:t>
            </a:r>
            <a:r>
              <a:rPr lang="en-US" altLang="zh-TW" sz="1400" dirty="0" smtClean="0">
                <a:ea typeface="SimHei" pitchFamily="2" charset="-122"/>
              </a:rPr>
              <a:t>by </a:t>
            </a:r>
            <a:r>
              <a:rPr lang="en-US" sz="1400" dirty="0" smtClean="0"/>
              <a:t>Yu-Lin Chang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JCT on 3D Video Coding Extension Development</a:t>
            </a:r>
            <a:endParaRPr lang="en-US" altLang="zh-TW" sz="1400" dirty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Jul.,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Changes to Working Draft (4/6)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zh-TW" b="1" dirty="0" smtClean="0"/>
              <a:t>H.8.5.4.3 Derivation process for a disparity sample array</a:t>
            </a:r>
            <a:endParaRPr lang="zh-TW" altLang="zh-TW" b="1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2060848"/>
            <a:ext cx="6057900" cy="326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Changes to Working Draft (5/6)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zh-TW" b="1" dirty="0" smtClean="0"/>
              <a:t>H.8.5.2.2.7 View synthesis prediction process</a:t>
            </a:r>
            <a:endParaRPr lang="zh-TW" altLang="zh-TW" b="1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10</a:t>
            </a:fld>
            <a:endParaRPr lang="en-US" altLang="ja-JP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556792"/>
            <a:ext cx="5688632" cy="369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5319320"/>
            <a:ext cx="5730875" cy="14017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直線接點 8"/>
          <p:cNvCxnSpPr/>
          <p:nvPr/>
        </p:nvCxnSpPr>
        <p:spPr>
          <a:xfrm>
            <a:off x="1704380" y="5144492"/>
            <a:ext cx="72008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文字方塊 12"/>
          <p:cNvSpPr txBox="1"/>
          <p:nvPr/>
        </p:nvSpPr>
        <p:spPr>
          <a:xfrm>
            <a:off x="1316927" y="5013176"/>
            <a:ext cx="6623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dirty="0" smtClean="0"/>
              <a:t>…..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Changes to Working Draft (6/6)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zh-TW" b="1" dirty="0" smtClean="0"/>
              <a:t>H.8.5.4 Derivation process for disparity vectors</a:t>
            </a:r>
            <a:endParaRPr lang="zh-TW" altLang="zh-TW" b="1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11</a:t>
            </a:fld>
            <a:endParaRPr lang="en-US" altLang="ja-JP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0936" y="1772816"/>
            <a:ext cx="627138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 depth to vertical DV conversion along with HLS on vertical camera parameter is proposed </a:t>
            </a:r>
          </a:p>
          <a:p>
            <a:r>
              <a:rPr lang="en-US" altLang="zh-TW" dirty="0" smtClean="0"/>
              <a:t>The proposed scheme enables</a:t>
            </a:r>
            <a:r>
              <a:rPr lang="en-US" altLang="zh-TW" b="1" dirty="0" smtClean="0">
                <a:solidFill>
                  <a:srgbClr val="0070C0"/>
                </a:solidFill>
              </a:rPr>
              <a:t> the vertical component of the DV to be used</a:t>
            </a:r>
            <a:r>
              <a:rPr lang="en-US" altLang="zh-TW" dirty="0" smtClean="0"/>
              <a:t> under non-horizontal camera arrangements.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23528" y="1268760"/>
            <a:ext cx="8640960" cy="4570413"/>
          </a:xfrm>
        </p:spPr>
        <p:txBody>
          <a:bodyPr>
            <a:noAutofit/>
          </a:bodyPr>
          <a:lstStyle/>
          <a:p>
            <a:r>
              <a:rPr lang="en-US" altLang="zh-TW" dirty="0" smtClean="0"/>
              <a:t>In current HTM-7.0r1, </a:t>
            </a:r>
            <a:r>
              <a:rPr lang="en-US" altLang="zh-TW" dirty="0" smtClean="0">
                <a:solidFill>
                  <a:srgbClr val="0070C0"/>
                </a:solidFill>
              </a:rPr>
              <a:t>only horizontal information of the camera arrangement is coded</a:t>
            </a:r>
          </a:p>
          <a:p>
            <a:pPr lvl="1"/>
            <a:r>
              <a:rPr lang="en-US" altLang="zh-TW" dirty="0" smtClean="0"/>
              <a:t>Only the horizontal component of a disparity vector (DV) can be converted from depth. </a:t>
            </a:r>
          </a:p>
          <a:p>
            <a:pPr lvl="1"/>
            <a:r>
              <a:rPr lang="en-US" altLang="zh-TW" dirty="0" smtClean="0"/>
              <a:t>The vertical component of the DV is always set equal to 0.</a:t>
            </a:r>
          </a:p>
          <a:p>
            <a:r>
              <a:rPr lang="en-US" altLang="zh-TW" dirty="0" smtClean="0"/>
              <a:t>A</a:t>
            </a:r>
            <a:r>
              <a:rPr lang="en-US" altLang="zh-TW" b="1" dirty="0" smtClean="0">
                <a:solidFill>
                  <a:srgbClr val="0070C0"/>
                </a:solidFill>
              </a:rPr>
              <a:t> depth to vertical DV conversion scheme along with high-level syntax on vertical camera parameters </a:t>
            </a:r>
            <a:r>
              <a:rPr lang="en-US" altLang="zh-TW" dirty="0" smtClean="0"/>
              <a:t>is proposed </a:t>
            </a:r>
          </a:p>
          <a:p>
            <a:pPr lvl="1"/>
            <a:r>
              <a:rPr lang="en-US" altLang="zh-TW" dirty="0" smtClean="0"/>
              <a:t>Enable the vertical component of the DV to be used under non-horizontal camera arrangements. </a:t>
            </a:r>
          </a:p>
          <a:p>
            <a:r>
              <a:rPr lang="en-US" altLang="zh-TW" dirty="0" smtClean="0"/>
              <a:t>No coding loss observed in common test  condition</a:t>
            </a: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Depth to Disparity Conversion in HTM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If only a linearly arranged camera setup is considered, the camera parameters include a scale factor and an offset, as shown in following equation:</a:t>
            </a:r>
            <a:endParaRPr lang="zh-TW" altLang="zh-TW" dirty="0" smtClean="0"/>
          </a:p>
          <a:p>
            <a:r>
              <a:rPr lang="en-US" altLang="zh-TW" dirty="0" smtClean="0"/>
              <a:t>	</a:t>
            </a:r>
            <a:r>
              <a:rPr lang="en-US" altLang="zh-TW" dirty="0" err="1" smtClean="0"/>
              <a:t>d</a:t>
            </a:r>
            <a:r>
              <a:rPr lang="en-US" altLang="zh-TW" baseline="-25000" dirty="0" err="1" smtClean="0"/>
              <a:t>v</a:t>
            </a:r>
            <a:r>
              <a:rPr lang="en-US" altLang="zh-TW" dirty="0" smtClean="0"/>
              <a:t> = ( s * v + o ) &gt;&gt; n,	</a:t>
            </a:r>
          </a:p>
          <a:p>
            <a:r>
              <a:rPr lang="en-US" altLang="zh-TW" dirty="0" smtClean="0"/>
              <a:t>where </a:t>
            </a:r>
            <a:r>
              <a:rPr lang="en-US" altLang="zh-TW" dirty="0" err="1" smtClean="0"/>
              <a:t>d</a:t>
            </a:r>
            <a:r>
              <a:rPr lang="en-US" altLang="zh-TW" baseline="-25000" dirty="0" err="1" smtClean="0"/>
              <a:t>v</a:t>
            </a:r>
            <a:r>
              <a:rPr lang="en-US" altLang="zh-TW" dirty="0" smtClean="0"/>
              <a:t> is the converted DV, v is the depth sample value, s is the transmitted scale factor, o is the transmitted offset, and n is a shift parameter that depends on the required accuracy of the DV</a:t>
            </a:r>
          </a:p>
          <a:p>
            <a:r>
              <a:rPr lang="en-US" altLang="zh-TW" b="1" dirty="0" smtClean="0">
                <a:solidFill>
                  <a:srgbClr val="0070C0"/>
                </a:solidFill>
              </a:rPr>
              <a:t>A scale factor and offset </a:t>
            </a:r>
            <a:r>
              <a:rPr lang="en-US" altLang="zh-TW" dirty="0" smtClean="0"/>
              <a:t>is transmitted in the SPS/slicer header for each reference view of the current layer</a:t>
            </a:r>
          </a:p>
          <a:p>
            <a:r>
              <a:rPr lang="en-US" altLang="zh-TW" dirty="0" smtClean="0"/>
              <a:t>The scale factor and offset is </a:t>
            </a:r>
            <a:r>
              <a:rPr lang="en-US" altLang="zh-TW" b="1" dirty="0" smtClean="0">
                <a:solidFill>
                  <a:srgbClr val="0070C0"/>
                </a:solidFill>
              </a:rPr>
              <a:t>only used for horizontal component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Proposed Depth to Vertical DV Conversion 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altLang="zh-TW" dirty="0" smtClean="0"/>
              <a:t>Propose to use </a:t>
            </a:r>
            <a:r>
              <a:rPr lang="en-US" altLang="zh-TW" dirty="0" smtClean="0"/>
              <a:t>the same equation for deriving both the horizontal and the vertical components of the DV.</a:t>
            </a:r>
          </a:p>
          <a:p>
            <a:pPr lvl="1"/>
            <a:r>
              <a:rPr lang="en-US" altLang="zh-TW" dirty="0" err="1" smtClean="0"/>
              <a:t>d</a:t>
            </a:r>
            <a:r>
              <a:rPr lang="en-US" altLang="zh-TW" baseline="-25000" dirty="0" err="1" smtClean="0"/>
              <a:t>v</a:t>
            </a:r>
            <a:r>
              <a:rPr lang="en-US" altLang="zh-TW" dirty="0" smtClean="0"/>
              <a:t> = ( s * v + o ) &gt;&gt; n,	</a:t>
            </a:r>
          </a:p>
          <a:p>
            <a:r>
              <a:rPr lang="en-US" altLang="zh-TW" b="1" dirty="0" smtClean="0">
                <a:solidFill>
                  <a:srgbClr val="0070C0"/>
                </a:solidFill>
              </a:rPr>
              <a:t>Add vertical scale factor and vertical offset </a:t>
            </a:r>
            <a:r>
              <a:rPr lang="en-US" altLang="zh-TW" dirty="0" smtClean="0"/>
              <a:t> to SPS/slice header for each reference view</a:t>
            </a:r>
          </a:p>
          <a:p>
            <a:r>
              <a:rPr lang="en-US" altLang="zh-TW" dirty="0" smtClean="0"/>
              <a:t>Derive forward/backward depth to vertical disparity table for each reference view</a:t>
            </a:r>
          </a:p>
          <a:p>
            <a:r>
              <a:rPr lang="en-US" altLang="zh-TW" dirty="0" smtClean="0"/>
              <a:t>Apply the converted vertical disparity values to the vertical component of the DV in </a:t>
            </a:r>
            <a:r>
              <a:rPr lang="en-US" altLang="zh-TW" b="1" dirty="0" smtClean="0">
                <a:solidFill>
                  <a:srgbClr val="0070C0"/>
                </a:solidFill>
              </a:rPr>
              <a:t>VSP and </a:t>
            </a:r>
            <a:r>
              <a:rPr lang="en-US" altLang="zh-TW" b="1" dirty="0" err="1" smtClean="0">
                <a:solidFill>
                  <a:srgbClr val="0070C0"/>
                </a:solidFill>
              </a:rPr>
              <a:t>DoNBDV</a:t>
            </a:r>
            <a:endParaRPr lang="zh-TW" altLang="en-US" b="1" dirty="0">
              <a:solidFill>
                <a:srgbClr val="0070C0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 Results (1/2)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7062" y="1123950"/>
            <a:ext cx="8516937" cy="4954588"/>
          </a:xfrm>
        </p:spPr>
        <p:txBody>
          <a:bodyPr/>
          <a:lstStyle/>
          <a:p>
            <a:r>
              <a:rPr lang="en-US" altLang="zh-TW" dirty="0" smtClean="0"/>
              <a:t>Anchor: HTM-7.0r1 under CTC</a:t>
            </a:r>
          </a:p>
          <a:p>
            <a:r>
              <a:rPr lang="en-US" altLang="zh-TW" dirty="0" smtClean="0"/>
              <a:t>Test: Proposed depth to vertical DV conversion for </a:t>
            </a:r>
            <a:r>
              <a:rPr lang="en-US" altLang="zh-TW" dirty="0" err="1" smtClean="0"/>
              <a:t>DoNBDV</a:t>
            </a:r>
            <a:endParaRPr lang="en-US" altLang="zh-TW" b="1" dirty="0" smtClean="0">
              <a:solidFill>
                <a:srgbClr val="0070C0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000" y="2926800"/>
            <a:ext cx="8348977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文字方塊 6"/>
          <p:cNvSpPr txBox="1"/>
          <p:nvPr/>
        </p:nvSpPr>
        <p:spPr>
          <a:xfrm>
            <a:off x="0" y="6396335"/>
            <a:ext cx="5866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/>
              <a:t>Crosschecked by JCT3V-E0272, Thanks to MERL</a:t>
            </a:r>
            <a:endParaRPr lang="zh-TW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Experiment Results (2/2)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627062" y="1123950"/>
            <a:ext cx="8516937" cy="4954588"/>
          </a:xfrm>
        </p:spPr>
        <p:txBody>
          <a:bodyPr/>
          <a:lstStyle/>
          <a:p>
            <a:r>
              <a:rPr lang="en-US" altLang="zh-TW" dirty="0" smtClean="0"/>
              <a:t>Anchor: HTM-7.0r1 under CTC</a:t>
            </a:r>
          </a:p>
          <a:p>
            <a:r>
              <a:rPr lang="en-US" altLang="zh-TW" dirty="0" smtClean="0"/>
              <a:t>Test: Proposed depth to vertical DV conversion for </a:t>
            </a:r>
            <a:r>
              <a:rPr lang="en-US" altLang="zh-TW" dirty="0" err="1" smtClean="0"/>
              <a:t>DoNBDV</a:t>
            </a:r>
            <a:r>
              <a:rPr lang="en-US" altLang="zh-TW" dirty="0" smtClean="0"/>
              <a:t> and VSP</a:t>
            </a:r>
            <a:endParaRPr lang="en-US" altLang="zh-TW" b="1" dirty="0" smtClean="0">
              <a:solidFill>
                <a:srgbClr val="0070C0"/>
              </a:solidFill>
            </a:endParaRPr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000" y="2926800"/>
            <a:ext cx="8348977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文字方塊 6"/>
          <p:cNvSpPr txBox="1"/>
          <p:nvPr/>
        </p:nvSpPr>
        <p:spPr>
          <a:xfrm>
            <a:off x="0" y="6396335"/>
            <a:ext cx="586615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TW" sz="2000" dirty="0" smtClean="0"/>
              <a:t>Crosschecked by JCT3V-E0272, Thanks to MERL</a:t>
            </a:r>
            <a:endParaRPr lang="zh-TW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Changes to Working Draft (1/6)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zh-TW" b="1" dirty="0" smtClean="0"/>
              <a:t>H.7.3.2.2.2 Sequence parameter set extension 2 syntax</a:t>
            </a:r>
            <a:endParaRPr lang="zh-TW" altLang="zh-TW" b="1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1043608" y="1772816"/>
          <a:ext cx="7638430" cy="4050398"/>
        </p:xfrm>
        <a:graphic>
          <a:graphicData uri="http://schemas.openxmlformats.org/drawingml/2006/table">
            <a:tbl>
              <a:tblPr/>
              <a:tblGrid>
                <a:gridCol w="6336704"/>
                <a:gridCol w="1301726"/>
              </a:tblGrid>
              <a:tr h="423278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</a:rPr>
                        <a:t>sps_extension2( ) {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</a:rPr>
                        <a:t>Descriptor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3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</a:rPr>
                        <a:t>	if( !VpsDepthFlag[ nuh_layer_id ] ) { 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3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</a:rPr>
                        <a:t>		cp_precision 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</a:rPr>
                        <a:t>ue(v)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3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</a:rPr>
                        <a:t>		cp_in_slice_header_flag 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</a:rPr>
                        <a:t>u(1)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3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</a:rPr>
                        <a:t>		if( !cp_in_slice_header_flag ) {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3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</a:rPr>
                        <a:t>			for ( i = 0; i &lt; ViewId[ nuh_layer_id ]; i++ ) { 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3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</a:rPr>
                        <a:t>				cp_scale</a:t>
                      </a:r>
                      <a:r>
                        <a:rPr lang="en-GB" sz="1400">
                          <a:latin typeface="Times New Roman"/>
                          <a:ea typeface="Malgun Gothic"/>
                        </a:rPr>
                        <a:t>[ i ]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</a:rPr>
                        <a:t>se(v)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3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</a:rPr>
                        <a:t>				cp_off</a:t>
                      </a:r>
                      <a:r>
                        <a:rPr lang="en-GB" sz="1400">
                          <a:latin typeface="Times New Roman"/>
                          <a:ea typeface="Malgun Gothic"/>
                        </a:rPr>
                        <a:t>[ i ]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</a:rPr>
                        <a:t>se(v)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3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</a:rPr>
                        <a:t>				cp_inv_scale_plus_scale</a:t>
                      </a:r>
                      <a:r>
                        <a:rPr lang="en-GB" sz="1400">
                          <a:latin typeface="Times New Roman"/>
                          <a:ea typeface="Malgun Gothic"/>
                        </a:rPr>
                        <a:t>[ i ]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</a:rPr>
                        <a:t>se(v)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3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latin typeface="Times New Roman"/>
                          <a:ea typeface="Malgun Gothic"/>
                        </a:rPr>
                        <a:t>				cp_inv_off_plus_off</a:t>
                      </a:r>
                      <a:r>
                        <a:rPr lang="en-GB" sz="1400">
                          <a:latin typeface="Times New Roman"/>
                          <a:ea typeface="Malgun Gothic"/>
                        </a:rPr>
                        <a:t>[ i ]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</a:rPr>
                        <a:t>se(v)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3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				cp_vert_scale</a:t>
                      </a:r>
                      <a:r>
                        <a:rPr lang="en-GB" sz="14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[ i ]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3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				cp_vert_off</a:t>
                      </a:r>
                      <a:r>
                        <a:rPr lang="en-GB" sz="14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[ i ]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3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				cp_inv_vert_scale_plus_vert_scale</a:t>
                      </a:r>
                      <a:r>
                        <a:rPr lang="en-GB" sz="14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[ i ]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3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				cp_inv_vert_off_plus_vert_off</a:t>
                      </a:r>
                      <a:r>
                        <a:rPr lang="en-GB" sz="14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[ i ]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3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</a:rPr>
                        <a:t>			}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3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</a:rPr>
                        <a:t>		}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3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</a:rPr>
                        <a:t>	}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639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latin typeface="Times New Roman"/>
                          <a:ea typeface="Malgun Gothic"/>
                        </a:rPr>
                        <a:t>}</a:t>
                      </a:r>
                      <a:endParaRPr lang="zh-TW" sz="140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 dirty="0">
                        <a:latin typeface="Times New Roman"/>
                        <a:ea typeface="Malgun Gothic"/>
                      </a:endParaRPr>
                    </a:p>
                  </a:txBody>
                  <a:tcPr marL="78184" marR="781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Changes to Working Draft (2/6)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zh-TW" b="1" dirty="0" smtClean="0"/>
              <a:t>H.7.3.5.1.1 Slice header extension syntax</a:t>
            </a:r>
            <a:endParaRPr lang="zh-TW" altLang="zh-TW" b="1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942354" y="1959456"/>
          <a:ext cx="7158038" cy="3413760"/>
        </p:xfrm>
        <a:graphic>
          <a:graphicData uri="http://schemas.openxmlformats.org/drawingml/2006/table">
            <a:tbl>
              <a:tblPr/>
              <a:tblGrid>
                <a:gridCol w="5640288"/>
                <a:gridCol w="1517750"/>
              </a:tblGrid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</a:rPr>
                        <a:t>slice_header_extension( ) {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</a:rPr>
                        <a:t>Descriptor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</a:rPr>
                        <a:t>	if( cp_in_slice_header_flag ) {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</a:rPr>
                        <a:t>		for ( i = 0; i &lt; ViewIdx; i++ ) {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 b="1">
                          <a:latin typeface="Times New Roman"/>
                          <a:ea typeface="Malgun Gothic"/>
                        </a:rPr>
                        <a:t>			cp_scale</a:t>
                      </a:r>
                      <a:r>
                        <a:rPr lang="en-GB" sz="1600">
                          <a:latin typeface="Times New Roman"/>
                          <a:ea typeface="Malgun Gothic"/>
                        </a:rPr>
                        <a:t>[ i ]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</a:rPr>
                        <a:t>se(v)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 b="1">
                          <a:latin typeface="Times New Roman"/>
                          <a:ea typeface="Malgun Gothic"/>
                        </a:rPr>
                        <a:t>			cp_off</a:t>
                      </a:r>
                      <a:r>
                        <a:rPr lang="en-GB" sz="1600">
                          <a:latin typeface="Times New Roman"/>
                          <a:ea typeface="Malgun Gothic"/>
                        </a:rPr>
                        <a:t>[ i ]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</a:rPr>
                        <a:t>se(v)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 b="1">
                          <a:latin typeface="Times New Roman"/>
                          <a:ea typeface="Malgun Gothic"/>
                        </a:rPr>
                        <a:t>			cp_inv_scale_plus_scale</a:t>
                      </a:r>
                      <a:r>
                        <a:rPr lang="en-GB" sz="1600">
                          <a:latin typeface="Times New Roman"/>
                          <a:ea typeface="Malgun Gothic"/>
                        </a:rPr>
                        <a:t>[ i ]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</a:rPr>
                        <a:t>se(v)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 b="1">
                          <a:latin typeface="Times New Roman"/>
                          <a:ea typeface="Malgun Gothic"/>
                        </a:rPr>
                        <a:t>			cp_inv_off_plus_off</a:t>
                      </a:r>
                      <a:r>
                        <a:rPr lang="en-GB" sz="1600">
                          <a:latin typeface="Times New Roman"/>
                          <a:ea typeface="Malgun Gothic"/>
                        </a:rPr>
                        <a:t>[ i ]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</a:rPr>
                        <a:t>se(v)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			cp_vert_scale</a:t>
                      </a:r>
                      <a:r>
                        <a:rPr lang="en-GB" sz="16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[ i ]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			cp_vert_off</a:t>
                      </a:r>
                      <a:r>
                        <a:rPr lang="en-GB" sz="16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[ i ]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			cp_inv_vert_scale_plus_vert_scale</a:t>
                      </a:r>
                      <a:r>
                        <a:rPr lang="en-GB" sz="16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[ i ]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 b="1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			cp_inv_vert_off_plus_vert_off</a:t>
                      </a:r>
                      <a:r>
                        <a:rPr lang="en-GB" sz="16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[ i ]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>
                          <a:highlight>
                            <a:srgbClr val="00FFFF"/>
                          </a:highlight>
                          <a:latin typeface="Times New Roman"/>
                          <a:ea typeface="Malgun Gothic"/>
                        </a:rPr>
                        <a:t>se(v)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</a:rPr>
                        <a:t>		}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</a:rPr>
                        <a:t>	}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32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600">
                          <a:latin typeface="Times New Roman"/>
                          <a:ea typeface="Malgun Gothic"/>
                        </a:rPr>
                        <a:t>}</a:t>
                      </a:r>
                      <a:endParaRPr lang="zh-TW" sz="160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600" dirty="0">
                        <a:latin typeface="Times New Roman"/>
                        <a:ea typeface="Malgun Gothic"/>
                      </a:endParaRPr>
                    </a:p>
                  </a:txBody>
                  <a:tcPr marL="67560" marR="675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Changes to Working Draft (3/6)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zh-TW" b="1" dirty="0" smtClean="0"/>
              <a:t>H.7.4.5.1.1 Slice header extension semantics</a:t>
            </a:r>
            <a:endParaRPr lang="zh-TW" altLang="zh-TW" b="1" dirty="0" smtClean="0"/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3200" y="1684338"/>
            <a:ext cx="5730875" cy="4953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15336</TotalTime>
  <Words>407</Words>
  <Application>Microsoft Office PowerPoint</Application>
  <PresentationFormat>如螢幕大小 (4:3)</PresentationFormat>
  <Paragraphs>116</Paragraphs>
  <Slides>14</Slides>
  <Notes>1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14</vt:i4>
      </vt:variant>
    </vt:vector>
  </HeadingPairs>
  <TitlesOfParts>
    <vt:vector size="15" baseType="lpstr">
      <vt:lpstr>Corporate ppt templatel_Confidential A</vt:lpstr>
      <vt:lpstr>JCT3V-E0161 3D-CE2.h related: Depth to disparity vector conversion for non-horizontal camera arrangements</vt:lpstr>
      <vt:lpstr>Overall Summary</vt:lpstr>
      <vt:lpstr>Depth to Disparity Conversion in HTM</vt:lpstr>
      <vt:lpstr>Proposed Depth to Vertical DV Conversion </vt:lpstr>
      <vt:lpstr>Experiment Results (1/2)</vt:lpstr>
      <vt:lpstr>Experiment Results (2/2)</vt:lpstr>
      <vt:lpstr>Changes to Working Draft (1/6)</vt:lpstr>
      <vt:lpstr>Changes to Working Draft (2/6)</vt:lpstr>
      <vt:lpstr>Changes to Working Draft (3/6)</vt:lpstr>
      <vt:lpstr>Changes to Working Draft (4/6)</vt:lpstr>
      <vt:lpstr>Changes to Working Draft (5/6)</vt:lpstr>
      <vt:lpstr>Changes to Working Draft (6/6)</vt:lpstr>
      <vt:lpstr>Conclusions</vt:lpstr>
      <vt:lpstr>Thanks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Yulin Chang</cp:lastModifiedBy>
  <cp:revision>1875</cp:revision>
  <dcterms:created xsi:type="dcterms:W3CDTF">2008-02-20T09:40:59Z</dcterms:created>
  <dcterms:modified xsi:type="dcterms:W3CDTF">2013-07-27T09:58:31Z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-1063369428</vt:i4>
  </property>
  <property fmtid="{D5CDD505-2E9C-101B-9397-08002B2CF9AE}" pid="3" name="_NewReviewCycle">
    <vt:lpwstr/>
  </property>
  <property fmtid="{D5CDD505-2E9C-101B-9397-08002B2CF9AE}" pid="4" name="_EmailSubject">
    <vt:lpwstr>M24847 Motion vector competition-based SkipDirect mode</vt:lpwstr>
  </property>
  <property fmtid="{D5CDD505-2E9C-101B-9397-08002B2CF9AE}" pid="5" name="_AuthorEmail">
    <vt:lpwstr>yulin.chang@mediatek.com</vt:lpwstr>
  </property>
  <property fmtid="{D5CDD505-2E9C-101B-9397-08002B2CF9AE}" pid="6" name="_AuthorEmailDisplayName">
    <vt:lpwstr>YuLin Chang (張毓麟)</vt:lpwstr>
  </property>
</Properties>
</file>