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8"/>
  </p:notesMasterIdLst>
  <p:sldIdLst>
    <p:sldId id="279" r:id="rId2"/>
    <p:sldId id="262" r:id="rId3"/>
    <p:sldId id="288" r:id="rId4"/>
    <p:sldId id="283" r:id="rId5"/>
    <p:sldId id="286" r:id="rId6"/>
    <p:sldId id="271" r:id="rId7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62" autoAdjust="0"/>
    <p:restoredTop sz="75888" autoAdjust="0"/>
  </p:normalViewPr>
  <p:slideViewPr>
    <p:cSldViewPr>
      <p:cViewPr varScale="1">
        <p:scale>
          <a:sx n="97" d="100"/>
          <a:sy n="97" d="100"/>
        </p:scale>
        <p:origin x="-102" y="-29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00" d="100"/>
          <a:sy n="100" d="100"/>
        </p:scale>
        <p:origin x="-360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594D85-0362-44BA-8149-E3EEE625996A}" type="datetimeFigureOut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279CF4-D85D-46EF-B710-D0F94BF22524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2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3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4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5</a:t>
            </a:fld>
            <a:endParaRPr lang="ko-KR" alt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279CF4-D85D-46EF-B710-D0F94BF22524}" type="slidenum">
              <a:rPr lang="ko-KR" altLang="en-US" smtClean="0"/>
              <a:pPr/>
              <a:t>6</a:t>
            </a:fld>
            <a:endParaRPr lang="ko-KR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FA88EE3-3604-46F6-ADE5-8EAA7715645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116029-BD5C-46DE-A818-01B1ECCE864D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C600E4-6222-4875-8E00-0D78384193C2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2E83BB-9C82-4A7A-AE7B-DA68D69578AF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3F959-E06F-47A3-8ED0-56E3F2E635FA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CCF906-D6EA-4553-A1AC-806AC93B9037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7C42CB-714B-41DB-8F00-B3C20FB72F0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385489-6BF4-4421-90CF-E7FE3DC85BA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0DE98-BC66-4D87-B009-F330F595D11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911802-E7AC-410D-BCEC-AB9514F70CB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0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734CF-6CBB-4BA1-A98C-E5403FFA497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43DE1F8-0B79-479A-AE7D-41D5AD0976E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7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8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0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0D609-A66F-4ED8-932B-1A90A06E2BCE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51D15C-D818-4074-8D51-95E514989966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0892AC-7CA7-4380-9D32-8736311D2E5C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626BEC-E77B-44A3-8D02-E83A51E87111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1E13CF-1124-4943-953A-82ABEA3D1D7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E9BD2C-1B55-4805-B90D-13ECD7512209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14"/>
          <p:cNvSpPr>
            <a:spLocks noChangeShapeType="1"/>
          </p:cNvSpPr>
          <p:nvPr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3" name="Picture 9"/>
          <p:cNvPicPr>
            <a:picLocks noChangeAspect="1" noChangeArrowheads="1"/>
          </p:cNvPicPr>
          <p:nvPr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Line 21"/>
          <p:cNvSpPr>
            <a:spLocks noChangeShapeType="1"/>
          </p:cNvSpPr>
          <p:nvPr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5" name="Picture 2" descr="D:\●2012\업무계획수립\과제별\슬로건 변경안\신규 Visual파일들\LGE Slogan 2012_Text_PPT용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 txBox="1">
            <a:spLocks noChangeArrowheads="1"/>
          </p:cNvSpPr>
          <p:nvPr/>
        </p:nvSpPr>
        <p:spPr>
          <a:xfrm>
            <a:off x="8143875" y="6500813"/>
            <a:ext cx="714375" cy="3571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F697E1-B44B-45A9-9EC8-592CC0A74805}" type="slidenum">
              <a:rPr lang="ko-KR" altLang="en-US" i="0" smtClean="0">
                <a:ea typeface="宋体" pitchFamily="2" charset="-122"/>
                <a:cs typeface="Times New Roman" pitchFamily="18" charset="0"/>
              </a:rPr>
              <a:pPr>
                <a:defRPr/>
              </a:pPr>
              <a:t>‹#›</a:t>
            </a:fld>
            <a:endParaRPr lang="en-US" i="0" dirty="0">
              <a:ea typeface="宋体" pitchFamily="2" charset="-122"/>
              <a:cs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FAB527-E5D1-4F05-A833-76833911D387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DD86A1-89B8-44EE-BB73-E021961C9A25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8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A1630B-B95B-4F99-BCB9-3135BD21F75F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65C1BAA-80CF-476B-99AB-E367BCE3935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sp>
        <p:nvSpPr>
          <p:cNvPr id="6" name="Line 14"/>
          <p:cNvSpPr>
            <a:spLocks noChangeShapeType="1"/>
          </p:cNvSpPr>
          <p:nvPr userDrawn="1"/>
        </p:nvSpPr>
        <p:spPr bwMode="auto">
          <a:xfrm>
            <a:off x="0" y="5349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7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367713" y="349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21"/>
          <p:cNvSpPr>
            <a:spLocks noChangeShapeType="1"/>
          </p:cNvSpPr>
          <p:nvPr userDrawn="1"/>
        </p:nvSpPr>
        <p:spPr bwMode="auto">
          <a:xfrm>
            <a:off x="0" y="64531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9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252413" y="66008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Line 14"/>
          <p:cNvSpPr>
            <a:spLocks noChangeShapeType="1"/>
          </p:cNvSpPr>
          <p:nvPr userDrawn="1"/>
        </p:nvSpPr>
        <p:spPr bwMode="auto">
          <a:xfrm>
            <a:off x="152400" y="6873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1" name="Picture 9"/>
          <p:cNvPicPr>
            <a:picLocks noChangeAspect="1" noChangeArrowheads="1"/>
          </p:cNvPicPr>
          <p:nvPr userDrawn="1"/>
        </p:nvPicPr>
        <p:blipFill>
          <a:blip r:embed="rId2"/>
          <a:srcRect b="6294"/>
          <a:stretch>
            <a:fillRect/>
          </a:stretch>
        </p:blipFill>
        <p:spPr bwMode="auto">
          <a:xfrm>
            <a:off x="8520113" y="187325"/>
            <a:ext cx="70326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Line 21"/>
          <p:cNvSpPr>
            <a:spLocks noChangeShapeType="1"/>
          </p:cNvSpPr>
          <p:nvPr userDrawn="1"/>
        </p:nvSpPr>
        <p:spPr bwMode="auto">
          <a:xfrm>
            <a:off x="152400" y="6605588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en-US">
              <a:ea typeface="宋体" pitchFamily="2" charset="-122"/>
            </a:endParaRPr>
          </a:p>
        </p:txBody>
      </p:sp>
      <p:pic>
        <p:nvPicPr>
          <p:cNvPr id="13" name="Picture 2" descr="D:\●2012\업무계획수립\과제별\슬로건 변경안\신규 Visual파일들\LGE Slogan 2012_Text_PPT용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404813" y="6753225"/>
            <a:ext cx="2657475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7C93B9-29D0-4AF8-B9B1-79820035863C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90957EA-A751-46C8-950B-E99D66A1415E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E9A46A-73DD-4D7F-ABAE-DD9CD31ADF18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ko-KR" altLang="en-US" dirty="0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24E0696F-A176-4873-A8BE-9596FB1C1DD1}" type="datetime1">
              <a:rPr lang="ko-KR" altLang="en-US" smtClean="0"/>
              <a:pPr/>
              <a:t>2013-07-19</a:t>
            </a:fld>
            <a:endParaRPr lang="ko-KR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endParaRPr lang="ko-KR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ea typeface="宋体" pitchFamily="2" charset="-122"/>
              </a:defRPr>
            </a:lvl1pPr>
          </a:lstStyle>
          <a:p>
            <a:fld id="{6C6BDA0D-7177-4653-8269-3CEBA318000B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  <p:sldLayoutId id="2147483876" r:id="rId12"/>
    <p:sldLayoutId id="2147483877" r:id="rId13"/>
    <p:sldLayoutId id="2147483878" r:id="rId14"/>
    <p:sldLayoutId id="2147483879" r:id="rId15"/>
    <p:sldLayoutId id="2147483880" r:id="rId16"/>
    <p:sldLayoutId id="2147483881" r:id="rId17"/>
    <p:sldLayoutId id="2147483882" r:id="rId18"/>
    <p:sldLayoutId id="2147483883" r:id="rId19"/>
    <p:sldLayoutId id="2147483884" r:id="rId20"/>
    <p:sldLayoutId id="2147483885" r:id="rId21"/>
    <p:sldLayoutId id="2147483886" r:id="rId22"/>
    <p:sldLayoutId id="2147483887" r:id="rId23"/>
    <p:sldLayoutId id="2147483888" r:id="rId24"/>
    <p:sldLayoutId id="2147483889" r:id="rId25"/>
    <p:sldLayoutId id="2147483890" r:id="rId26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itchFamily="18" charset="0"/>
          <a:ea typeface="宋体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28596" y="1000108"/>
            <a:ext cx="8286808" cy="928694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altLang="en-US" sz="28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2832590" y="2941639"/>
            <a:ext cx="3424603" cy="1855787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91417" tIns="45709" rIns="91417" bIns="45709" anchor="ctr"/>
          <a:lstStyle/>
          <a:p>
            <a:pPr marL="446088" indent="-263525">
              <a:lnSpc>
                <a:spcPct val="130000"/>
              </a:lnSpc>
            </a:pPr>
            <a:r>
              <a:rPr lang="en-US" altLang="ko-KR" sz="1400" b="1" dirty="0">
                <a:latin typeface="Arial" charset="0"/>
                <a:ea typeface="Dotum" pitchFamily="34" charset="-127"/>
              </a:rPr>
              <a:t>   1. </a:t>
            </a: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Summary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2. Proposed Method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3. Experimental Results</a:t>
            </a:r>
          </a:p>
          <a:p>
            <a:pPr marL="446088" indent="-263525">
              <a:lnSpc>
                <a:spcPct val="130000"/>
              </a:lnSpc>
            </a:pPr>
            <a:r>
              <a:rPr lang="en-US" altLang="ko-KR" sz="1400" b="1" dirty="0" smtClean="0">
                <a:latin typeface="Arial" charset="0"/>
                <a:ea typeface="Dotum" pitchFamily="34" charset="-127"/>
              </a:rPr>
              <a:t>   4. Conclusion</a:t>
            </a:r>
            <a:endParaRPr lang="en-US" altLang="ko-KR" sz="1400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2828193" y="2603500"/>
            <a:ext cx="3433397" cy="368300"/>
          </a:xfrm>
          <a:prstGeom prst="rect">
            <a:avLst/>
          </a:prstGeom>
          <a:solidFill>
            <a:srgbClr val="DDDDDD"/>
          </a:solidFill>
          <a:ln w="952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lIns="89978" tIns="45709" rIns="89978" bIns="45709" anchor="ctr"/>
          <a:lstStyle/>
          <a:p>
            <a:pPr algn="ctr"/>
            <a:r>
              <a:rPr lang="en-US" altLang="ko-KR" b="1" dirty="0" smtClean="0">
                <a:latin typeface="Arial" charset="0"/>
                <a:ea typeface="Dotum" pitchFamily="34" charset="-127"/>
              </a:rPr>
              <a:t>Contents</a:t>
            </a:r>
            <a:endParaRPr lang="ko-KR" altLang="en-US" b="1" dirty="0">
              <a:latin typeface="Arial" charset="0"/>
              <a:ea typeface="Dotum" pitchFamily="34" charset="-127"/>
            </a:endParaRPr>
          </a:p>
        </p:txBody>
      </p:sp>
      <p:sp>
        <p:nvSpPr>
          <p:cNvPr id="3077" name="Rectangle 13"/>
          <p:cNvSpPr>
            <a:spLocks noChangeArrowheads="1"/>
          </p:cNvSpPr>
          <p:nvPr/>
        </p:nvSpPr>
        <p:spPr bwMode="auto">
          <a:xfrm>
            <a:off x="571472" y="974107"/>
            <a:ext cx="7929618" cy="95469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92017" tIns="46011" rIns="92017" bIns="46011" anchor="ctr">
            <a:spAutoFit/>
          </a:bodyPr>
          <a:lstStyle/>
          <a:p>
            <a:pPr algn="ctr" hangingPunct="0"/>
            <a:r>
              <a:rPr lang="en-CA" sz="2800" b="1" dirty="0" smtClean="0"/>
              <a:t>CE6.h: Results on Removal of Overlap between DMM1 and DMM3 (</a:t>
            </a:r>
            <a:r>
              <a:rPr lang="en-CA" sz="2800" b="1" dirty="0" smtClean="0"/>
              <a:t>JCT3V-E0159)</a:t>
            </a:r>
            <a:endParaRPr lang="zh-CN" altLang="en-US" sz="2800" dirty="0"/>
          </a:p>
        </p:txBody>
      </p:sp>
      <p:sp>
        <p:nvSpPr>
          <p:cNvPr id="3079" name="Text Box 22"/>
          <p:cNvSpPr txBox="1">
            <a:spLocks noChangeArrowheads="1"/>
          </p:cNvSpPr>
          <p:nvPr/>
        </p:nvSpPr>
        <p:spPr bwMode="auto">
          <a:xfrm>
            <a:off x="2214546" y="5286388"/>
            <a:ext cx="5429288" cy="120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29" tIns="45714" rIns="91429" bIns="45714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LG Electronics / Peking University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Shiqi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Wang,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Hongbin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Liu,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Siwei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Ma, </a:t>
            </a:r>
          </a:p>
          <a:p>
            <a:pPr algn="ctr">
              <a:spcBef>
                <a:spcPct val="50000"/>
              </a:spcBef>
            </a:pP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Jie</a:t>
            </a:r>
            <a:r>
              <a:rPr lang="en-US" altLang="ko-KR" b="1" dirty="0" smtClean="0">
                <a:latin typeface="Arial" charset="0"/>
                <a:ea typeface="Dotum" pitchFamily="34" charset="-127"/>
                <a:cs typeface="Arial" charset="0"/>
              </a:rPr>
              <a:t> </a:t>
            </a:r>
            <a:r>
              <a:rPr lang="en-US" altLang="ko-KR" b="1" dirty="0" err="1" smtClean="0">
                <a:latin typeface="Arial" charset="0"/>
                <a:ea typeface="Dotum" pitchFamily="34" charset="-127"/>
                <a:cs typeface="Arial" charset="0"/>
              </a:rPr>
              <a:t>Jia</a:t>
            </a:r>
            <a:endParaRPr lang="en-US" altLang="ko-KR" b="1" dirty="0" smtClean="0">
              <a:latin typeface="Arial" charset="0"/>
              <a:ea typeface="Dotum" pitchFamily="34" charset="-127"/>
              <a:cs typeface="Arial" charset="0"/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3431" y="134938"/>
            <a:ext cx="2142392" cy="450850"/>
            <a:chOff x="36" y="73"/>
            <a:chExt cx="1462" cy="284"/>
          </a:xfrm>
        </p:grpSpPr>
        <p:pic>
          <p:nvPicPr>
            <p:cNvPr id="3082" name="Picture 9" descr="반드시일등합시다_일반서체_LG Red"/>
            <p:cNvPicPr>
              <a:picLocks noChangeAspect="1" noChangeArrowheads="1"/>
            </p:cNvPicPr>
            <p:nvPr/>
          </p:nvPicPr>
          <p:blipFill>
            <a:blip r:embed="rId2"/>
            <a:srcRect t="22536"/>
            <a:stretch>
              <a:fillRect/>
            </a:stretch>
          </p:blipFill>
          <p:spPr bwMode="auto">
            <a:xfrm>
              <a:off x="36" y="137"/>
              <a:ext cx="1462" cy="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83" name="Oval 10"/>
            <p:cNvSpPr>
              <a:spLocks noChangeArrowheads="1"/>
            </p:cNvSpPr>
            <p:nvPr/>
          </p:nvSpPr>
          <p:spPr bwMode="auto">
            <a:xfrm>
              <a:off x="671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084" name="Oval 11"/>
            <p:cNvSpPr>
              <a:spLocks noChangeArrowheads="1"/>
            </p:cNvSpPr>
            <p:nvPr/>
          </p:nvSpPr>
          <p:spPr bwMode="auto">
            <a:xfrm>
              <a:off x="804" y="73"/>
              <a:ext cx="45" cy="46"/>
            </a:xfrm>
            <a:prstGeom prst="ellipse">
              <a:avLst/>
            </a:prstGeom>
            <a:solidFill>
              <a:srgbClr val="C5003D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</p:grpSp>
      <p:pic>
        <p:nvPicPr>
          <p:cNvPr id="3081" name="그림 5" descr="백색바탕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43092" y="6011863"/>
            <a:ext cx="119135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6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Summary</a:t>
            </a:r>
            <a:endParaRPr lang="ko-KR" altLang="en-US" sz="3600" b="1" dirty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5804" y="857232"/>
            <a:ext cx="8229600" cy="5429288"/>
          </a:xfrm>
        </p:spPr>
        <p:txBody>
          <a:bodyPr>
            <a:normAutofit/>
          </a:bodyPr>
          <a:lstStyle/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</a:rPr>
              <a:t>Proposed method</a:t>
            </a:r>
          </a:p>
          <a:p>
            <a:pPr lvl="1"/>
            <a:r>
              <a:rPr lang="en-US" sz="2000" dirty="0" smtClean="0"/>
              <a:t>When </a:t>
            </a:r>
            <a:r>
              <a:rPr lang="en-US" sz="1800" dirty="0" smtClean="0"/>
              <a:t>co-located texture </a:t>
            </a:r>
            <a:r>
              <a:rPr lang="en-US" sz="1800" dirty="0" err="1" smtClean="0"/>
              <a:t>luma</a:t>
            </a:r>
            <a:r>
              <a:rPr lang="en-US" sz="1800" dirty="0" smtClean="0"/>
              <a:t> block (</a:t>
            </a:r>
            <a:r>
              <a:rPr lang="en-US" sz="2000" dirty="0" smtClean="0"/>
              <a:t>CTLB) is not intra coded with mode 2~34, DMM3 is disabled. </a:t>
            </a:r>
            <a:endParaRPr lang="en-US" altLang="ko-KR" sz="1600" dirty="0" smtClean="0"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r>
              <a:rPr lang="en-US" altLang="ko-KR" sz="1400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  </a:t>
            </a:r>
          </a:p>
          <a:p>
            <a:r>
              <a:rPr lang="en-US" altLang="ko-KR" sz="2400" b="1" dirty="0" smtClean="0">
                <a:latin typeface="Times New Roman" pitchFamily="18" charset="0"/>
                <a:ea typeface="Arial Unicode MS" pitchFamily="50" charset="-127"/>
                <a:cs typeface="Times New Roman" pitchFamily="18" charset="0"/>
                <a:sym typeface="Wingdings" pitchFamily="2" charset="2"/>
              </a:rPr>
              <a:t>Performance</a:t>
            </a:r>
          </a:p>
          <a:p>
            <a:pPr lvl="1"/>
            <a:r>
              <a:rPr lang="en-US" altLang="ko-KR" sz="2000" dirty="0" smtClean="0"/>
              <a:t>CTC :    0.0</a:t>
            </a:r>
            <a:r>
              <a:rPr lang="en-US" altLang="ko-KR" sz="2000" smtClean="0"/>
              <a:t>% coding loss</a:t>
            </a:r>
            <a:endParaRPr lang="en-US" altLang="ko-KR" sz="2000" dirty="0" smtClean="0"/>
          </a:p>
          <a:p>
            <a:pPr lvl="1"/>
            <a:r>
              <a:rPr lang="en-US" altLang="ko-KR" sz="2000" dirty="0" smtClean="0"/>
              <a:t>AI:        0.0% coding loss</a:t>
            </a:r>
          </a:p>
          <a:p>
            <a:pPr lvl="2"/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  <a:p>
            <a:pPr lvl="0"/>
            <a:r>
              <a:rPr lang="en-US" altLang="ko-KR" sz="24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Crosscheck</a:t>
            </a:r>
          </a:p>
          <a:p>
            <a:pPr lvl="1"/>
            <a:r>
              <a:rPr lang="en-US" altLang="ko-KR" sz="2000" b="1" dirty="0" smtClean="0">
                <a:solidFill>
                  <a:prstClr val="black"/>
                </a:solidFill>
                <a:ea typeface="Arial Unicode MS" pitchFamily="50" charset="-127"/>
                <a:sym typeface="Wingdings" pitchFamily="2" charset="2"/>
              </a:rPr>
              <a:t>JCT3V-Exxxx (by Qualcomm)</a:t>
            </a:r>
          </a:p>
          <a:p>
            <a:pPr lvl="1">
              <a:buNone/>
            </a:pPr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altLang="ko-KR" sz="2000" b="1" dirty="0" smtClean="0">
              <a:solidFill>
                <a:prstClr val="black"/>
              </a:solidFill>
              <a:ea typeface="Arial Unicode MS" pitchFamily="50" charset="-127"/>
              <a:sym typeface="Wingdings" pitchFamily="2" charset="2"/>
            </a:endParaRPr>
          </a:p>
          <a:p>
            <a:pPr lvl="1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50" charset="-127"/>
              <a:cs typeface="Times New Roman" pitchFamily="18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2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6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zh-CN" sz="3000" b="1" dirty="0" smtClean="0">
                <a:latin typeface="Times New Roman" pitchFamily="18" charset="0"/>
                <a:cs typeface="Times New Roman" pitchFamily="18" charset="0"/>
              </a:rPr>
              <a:t>Proposed Method</a:t>
            </a:r>
            <a:endParaRPr lang="zh-CN" altLang="en-US" sz="3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660399"/>
            <a:ext cx="8501122" cy="5626121"/>
          </a:xfrm>
        </p:spPr>
        <p:txBody>
          <a:bodyPr>
            <a:normAutofit/>
          </a:bodyPr>
          <a:lstStyle/>
          <a:p>
            <a:pPr marL="342900" lvl="1" indent="-342900">
              <a:buFont typeface="Arial" charset="0"/>
              <a:buChar char="•"/>
            </a:pPr>
            <a:r>
              <a:rPr lang="en-US" altLang="zh-CN" sz="2400" b="1" dirty="0" smtClean="0"/>
              <a:t>Problem</a:t>
            </a:r>
            <a:endParaRPr lang="en-US" altLang="zh-CN" sz="2200" b="1" dirty="0" smtClean="0"/>
          </a:p>
          <a:p>
            <a:pPr lvl="1"/>
            <a:r>
              <a:rPr lang="en-US" sz="2000" dirty="0" smtClean="0"/>
              <a:t>In DMM3, When co-located texture </a:t>
            </a:r>
            <a:r>
              <a:rPr lang="en-US" sz="2000" dirty="0" err="1" smtClean="0"/>
              <a:t>luma</a:t>
            </a:r>
            <a:r>
              <a:rPr lang="en-US" sz="2000" dirty="0" smtClean="0"/>
              <a:t> block (CTLB) is not intra coded or intra coded with mode 0 or 1, it uses similar method with DMM1. The main difference between them is that a coarser </a:t>
            </a:r>
            <a:r>
              <a:rPr lang="en-US" sz="2000" dirty="0" err="1" smtClean="0"/>
              <a:t>wedgelet</a:t>
            </a:r>
            <a:r>
              <a:rPr lang="en-US" sz="2000" dirty="0" smtClean="0"/>
              <a:t> set is used in DMM3, as shown in the figure.</a:t>
            </a:r>
          </a:p>
          <a:p>
            <a:pPr lvl="1"/>
            <a:r>
              <a:rPr lang="en-US" sz="2000" dirty="0" smtClean="0"/>
              <a:t>Therefore, there is overlap between DMM1 and DMM3.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  <a:p>
            <a:pPr marL="342900" lvl="1" indent="-342900">
              <a:buFont typeface="Arial" charset="0"/>
              <a:buChar char="•"/>
            </a:pPr>
            <a:r>
              <a:rPr lang="en-US" sz="2400" b="1" smtClean="0"/>
              <a:t>Solution</a:t>
            </a:r>
            <a:endParaRPr lang="en-US" sz="2400" b="1" dirty="0" smtClean="0"/>
          </a:p>
          <a:p>
            <a:pPr marL="742950" lvl="2" indent="-342900"/>
            <a:r>
              <a:rPr lang="en-US" sz="2000" dirty="0" smtClean="0"/>
              <a:t>Remove the overlap by disabling DMM3 when CTLB is not intra coded or intra coded with mode 0 or 1</a:t>
            </a:r>
            <a:endParaRPr lang="zh-CN" altLang="en-US" sz="2000" dirty="0" smtClean="0"/>
          </a:p>
          <a:p>
            <a:pPr marL="742950" lvl="2" indent="-342900">
              <a:buNone/>
            </a:pPr>
            <a:endParaRPr lang="en-US" altLang="zh-CN" sz="2000" b="1" dirty="0" smtClean="0"/>
          </a:p>
          <a:p>
            <a:pPr lvl="1">
              <a:buNone/>
            </a:pPr>
            <a:endParaRPr lang="zh-CN" altLang="en-US" sz="2000" dirty="0"/>
          </a:p>
        </p:txBody>
      </p:sp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5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7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19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1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5623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19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1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820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19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3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3000363" y="2928934"/>
            <a:ext cx="3321867" cy="2000264"/>
            <a:chOff x="3000363" y="2928934"/>
            <a:chExt cx="3321867" cy="2000264"/>
          </a:xfrm>
        </p:grpSpPr>
        <p:sp>
          <p:nvSpPr>
            <p:cNvPr id="18" name="椭圆 17"/>
            <p:cNvSpPr/>
            <p:nvPr/>
          </p:nvSpPr>
          <p:spPr>
            <a:xfrm>
              <a:off x="3000363" y="2928934"/>
              <a:ext cx="3321867" cy="2000264"/>
            </a:xfrm>
            <a:prstGeom prst="ellipse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zh-CN" dirty="0" smtClean="0"/>
                <a:t>DMM1</a:t>
              </a:r>
              <a:endParaRPr lang="zh-CN" altLang="en-US" dirty="0"/>
            </a:p>
          </p:txBody>
        </p:sp>
        <p:sp>
          <p:nvSpPr>
            <p:cNvPr id="20" name="椭圆 19"/>
            <p:cNvSpPr/>
            <p:nvPr/>
          </p:nvSpPr>
          <p:spPr>
            <a:xfrm>
              <a:off x="4500562" y="3214686"/>
              <a:ext cx="1571636" cy="1357322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altLang="zh-CN" dirty="0" smtClean="0"/>
                <a:t>DMM3</a:t>
              </a:r>
              <a:endParaRPr lang="zh-CN" altLang="en-US" dirty="0"/>
            </a:p>
          </p:txBody>
        </p:sp>
      </p:grpSp>
      <p:sp>
        <p:nvSpPr>
          <p:cNvPr id="22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1643042" y="1285860"/>
            <a:ext cx="603556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kumimoji="0" lang="en-US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1: comparison of HTM-6.0 with proposed method (CTC)</a:t>
            </a:r>
            <a:endParaRPr kumimoji="0" lang="en-US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4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57158" y="1785926"/>
          <a:ext cx="8501120" cy="4429157"/>
        </p:xfrm>
        <a:graphic>
          <a:graphicData uri="http://schemas.openxmlformats.org/drawingml/2006/table">
            <a:tbl>
              <a:tblPr/>
              <a:tblGrid>
                <a:gridCol w="1101152"/>
                <a:gridCol w="952810"/>
                <a:gridCol w="952810"/>
                <a:gridCol w="952810"/>
                <a:gridCol w="952810"/>
                <a:gridCol w="952810"/>
                <a:gridCol w="952810"/>
                <a:gridCol w="841554"/>
                <a:gridCol w="841554"/>
              </a:tblGrid>
              <a:tr h="8916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107.3%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98.9%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-0.15%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94.5%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92.7%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-0.33%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103.3%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99.6%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4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-0.02%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99.3%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 txBox="1">
            <a:spLocks/>
          </p:cNvSpPr>
          <p:nvPr/>
        </p:nvSpPr>
        <p:spPr bwMode="auto">
          <a:xfrm>
            <a:off x="457200" y="-357214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3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Experimental </a:t>
            </a:r>
            <a:r>
              <a:rPr lang="en-US" altLang="zh-CN" sz="3000" b="1" dirty="0" smtClean="0">
                <a:latin typeface="Times New Roman" pitchFamily="18" charset="0"/>
                <a:ea typeface="+mj-ea"/>
                <a:cs typeface="Times New Roman" pitchFamily="18" charset="0"/>
              </a:rPr>
              <a:t>Results</a:t>
            </a:r>
            <a:endParaRPr kumimoji="0" lang="zh-CN" altLang="en-US" sz="3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571604" y="1285860"/>
            <a:ext cx="642942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 latinLnBrk="0">
              <a:spcBef>
                <a:spcPct val="0"/>
              </a:spcBef>
              <a:spcAft>
                <a:spcPct val="0"/>
              </a:spcAft>
              <a:tabLst>
                <a:tab pos="228600" algn="l"/>
                <a:tab pos="266700" algn="l"/>
                <a:tab pos="457200" algn="l"/>
                <a:tab pos="685800" algn="l"/>
                <a:tab pos="914400" algn="l"/>
              </a:tabLst>
            </a:pPr>
            <a:r>
              <a:rPr lang="en-US" altLang="zh-CN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Table 1: comparison of HTM-6.0 with proposed method (All Intra)</a:t>
            </a:r>
            <a:endParaRPr lang="en-US" altLang="zh-CN" dirty="0" smtClean="0">
              <a:latin typeface="Arial" pitchFamily="34" charset="0"/>
              <a:ea typeface="宋体" pitchFamily="2" charset="-122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5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graphicFrame>
        <p:nvGraphicFramePr>
          <p:cNvPr id="10" name="表格 9"/>
          <p:cNvGraphicFramePr>
            <a:graphicFrameLocks noGrp="1"/>
          </p:cNvGraphicFramePr>
          <p:nvPr/>
        </p:nvGraphicFramePr>
        <p:xfrm>
          <a:off x="357158" y="1785926"/>
          <a:ext cx="8501120" cy="4429157"/>
        </p:xfrm>
        <a:graphic>
          <a:graphicData uri="http://schemas.openxmlformats.org/drawingml/2006/table">
            <a:tbl>
              <a:tblPr/>
              <a:tblGrid>
                <a:gridCol w="1101152"/>
                <a:gridCol w="952810"/>
                <a:gridCol w="952810"/>
                <a:gridCol w="952810"/>
                <a:gridCol w="952810"/>
                <a:gridCol w="952810"/>
                <a:gridCol w="952810"/>
                <a:gridCol w="841554"/>
                <a:gridCol w="841554"/>
              </a:tblGrid>
              <a:tr h="89161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zh-CN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　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0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1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video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video PSNR / total bitrate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synth PSNR / total bitrate 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enc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dec time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zh-CN" sz="1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92.3%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Newspaper_CC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91.2%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GT_Fly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Poznan_Hall2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97.7%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Poznan_Street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96.1%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99.9%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580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Undo_Dancer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-0.03%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94.4%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1024x768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0.02%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93.1%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100.1%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04427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1920x1088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95.8%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998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  <a:endParaRPr lang="zh-CN" sz="1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0.01%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94.7%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66700" algn="l"/>
                        </a:tabLst>
                      </a:pPr>
                      <a:r>
                        <a:rPr lang="en-US" sz="1400" b="1" kern="100" dirty="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100.0%</a:t>
                      </a:r>
                      <a:endParaRPr lang="zh-CN" sz="1400" b="1" kern="100" dirty="0">
                        <a:solidFill>
                          <a:srgbClr val="000000"/>
                        </a:solidFill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-357214"/>
            <a:ext cx="8229600" cy="1143000"/>
          </a:xfrm>
        </p:spPr>
        <p:txBody>
          <a:bodyPr>
            <a:normAutofit/>
          </a:bodyPr>
          <a:lstStyle/>
          <a:p>
            <a:r>
              <a:rPr lang="en-US" altLang="ko-KR" sz="3000" b="1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endParaRPr lang="ko-KR" alt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29288"/>
          </a:xfrm>
        </p:spPr>
        <p:txBody>
          <a:bodyPr/>
          <a:lstStyle/>
          <a:p>
            <a:pPr algn="just"/>
            <a:r>
              <a:rPr lang="en-US" altLang="ko-KR" sz="2400" b="1" dirty="0" smtClean="0">
                <a:ea typeface="Arial Unicode MS" pitchFamily="34" charset="-122"/>
              </a:rPr>
              <a:t>Propose</a:t>
            </a:r>
            <a:r>
              <a:rPr lang="en-US" altLang="ko-KR" sz="2400" b="1" dirty="0" smtClean="0">
                <a:latin typeface="Times New Roman" pitchFamily="18" charset="0"/>
                <a:ea typeface="Arial Unicode MS" pitchFamily="34" charset="-122"/>
                <a:cs typeface="Times New Roman" pitchFamily="18" charset="0"/>
              </a:rPr>
              <a:t> method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  <a:sym typeface="Wingdings" pitchFamily="2" charset="2"/>
              </a:rPr>
              <a:t>Remove overlap between DMM1 and DMM3</a:t>
            </a:r>
            <a:endParaRPr lang="en-US" sz="2000" dirty="0" smtClean="0">
              <a:ea typeface="Arial Unicode MS" pitchFamily="50" charset="-127"/>
              <a:sym typeface="Wingdings" pitchFamily="2" charset="2"/>
            </a:endParaRPr>
          </a:p>
          <a:p>
            <a:pPr lvl="1"/>
            <a:endParaRPr lang="en-US" sz="2000" dirty="0" smtClean="0"/>
          </a:p>
          <a:p>
            <a:pPr marL="342900" lvl="1" indent="-342900" algn="just">
              <a:buFont typeface="Arial" charset="0"/>
              <a:buChar char="•"/>
            </a:pPr>
            <a:r>
              <a:rPr lang="en-US" altLang="ko-KR" sz="2400" b="1" dirty="0" smtClean="0">
                <a:ea typeface="Arial Unicode MS" pitchFamily="34" charset="-122"/>
              </a:rPr>
              <a:t>Performance</a:t>
            </a:r>
          </a:p>
          <a:p>
            <a:pPr lvl="1"/>
            <a:r>
              <a:rPr lang="en-US" altLang="ko-KR" sz="2000" dirty="0" smtClean="0">
                <a:ea typeface="Arial Unicode MS" pitchFamily="50" charset="-127"/>
              </a:rPr>
              <a:t>No compress performance loss</a:t>
            </a:r>
          </a:p>
          <a:p>
            <a:pPr lvl="1">
              <a:buNone/>
            </a:pPr>
            <a:endParaRPr lang="en-US" altLang="ko-KR" sz="2000" dirty="0" smtClean="0">
              <a:ea typeface="Arial Unicode MS" pitchFamily="50" charset="-127"/>
            </a:endParaRPr>
          </a:p>
          <a:p>
            <a:pPr marL="495300" indent="-495300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/>
              <a:t>It is recommended to adopt the proposed method into 3D-HEVC</a:t>
            </a:r>
            <a:endParaRPr lang="en-US" altLang="zh-CN" sz="2400" dirty="0" smtClean="0"/>
          </a:p>
          <a:p>
            <a:pPr lvl="1" algn="just">
              <a:buNone/>
            </a:pPr>
            <a:endParaRPr lang="en-US" altLang="ko-KR" sz="2000" dirty="0" smtClean="0">
              <a:latin typeface="Times New Roman" pitchFamily="18" charset="0"/>
              <a:ea typeface="Arial Unicode MS" pitchFamily="34" charset="-122"/>
              <a:cs typeface="Times New Roman" pitchFamily="18" charset="0"/>
            </a:endParaRPr>
          </a:p>
        </p:txBody>
      </p:sp>
      <p:sp>
        <p:nvSpPr>
          <p:cNvPr id="8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492899"/>
            <a:ext cx="2133600" cy="365125"/>
          </a:xfrm>
        </p:spPr>
        <p:txBody>
          <a:bodyPr/>
          <a:lstStyle/>
          <a:p>
            <a:fld id="{6C6BDA0D-7177-4653-8269-3CEBA318000B}" type="slidenum">
              <a:rPr lang="ko-KR" altLang="en-US" sz="1400" b="1" smtClean="0">
                <a:solidFill>
                  <a:schemeClr val="tx1"/>
                </a:solidFill>
              </a:rPr>
              <a:pPr/>
              <a:t>6</a:t>
            </a:fld>
            <a:r>
              <a:rPr lang="en-US" altLang="ko-KR" sz="1400" b="1" dirty="0" smtClean="0">
                <a:solidFill>
                  <a:schemeClr val="tx1"/>
                </a:solidFill>
              </a:rPr>
              <a:t>/6</a:t>
            </a:r>
            <a:endParaRPr lang="ko-KR" altLang="en-US" sz="1400" b="1" dirty="0">
              <a:solidFill>
                <a:schemeClr val="tx1"/>
              </a:solidFill>
            </a:endParaRPr>
          </a:p>
        </p:txBody>
      </p:sp>
      <p:sp>
        <p:nvSpPr>
          <p:cNvPr id="7" name="灯片编号占位符 4"/>
          <p:cNvSpPr txBox="1">
            <a:spLocks/>
          </p:cNvSpPr>
          <p:nvPr/>
        </p:nvSpPr>
        <p:spPr>
          <a:xfrm>
            <a:off x="385762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>
              <a:defRPr/>
            </a:pPr>
            <a:r>
              <a:rPr lang="en-US" altLang="ko-KR" sz="1400" b="1" dirty="0" smtClean="0">
                <a:ea typeface="宋体" pitchFamily="2" charset="-122"/>
              </a:rPr>
              <a:t>JCT3V-E0159</a:t>
            </a:r>
            <a:endParaRPr kumimoji="0" lang="ko-KR" alt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宋体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JCTVC-I0036-v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JCTVC-I0036-v1</Template>
  <TotalTime>8248</TotalTime>
  <Words>677</Words>
  <Application>Microsoft Office PowerPoint</Application>
  <PresentationFormat>全屏显示(4:3)</PresentationFormat>
  <Paragraphs>259</Paragraphs>
  <Slides>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7" baseType="lpstr">
      <vt:lpstr>JCTVC-I0036-v1</vt:lpstr>
      <vt:lpstr>幻灯片 1</vt:lpstr>
      <vt:lpstr>Summary</vt:lpstr>
      <vt:lpstr>Proposed Method</vt:lpstr>
      <vt:lpstr>幻灯片 4</vt:lpstr>
      <vt:lpstr>幻灯片 5</vt:lpstr>
      <vt:lpstr>Conclusion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Improvements on median motion vectors of AMVP</dc:title>
  <dc:creator>Joonyoung Park</dc:creator>
  <cp:lastModifiedBy>Administrator</cp:lastModifiedBy>
  <cp:revision>939</cp:revision>
  <dcterms:created xsi:type="dcterms:W3CDTF">2011-01-17T01:44:45Z</dcterms:created>
  <dcterms:modified xsi:type="dcterms:W3CDTF">2013-07-19T06:27:32Z</dcterms:modified>
</cp:coreProperties>
</file>