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64" r:id="rId1"/>
  </p:sldMasterIdLst>
  <p:notesMasterIdLst>
    <p:notesMasterId r:id="rId9"/>
  </p:notesMasterIdLst>
  <p:sldIdLst>
    <p:sldId id="279" r:id="rId2"/>
    <p:sldId id="262" r:id="rId3"/>
    <p:sldId id="285" r:id="rId4"/>
    <p:sldId id="270" r:id="rId5"/>
    <p:sldId id="287" r:id="rId6"/>
    <p:sldId id="288" r:id="rId7"/>
    <p:sldId id="271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68" d="100"/>
          <a:sy n="68" d="100"/>
        </p:scale>
        <p:origin x="-4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2013-07-27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928694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832590" y="2941639"/>
            <a:ext cx="3424603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>
                <a:latin typeface="Arial" charset="0"/>
                <a:ea typeface="Dotum" pitchFamily="34" charset="-127"/>
              </a:rPr>
              <a:t>   1. </a:t>
            </a: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Summary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4. Conclusion</a:t>
            </a:r>
            <a:endParaRPr lang="en-US" altLang="ko-KR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28193" y="2603500"/>
            <a:ext cx="3433397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Arial" charset="0"/>
                <a:ea typeface="Dotum" pitchFamily="34" charset="-127"/>
              </a:rPr>
              <a:t>Contents</a:t>
            </a:r>
            <a:endParaRPr lang="ko-KR" altLang="en-US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974107"/>
            <a:ext cx="7929618" cy="954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defTabSz="762000" eaLnBrk="0" latinLnBrk="0" hangingPunct="0"/>
            <a:r>
              <a:rPr lang="en-CA" sz="2800" b="1" dirty="0" smtClean="0"/>
              <a:t>CE 6 related: Applying Depth Look-up Table to Intra Modes of Depth Map (JCT3V-E0157)</a:t>
            </a:r>
            <a:endParaRPr kumimoji="0" lang="ko-KR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120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China TV Lab. / Media Part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Hongbin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Liu,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Jie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Jia</a:t>
            </a:r>
            <a:endParaRPr lang="en-US" altLang="ko-KR" b="1" dirty="0" smtClean="0">
              <a:latin typeface="Arial" charset="0"/>
              <a:ea typeface="Dotum" pitchFamily="34" charset="-127"/>
              <a:cs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(LG Electronics)</a:t>
            </a:r>
            <a:endParaRPr lang="ko-KR" altLang="en-US" b="1" dirty="0">
              <a:latin typeface="Arial" charset="0"/>
              <a:ea typeface="Dotum" pitchFamily="34" charset="-127"/>
              <a:cs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2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Summary</a:t>
            </a:r>
            <a:endParaRPr lang="ko-KR" altLang="en-US" sz="3600" b="1" dirty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857232"/>
            <a:ext cx="8229600" cy="5429288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Proposed Method</a:t>
            </a:r>
          </a:p>
          <a:p>
            <a:pPr lvl="1"/>
            <a:r>
              <a:rPr lang="en-GB" sz="2000" dirty="0" smtClean="0"/>
              <a:t>Apply DLT to all intra modes of depth map. </a:t>
            </a:r>
          </a:p>
          <a:p>
            <a:pPr lvl="1">
              <a:buNone/>
            </a:pPr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Performance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CTC: </a:t>
            </a:r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-0.29% </a:t>
            </a:r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coding gain for synthesized view, and -0.50% coding gain for sequences using DLT. 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AI:     </a:t>
            </a:r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-0.54% </a:t>
            </a:r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coding gain for synthesized view, and -0.94% coding gain for sequences using DLT.</a:t>
            </a:r>
            <a:endParaRPr lang="en-US" altLang="ko-KR" sz="14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When combined </a:t>
            </a:r>
            <a:r>
              <a:rPr lang="en-US" altLang="ko-KR" sz="200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with JCT3V-E0156, </a:t>
            </a:r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-0.94% </a:t>
            </a:r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coding gain for synthesized view</a:t>
            </a: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Crosscheck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JCT3V-E0234 (by Qualcomm)</a:t>
            </a: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2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JCT3V-E0157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Basic idea</a:t>
            </a:r>
          </a:p>
          <a:p>
            <a:pPr lvl="1"/>
            <a:r>
              <a:rPr lang="en-GB" sz="2000" dirty="0" smtClean="0"/>
              <a:t>Generate residual as the difference of DLT index of original pixel value and prediction pixel value.</a:t>
            </a:r>
          </a:p>
          <a:p>
            <a:pPr lvl="1"/>
            <a:endParaRPr lang="en-GB" sz="2000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US" altLang="zh-CN" sz="2400" b="1" dirty="0" smtClean="0"/>
              <a:t>Encoder</a:t>
            </a:r>
          </a:p>
          <a:p>
            <a:pPr lvl="1"/>
            <a:r>
              <a:rPr lang="en-GB" sz="2000" i="1" dirty="0" err="1" smtClean="0"/>
              <a:t>resi</a:t>
            </a:r>
            <a:r>
              <a:rPr lang="en-GB" sz="2000" dirty="0" smtClean="0"/>
              <a:t>[</a:t>
            </a:r>
            <a:r>
              <a:rPr lang="en-GB" sz="2000" i="1" dirty="0" smtClean="0"/>
              <a:t>x</a:t>
            </a:r>
            <a:r>
              <a:rPr lang="en-GB" sz="2000" dirty="0" smtClean="0"/>
              <a:t>] = </a:t>
            </a:r>
            <a:r>
              <a:rPr lang="en-GB" sz="2000" i="1" dirty="0" smtClean="0">
                <a:solidFill>
                  <a:srgbClr val="FF0000"/>
                </a:solidFill>
              </a:rPr>
              <a:t>DepthValue2Idx</a:t>
            </a:r>
            <a:r>
              <a:rPr lang="en-GB" sz="2000" i="1" dirty="0" smtClean="0"/>
              <a:t> </a:t>
            </a:r>
            <a:r>
              <a:rPr lang="en-GB" sz="2000" dirty="0" smtClean="0"/>
              <a:t>[</a:t>
            </a:r>
            <a:r>
              <a:rPr lang="en-GB" sz="2000" i="1" dirty="0" smtClean="0"/>
              <a:t>org</a:t>
            </a:r>
            <a:r>
              <a:rPr lang="en-GB" sz="2000" dirty="0" smtClean="0"/>
              <a:t>[</a:t>
            </a:r>
            <a:r>
              <a:rPr lang="en-GB" sz="2000" i="1" dirty="0" smtClean="0"/>
              <a:t>x</a:t>
            </a:r>
            <a:r>
              <a:rPr lang="en-GB" sz="2000" dirty="0" smtClean="0"/>
              <a:t>]] </a:t>
            </a:r>
            <a:r>
              <a:rPr lang="en-GB" sz="2000" dirty="0" smtClean="0"/>
              <a:t>– </a:t>
            </a:r>
            <a:r>
              <a:rPr lang="en-GB" sz="2000" i="1" dirty="0" smtClean="0">
                <a:solidFill>
                  <a:srgbClr val="FF0000"/>
                </a:solidFill>
              </a:rPr>
              <a:t>DepthValue2Idx</a:t>
            </a:r>
            <a:r>
              <a:rPr lang="en-GB" sz="2000" dirty="0" smtClean="0"/>
              <a:t>[</a:t>
            </a:r>
            <a:r>
              <a:rPr lang="en-GB" sz="2000" i="1" dirty="0" err="1" smtClean="0"/>
              <a:t>pred</a:t>
            </a:r>
            <a:r>
              <a:rPr lang="en-GB" sz="2000" dirty="0" smtClean="0"/>
              <a:t>[</a:t>
            </a:r>
            <a:r>
              <a:rPr lang="en-GB" sz="2000" i="1" dirty="0" smtClean="0"/>
              <a:t>x</a:t>
            </a:r>
            <a:r>
              <a:rPr lang="en-GB" sz="2000" dirty="0" smtClean="0"/>
              <a:t>]]                       </a:t>
            </a:r>
            <a:r>
              <a:rPr lang="en-GB" sz="2000" dirty="0" smtClean="0"/>
              <a:t>(1</a:t>
            </a:r>
            <a:r>
              <a:rPr lang="en-GB" sz="2000" dirty="0" smtClean="0"/>
              <a:t>)</a:t>
            </a:r>
            <a:endParaRPr lang="zh-CN" altLang="en-US" sz="2000" dirty="0" smtClean="0"/>
          </a:p>
          <a:p>
            <a:pPr lvl="1" algn="just">
              <a:buNone/>
            </a:pPr>
            <a:r>
              <a:rPr lang="en-GB" sz="2000" dirty="0" smtClean="0"/>
              <a:t>     Rate distortion optimized selection between proposed method and method in 3D-HEVC is performed, and 1 flag is encoded for each intra coded (excluding SDC) depth CU to indicate which method is used.</a:t>
            </a:r>
          </a:p>
          <a:p>
            <a:pPr lvl="1" algn="just">
              <a:buNone/>
            </a:pPr>
            <a:endParaRPr lang="en-GB" sz="2000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US" altLang="zh-CN" sz="2400" b="1" dirty="0" smtClean="0">
                <a:solidFill>
                  <a:prstClr val="black"/>
                </a:solidFill>
              </a:rPr>
              <a:t>Decoder</a:t>
            </a:r>
          </a:p>
          <a:p>
            <a:pPr lvl="1"/>
            <a:r>
              <a:rPr lang="en-GB" sz="2000" i="1" dirty="0" err="1" smtClean="0"/>
              <a:t>rec</a:t>
            </a:r>
            <a:r>
              <a:rPr lang="en-GB" sz="2000" dirty="0" smtClean="0"/>
              <a:t>[</a:t>
            </a:r>
            <a:r>
              <a:rPr lang="en-GB" sz="2000" i="1" dirty="0" smtClean="0"/>
              <a:t>x</a:t>
            </a:r>
            <a:r>
              <a:rPr lang="en-GB" sz="2000" dirty="0" smtClean="0"/>
              <a:t>] = </a:t>
            </a:r>
            <a:r>
              <a:rPr lang="en-GB" sz="2000" i="1" dirty="0" smtClean="0">
                <a:solidFill>
                  <a:srgbClr val="FF0000"/>
                </a:solidFill>
              </a:rPr>
              <a:t>Idx2DepthValue</a:t>
            </a:r>
            <a:r>
              <a:rPr lang="en-GB" sz="2000" i="1" dirty="0" smtClean="0"/>
              <a:t> </a:t>
            </a:r>
            <a:r>
              <a:rPr lang="en-GB" sz="2000" dirty="0" smtClean="0"/>
              <a:t>[</a:t>
            </a:r>
            <a:r>
              <a:rPr lang="en-GB" sz="2000" i="1" dirty="0" smtClean="0">
                <a:solidFill>
                  <a:srgbClr val="FF0000"/>
                </a:solidFill>
              </a:rPr>
              <a:t>DepthValue2Idx</a:t>
            </a:r>
            <a:r>
              <a:rPr lang="en-GB" sz="2000" dirty="0" smtClean="0"/>
              <a:t>[</a:t>
            </a:r>
            <a:r>
              <a:rPr lang="en-GB" sz="2000" i="1" dirty="0" err="1" smtClean="0"/>
              <a:t>pred</a:t>
            </a:r>
            <a:r>
              <a:rPr lang="en-GB" sz="2000" dirty="0" smtClean="0"/>
              <a:t>[</a:t>
            </a:r>
            <a:r>
              <a:rPr lang="en-GB" sz="2000" i="1" dirty="0" smtClean="0"/>
              <a:t>x</a:t>
            </a:r>
            <a:r>
              <a:rPr lang="en-GB" sz="2000" dirty="0" smtClean="0"/>
              <a:t>]] + </a:t>
            </a:r>
            <a:r>
              <a:rPr lang="en-GB" sz="2000" i="1" dirty="0" err="1" smtClean="0"/>
              <a:t>resi</a:t>
            </a:r>
            <a:r>
              <a:rPr lang="en-GB" sz="2000" dirty="0" smtClean="0"/>
              <a:t>[</a:t>
            </a:r>
            <a:r>
              <a:rPr lang="en-GB" sz="2000" i="1" dirty="0" smtClean="0"/>
              <a:t>x</a:t>
            </a:r>
            <a:r>
              <a:rPr lang="en-GB" sz="2000" dirty="0" smtClean="0"/>
              <a:t>] ]                    (2)</a:t>
            </a:r>
            <a:endParaRPr lang="zh-CN" altLang="en-US" sz="2000" dirty="0" smtClean="0"/>
          </a:p>
          <a:p>
            <a:pPr lvl="1"/>
            <a:r>
              <a:rPr lang="en-GB" sz="2000" dirty="0" smtClean="0"/>
              <a:t>Complexity increase: 2 look up table operation for each pixel.</a:t>
            </a: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3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4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JCT3V-E0157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pPr lvl="1"/>
            <a:r>
              <a:rPr lang="en-GB" altLang="zh-CN" sz="2400" b="1" dirty="0" smtClean="0"/>
              <a:t>Compare with HTM-7.0r1 </a:t>
            </a:r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(CTC)</a:t>
            </a:r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4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85720" y="1567459"/>
          <a:ext cx="8572559" cy="4004681"/>
        </p:xfrm>
        <a:graphic>
          <a:graphicData uri="http://schemas.openxmlformats.org/drawingml/2006/table">
            <a:tbl>
              <a:tblPr/>
              <a:tblGrid>
                <a:gridCol w="1259278"/>
                <a:gridCol w="942601"/>
                <a:gridCol w="941672"/>
                <a:gridCol w="941672"/>
                <a:gridCol w="941672"/>
                <a:gridCol w="941672"/>
                <a:gridCol w="941672"/>
                <a:gridCol w="831160"/>
                <a:gridCol w="831160"/>
              </a:tblGrid>
              <a:tr h="86230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</a:t>
                      </a:r>
                      <a:r>
                        <a:rPr lang="en-US" sz="1400" kern="100" dirty="0" err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bitrate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87.5%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-0.61%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108.0%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-0.70%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90.1%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107.7%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88.5%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86.7%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107.7%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-0.61%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95.2%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0.03%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-0.24%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-0.29%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96.6%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98.8%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JCT3V-E0157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pPr lvl="1"/>
            <a:r>
              <a:rPr lang="en-GB" altLang="zh-CN" sz="2400" b="1" dirty="0" smtClean="0"/>
              <a:t>Compare with HTM-7.0r1 </a:t>
            </a:r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(AI)</a:t>
            </a:r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5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85720" y="1567459"/>
          <a:ext cx="8572559" cy="4004681"/>
        </p:xfrm>
        <a:graphic>
          <a:graphicData uri="http://schemas.openxmlformats.org/drawingml/2006/table">
            <a:tbl>
              <a:tblPr/>
              <a:tblGrid>
                <a:gridCol w="1259278"/>
                <a:gridCol w="942601"/>
                <a:gridCol w="941672"/>
                <a:gridCol w="941672"/>
                <a:gridCol w="941672"/>
                <a:gridCol w="941672"/>
                <a:gridCol w="941672"/>
                <a:gridCol w="831160"/>
                <a:gridCol w="831160"/>
              </a:tblGrid>
              <a:tr h="86230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</a:t>
                      </a:r>
                      <a:r>
                        <a:rPr lang="en-US" sz="1400" kern="100" dirty="0" err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bitrate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-0.79%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185.0%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106.7%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-1.07%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189.7%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-1.15%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180.2%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110.0%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-0.61%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190.9%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-0.88%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185.0%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107.6%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123.5%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-0.43%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-0.54%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149.9%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103.7%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JCT3V-E0157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pPr lvl="1"/>
            <a:r>
              <a:rPr lang="en-GB" altLang="zh-CN" sz="2400" b="1" dirty="0" smtClean="0"/>
              <a:t>Compare JCT3V-E0157 + JCT3V-E0156 with HTM-7.0r1 </a:t>
            </a:r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(CTC)</a:t>
            </a:r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6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85720" y="1567459"/>
          <a:ext cx="8572559" cy="4004681"/>
        </p:xfrm>
        <a:graphic>
          <a:graphicData uri="http://schemas.openxmlformats.org/drawingml/2006/table">
            <a:tbl>
              <a:tblPr/>
              <a:tblGrid>
                <a:gridCol w="1259278"/>
                <a:gridCol w="942601"/>
                <a:gridCol w="941672"/>
                <a:gridCol w="941672"/>
                <a:gridCol w="941672"/>
                <a:gridCol w="941672"/>
                <a:gridCol w="941672"/>
                <a:gridCol w="831160"/>
                <a:gridCol w="831160"/>
              </a:tblGrid>
              <a:tr h="86230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</a:t>
                      </a:r>
                      <a:r>
                        <a:rPr lang="en-US" sz="1400" kern="100" dirty="0" err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bitrate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-0.71%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86.9%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-1.16%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115.1%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-1.33%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87.0%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0.20%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-1.14%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89.8%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88.1%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-0.86%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105.1%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-1.07%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96.3%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-0.45%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-0.84%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-0.24%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-0.24%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-0.07%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-0.07%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-0.94%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96.7%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101.7%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JCT3V-E0157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/>
          <a:lstStyle/>
          <a:p>
            <a:pPr algn="just"/>
            <a:r>
              <a:rPr lang="en-US" altLang="ko-KR" sz="2400" b="1" dirty="0" smtClean="0">
                <a:ea typeface="Arial Unicode MS" pitchFamily="34" charset="-122"/>
              </a:rPr>
              <a:t>Propose</a:t>
            </a:r>
            <a:r>
              <a:rPr lang="en-US" altLang="ko-KR" sz="24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method</a:t>
            </a:r>
          </a:p>
          <a:p>
            <a:pPr lvl="1"/>
            <a:r>
              <a:rPr lang="en-GB" sz="2000" dirty="0" smtClean="0"/>
              <a:t>Apply DLT to all intra modes of depth map. 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 algn="just"/>
            <a:r>
              <a:rPr lang="en-US" altLang="ko-KR" sz="2400" b="1" dirty="0" smtClean="0">
                <a:solidFill>
                  <a:prstClr val="black"/>
                </a:solidFill>
                <a:ea typeface="Arial Unicode MS" pitchFamily="34" charset="-122"/>
              </a:rPr>
              <a:t>Performance</a:t>
            </a:r>
          </a:p>
          <a:p>
            <a:pPr lvl="1" algn="just"/>
            <a:r>
              <a:rPr lang="en-US" altLang="ko-KR" sz="2000" dirty="0" smtClean="0">
                <a:solidFill>
                  <a:prstClr val="black"/>
                </a:solidFill>
                <a:ea typeface="Arial Unicode MS" pitchFamily="34" charset="-122"/>
              </a:rPr>
              <a:t>-0.29% coding gain for synthesized view</a:t>
            </a:r>
          </a:p>
          <a:p>
            <a:pPr lvl="1" algn="just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When combined with JCT3V-E0156, -0.94% </a:t>
            </a:r>
            <a:r>
              <a:rPr lang="en-US" altLang="ko-KR" sz="2000" dirty="0" smtClean="0">
                <a:solidFill>
                  <a:prstClr val="black"/>
                </a:solidFill>
                <a:ea typeface="Arial Unicode MS" pitchFamily="34" charset="-122"/>
              </a:rPr>
              <a:t>coding gain for synthesized view</a:t>
            </a:r>
          </a:p>
          <a:p>
            <a:pPr lvl="1" algn="just"/>
            <a:endParaRPr lang="en-US" altLang="ko-KR" sz="2000" dirty="0" smtClean="0">
              <a:ea typeface="Arial Unicode MS" pitchFamily="50" charset="-127"/>
            </a:endParaRPr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It is recommended to adopt proposed method into 3D-HEVC</a:t>
            </a:r>
            <a:endParaRPr lang="en-US" altLang="zh-CN" sz="2400" dirty="0" smtClean="0"/>
          </a:p>
          <a:p>
            <a:pPr lvl="1" algn="just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7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JCT3V-E0157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9530</TotalTime>
  <Words>974</Words>
  <Application>Microsoft Office PowerPoint</Application>
  <PresentationFormat>全屏显示(4:3)</PresentationFormat>
  <Paragraphs>359</Paragraphs>
  <Slides>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JCTVC-I0036-v1</vt:lpstr>
      <vt:lpstr>幻灯片 1</vt:lpstr>
      <vt:lpstr>Summary</vt:lpstr>
      <vt:lpstr>Proposed Method</vt:lpstr>
      <vt:lpstr>Compare with HTM-7.0r1 (CTC)</vt:lpstr>
      <vt:lpstr>Compare with HTM-7.0r1 (AI)</vt:lpstr>
      <vt:lpstr>Compare JCT3V-E0157 + JCT3V-E0156 with HTM-7.0r1 (CTC)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Administrator</cp:lastModifiedBy>
  <cp:revision>914</cp:revision>
  <dcterms:created xsi:type="dcterms:W3CDTF">2011-01-17T01:44:45Z</dcterms:created>
  <dcterms:modified xsi:type="dcterms:W3CDTF">2013-07-27T08:43:55Z</dcterms:modified>
</cp:coreProperties>
</file>