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4">
  <p:sldMasterIdLst>
    <p:sldMasterId id="2147483864" r:id="rId1"/>
  </p:sldMasterIdLst>
  <p:notesMasterIdLst>
    <p:notesMasterId r:id="rId9"/>
  </p:notesMasterIdLst>
  <p:sldIdLst>
    <p:sldId id="279" r:id="rId2"/>
    <p:sldId id="262" r:id="rId3"/>
    <p:sldId id="285" r:id="rId4"/>
    <p:sldId id="286" r:id="rId5"/>
    <p:sldId id="270" r:id="rId6"/>
    <p:sldId id="287" r:id="rId7"/>
    <p:sldId id="271" r:id="rId8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FFCC"/>
    <a:srgbClr val="99FF99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中度样式 1 - 强调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D7AC3CCA-C797-4891-BE02-D94E43425B78}" styleName="中度样式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5662" autoAdjust="0"/>
    <p:restoredTop sz="75888" autoAdjust="0"/>
  </p:normalViewPr>
  <p:slideViewPr>
    <p:cSldViewPr>
      <p:cViewPr varScale="1">
        <p:scale>
          <a:sx n="97" d="100"/>
          <a:sy n="97" d="100"/>
        </p:scale>
        <p:origin x="-102" y="-292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100" d="100"/>
          <a:sy n="100" d="100"/>
        </p:scale>
        <p:origin x="-3600" y="-90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 dirty="0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5594D85-0362-44BA-8149-E3EEE625996A}" type="datetimeFigureOut">
              <a:rPr lang="ko-KR" altLang="en-US" smtClean="0"/>
              <a:pPr/>
              <a:t>2013-07-23</a:t>
            </a:fld>
            <a:endParaRPr lang="ko-KR" altLang="en-US" dirty="0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 dirty="0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 dirty="0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2279CF4-D85D-46EF-B710-D0F94BF22524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279CF4-D85D-46EF-B710-D0F94BF22524}" type="slidenum">
              <a:rPr lang="ko-KR" altLang="en-US" smtClean="0"/>
              <a:pPr/>
              <a:t>2</a:t>
            </a:fld>
            <a:endParaRPr lang="ko-KR" alt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279CF4-D85D-46EF-B710-D0F94BF22524}" type="slidenum">
              <a:rPr lang="ko-KR" altLang="en-US" smtClean="0"/>
              <a:pPr/>
              <a:t>3</a:t>
            </a:fld>
            <a:endParaRPr lang="ko-KR" alt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279CF4-D85D-46EF-B710-D0F94BF22524}" type="slidenum">
              <a:rPr lang="ko-KR" altLang="en-US" smtClean="0"/>
              <a:pPr/>
              <a:t>4</a:t>
            </a:fld>
            <a:endParaRPr lang="ko-KR" alt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279CF4-D85D-46EF-B710-D0F94BF22524}" type="slidenum">
              <a:rPr lang="ko-KR" altLang="en-US" smtClean="0"/>
              <a:pPr/>
              <a:t>5</a:t>
            </a:fld>
            <a:endParaRPr lang="ko-KR" altLang="en-US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279CF4-D85D-46EF-B710-D0F94BF22524}" type="slidenum">
              <a:rPr lang="ko-KR" altLang="en-US" smtClean="0"/>
              <a:pPr/>
              <a:t>6</a:t>
            </a:fld>
            <a:endParaRPr lang="ko-KR" altLang="en-US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279CF4-D85D-46EF-B710-D0F94BF22524}" type="slidenum">
              <a:rPr lang="ko-KR" altLang="en-US" smtClean="0"/>
              <a:pPr/>
              <a:t>7</a:t>
            </a:fld>
            <a:endParaRPr lang="ko-KR" alt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FA88EE3-3604-46F6-ADE5-8EAA77156455}" type="datetime1">
              <a:rPr lang="ko-KR" altLang="en-US" smtClean="0"/>
              <a:pPr/>
              <a:t>2013-07-23</a:t>
            </a:fld>
            <a:endParaRPr lang="ko-KR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ko-KR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6BDA0D-7177-4653-8269-3CEBA318000B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sp>
        <p:nvSpPr>
          <p:cNvPr id="7" name="Line 14"/>
          <p:cNvSpPr>
            <a:spLocks noChangeShapeType="1"/>
          </p:cNvSpPr>
          <p:nvPr userDrawn="1"/>
        </p:nvSpPr>
        <p:spPr bwMode="auto">
          <a:xfrm>
            <a:off x="0" y="534988"/>
            <a:ext cx="914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zh-CN" altLang="en-US">
              <a:ea typeface="宋体" pitchFamily="2" charset="-122"/>
            </a:endParaRPr>
          </a:p>
        </p:txBody>
      </p:sp>
      <p:pic>
        <p:nvPicPr>
          <p:cNvPr id="8" name="Picture 9"/>
          <p:cNvPicPr>
            <a:picLocks noChangeAspect="1" noChangeArrowheads="1"/>
          </p:cNvPicPr>
          <p:nvPr userDrawn="1"/>
        </p:nvPicPr>
        <p:blipFill>
          <a:blip r:embed="rId2"/>
          <a:srcRect b="6294"/>
          <a:stretch>
            <a:fillRect/>
          </a:stretch>
        </p:blipFill>
        <p:spPr bwMode="auto">
          <a:xfrm>
            <a:off x="8367713" y="34925"/>
            <a:ext cx="703262" cy="46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Line 21"/>
          <p:cNvSpPr>
            <a:spLocks noChangeShapeType="1"/>
          </p:cNvSpPr>
          <p:nvPr userDrawn="1"/>
        </p:nvSpPr>
        <p:spPr bwMode="auto">
          <a:xfrm>
            <a:off x="0" y="6453188"/>
            <a:ext cx="914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zh-CN" altLang="en-US">
              <a:ea typeface="宋体" pitchFamily="2" charset="-122"/>
            </a:endParaRPr>
          </a:p>
        </p:txBody>
      </p:sp>
      <p:pic>
        <p:nvPicPr>
          <p:cNvPr id="10" name="Picture 2" descr="D:\●2012\업무계획수립\과제별\슬로건 변경안\신규 Visual파일들\LGE Slogan 2012_Text_PPT용.jpg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252413" y="6600825"/>
            <a:ext cx="2657475" cy="160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C116029-BD5C-46DE-A818-01B1ECCE864D}" type="datetime1">
              <a:rPr lang="ko-KR" altLang="en-US" smtClean="0"/>
              <a:pPr/>
              <a:t>2013-07-23</a:t>
            </a:fld>
            <a:endParaRPr lang="ko-KR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ko-KR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6BDA0D-7177-4653-8269-3CEBA318000B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6C600E4-6222-4875-8E00-0D78384193C2}" type="datetime1">
              <a:rPr lang="ko-KR" altLang="en-US" smtClean="0"/>
              <a:pPr/>
              <a:t>2013-07-23</a:t>
            </a:fld>
            <a:endParaRPr lang="ko-KR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ko-KR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6BDA0D-7177-4653-8269-3CEBA318000B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 txBox="1">
            <a:spLocks noChangeArrowheads="1"/>
          </p:cNvSpPr>
          <p:nvPr/>
        </p:nvSpPr>
        <p:spPr>
          <a:xfrm>
            <a:off x="8143875" y="6500813"/>
            <a:ext cx="714375" cy="357187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2E83BB-9C82-4A7A-AE7B-DA68D69578AF}" type="slidenum">
              <a:rPr lang="ko-KR" altLang="en-US" i="0" smtClean="0">
                <a:ea typeface="宋体" pitchFamily="2" charset="-122"/>
                <a:cs typeface="Times New Roman" pitchFamily="18" charset="0"/>
              </a:rPr>
              <a:pPr>
                <a:defRPr/>
              </a:pPr>
              <a:t>‹#›</a:t>
            </a:fld>
            <a:endParaRPr lang="en-US" i="0" dirty="0">
              <a:ea typeface="宋体" pitchFamily="2" charset="-122"/>
              <a:cs typeface="Times New Roman" pitchFamily="18" charset="0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 txBox="1">
            <a:spLocks noChangeArrowheads="1"/>
          </p:cNvSpPr>
          <p:nvPr/>
        </p:nvSpPr>
        <p:spPr>
          <a:xfrm>
            <a:off x="8143875" y="6500813"/>
            <a:ext cx="714375" cy="357187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D3F959-E06F-47A3-8ED0-56E3F2E635FA}" type="slidenum">
              <a:rPr lang="ko-KR" altLang="en-US" i="0" smtClean="0">
                <a:ea typeface="宋体" pitchFamily="2" charset="-122"/>
                <a:cs typeface="Times New Roman" pitchFamily="18" charset="0"/>
              </a:rPr>
              <a:pPr>
                <a:defRPr/>
              </a:pPr>
              <a:t>‹#›</a:t>
            </a:fld>
            <a:endParaRPr lang="en-US" i="0" dirty="0">
              <a:ea typeface="宋体" pitchFamily="2" charset="-122"/>
              <a:cs typeface="Times New Roman" pitchFamily="18" charset="0"/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3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 txBox="1">
            <a:spLocks noChangeArrowheads="1"/>
          </p:cNvSpPr>
          <p:nvPr/>
        </p:nvSpPr>
        <p:spPr>
          <a:xfrm>
            <a:off x="8143875" y="6500813"/>
            <a:ext cx="714375" cy="357187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CCF906-D6EA-4553-A1AC-806AC93B9037}" type="slidenum">
              <a:rPr lang="ko-KR" altLang="en-US" i="0" smtClean="0">
                <a:ea typeface="宋体" pitchFamily="2" charset="-122"/>
                <a:cs typeface="Times New Roman" pitchFamily="18" charset="0"/>
              </a:rPr>
              <a:pPr>
                <a:defRPr/>
              </a:pPr>
              <a:t>‹#›</a:t>
            </a:fld>
            <a:endParaRPr lang="en-US" i="0" dirty="0">
              <a:ea typeface="宋体" pitchFamily="2" charset="-122"/>
              <a:cs typeface="Times New Roman" pitchFamily="18" charset="0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6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 txBox="1">
            <a:spLocks noChangeArrowheads="1"/>
          </p:cNvSpPr>
          <p:nvPr/>
        </p:nvSpPr>
        <p:spPr>
          <a:xfrm>
            <a:off x="8143875" y="6500813"/>
            <a:ext cx="714375" cy="357187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7C42CB-714B-41DB-8F00-B3C20FB72F06}" type="slidenum">
              <a:rPr lang="ko-KR" altLang="en-US" i="0" smtClean="0">
                <a:ea typeface="宋体" pitchFamily="2" charset="-122"/>
                <a:cs typeface="Times New Roman" pitchFamily="18" charset="0"/>
              </a:rPr>
              <a:pPr>
                <a:defRPr/>
              </a:pPr>
              <a:t>‹#›</a:t>
            </a:fld>
            <a:endParaRPr lang="en-US" i="0" dirty="0">
              <a:ea typeface="宋体" pitchFamily="2" charset="-122"/>
              <a:cs typeface="Times New Roman" pitchFamily="18" charset="0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7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 txBox="1">
            <a:spLocks noChangeArrowheads="1"/>
          </p:cNvSpPr>
          <p:nvPr/>
        </p:nvSpPr>
        <p:spPr>
          <a:xfrm>
            <a:off x="8143875" y="6500813"/>
            <a:ext cx="714375" cy="357187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385489-6BF4-4421-90CF-E7FE3DC85BA5}" type="slidenum">
              <a:rPr lang="ko-KR" altLang="en-US" i="0" smtClean="0">
                <a:ea typeface="宋体" pitchFamily="2" charset="-122"/>
                <a:cs typeface="Times New Roman" pitchFamily="18" charset="0"/>
              </a:rPr>
              <a:pPr>
                <a:defRPr/>
              </a:pPr>
              <a:t>‹#›</a:t>
            </a:fld>
            <a:endParaRPr lang="en-US" i="0" dirty="0">
              <a:ea typeface="宋体" pitchFamily="2" charset="-122"/>
              <a:cs typeface="Times New Roman" pitchFamily="18" charset="0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8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 txBox="1">
            <a:spLocks noChangeArrowheads="1"/>
          </p:cNvSpPr>
          <p:nvPr/>
        </p:nvSpPr>
        <p:spPr>
          <a:xfrm>
            <a:off x="8143875" y="6500813"/>
            <a:ext cx="714375" cy="357187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D0DE98-BC66-4D87-B009-F330F595D115}" type="slidenum">
              <a:rPr lang="ko-KR" altLang="en-US" i="0" smtClean="0">
                <a:ea typeface="宋体" pitchFamily="2" charset="-122"/>
                <a:cs typeface="Times New Roman" pitchFamily="18" charset="0"/>
              </a:rPr>
              <a:pPr>
                <a:defRPr/>
              </a:pPr>
              <a:t>‹#›</a:t>
            </a:fld>
            <a:endParaRPr lang="en-US" i="0" dirty="0">
              <a:ea typeface="宋体" pitchFamily="2" charset="-122"/>
              <a:cs typeface="Times New Roman" pitchFamily="18" charset="0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9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 txBox="1">
            <a:spLocks noChangeArrowheads="1"/>
          </p:cNvSpPr>
          <p:nvPr/>
        </p:nvSpPr>
        <p:spPr>
          <a:xfrm>
            <a:off x="8143875" y="6500813"/>
            <a:ext cx="714375" cy="357187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911802-E7AC-410D-BCEC-AB9514F70CBC}" type="slidenum">
              <a:rPr lang="ko-KR" altLang="en-US" i="0" smtClean="0">
                <a:ea typeface="宋体" pitchFamily="2" charset="-122"/>
                <a:cs typeface="Times New Roman" pitchFamily="18" charset="0"/>
              </a:rPr>
              <a:pPr>
                <a:defRPr/>
              </a:pPr>
              <a:t>‹#›</a:t>
            </a:fld>
            <a:endParaRPr lang="en-US" i="0" dirty="0">
              <a:ea typeface="宋体" pitchFamily="2" charset="-122"/>
              <a:cs typeface="Times New Roman" pitchFamily="18" charset="0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0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 txBox="1">
            <a:spLocks noChangeArrowheads="1"/>
          </p:cNvSpPr>
          <p:nvPr/>
        </p:nvSpPr>
        <p:spPr>
          <a:xfrm>
            <a:off x="8143875" y="6500813"/>
            <a:ext cx="714375" cy="357187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1734CF-6CBB-4BA1-A98C-E5403FFA497E}" type="slidenum">
              <a:rPr lang="ko-KR" altLang="en-US" i="0" smtClean="0">
                <a:ea typeface="宋体" pitchFamily="2" charset="-122"/>
                <a:cs typeface="Times New Roman" pitchFamily="18" charset="0"/>
              </a:rPr>
              <a:pPr>
                <a:defRPr/>
              </a:pPr>
              <a:t>‹#›</a:t>
            </a:fld>
            <a:endParaRPr lang="en-US" i="0" dirty="0">
              <a:ea typeface="宋体" pitchFamily="2" charset="-122"/>
              <a:cs typeface="Times New Roman" pitchFamily="18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43DE1F8-0B79-479A-AE7D-41D5AD0976E8}" type="datetime1">
              <a:rPr lang="ko-KR" altLang="en-US" smtClean="0"/>
              <a:pPr/>
              <a:t>2013-07-23</a:t>
            </a:fld>
            <a:endParaRPr lang="ko-KR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ko-KR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6BDA0D-7177-4653-8269-3CEBA318000B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sp>
        <p:nvSpPr>
          <p:cNvPr id="7" name="Line 14"/>
          <p:cNvSpPr>
            <a:spLocks noChangeShapeType="1"/>
          </p:cNvSpPr>
          <p:nvPr userDrawn="1"/>
        </p:nvSpPr>
        <p:spPr bwMode="auto">
          <a:xfrm>
            <a:off x="0" y="534988"/>
            <a:ext cx="914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zh-CN" altLang="en-US">
              <a:ea typeface="宋体" pitchFamily="2" charset="-122"/>
            </a:endParaRPr>
          </a:p>
        </p:txBody>
      </p:sp>
      <p:pic>
        <p:nvPicPr>
          <p:cNvPr id="8" name="Picture 9"/>
          <p:cNvPicPr>
            <a:picLocks noChangeAspect="1" noChangeArrowheads="1"/>
          </p:cNvPicPr>
          <p:nvPr userDrawn="1"/>
        </p:nvPicPr>
        <p:blipFill>
          <a:blip r:embed="rId2"/>
          <a:srcRect b="6294"/>
          <a:stretch>
            <a:fillRect/>
          </a:stretch>
        </p:blipFill>
        <p:spPr bwMode="auto">
          <a:xfrm>
            <a:off x="8367713" y="34925"/>
            <a:ext cx="703262" cy="46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Line 21"/>
          <p:cNvSpPr>
            <a:spLocks noChangeShapeType="1"/>
          </p:cNvSpPr>
          <p:nvPr userDrawn="1"/>
        </p:nvSpPr>
        <p:spPr bwMode="auto">
          <a:xfrm>
            <a:off x="0" y="6453188"/>
            <a:ext cx="914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zh-CN" altLang="en-US">
              <a:ea typeface="宋体" pitchFamily="2" charset="-122"/>
            </a:endParaRPr>
          </a:p>
        </p:txBody>
      </p:sp>
      <p:pic>
        <p:nvPicPr>
          <p:cNvPr id="10" name="Picture 2" descr="D:\●2012\업무계획수립\과제별\슬로건 변경안\신규 Visual파일들\LGE Slogan 2012_Text_PPT용.jpg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252413" y="6600825"/>
            <a:ext cx="2657475" cy="160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4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 txBox="1">
            <a:spLocks noChangeArrowheads="1"/>
          </p:cNvSpPr>
          <p:nvPr/>
        </p:nvSpPr>
        <p:spPr>
          <a:xfrm>
            <a:off x="8143875" y="6500813"/>
            <a:ext cx="714375" cy="357187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90D609-A66F-4ED8-932B-1A90A06E2BCE}" type="slidenum">
              <a:rPr lang="ko-KR" altLang="en-US" i="0" smtClean="0">
                <a:ea typeface="宋体" pitchFamily="2" charset="-122"/>
                <a:cs typeface="Times New Roman" pitchFamily="18" charset="0"/>
              </a:rPr>
              <a:pPr>
                <a:defRPr/>
              </a:pPr>
              <a:t>‹#›</a:t>
            </a:fld>
            <a:endParaRPr lang="en-US" i="0" dirty="0">
              <a:ea typeface="宋体" pitchFamily="2" charset="-122"/>
              <a:cs typeface="Times New Roman" pitchFamily="18" charset="0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5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 txBox="1">
            <a:spLocks noChangeArrowheads="1"/>
          </p:cNvSpPr>
          <p:nvPr/>
        </p:nvSpPr>
        <p:spPr>
          <a:xfrm>
            <a:off x="8143875" y="6500813"/>
            <a:ext cx="714375" cy="357187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51D15C-D818-4074-8D51-95E514989966}" type="slidenum">
              <a:rPr lang="ko-KR" altLang="en-US" i="0" smtClean="0">
                <a:ea typeface="宋体" pitchFamily="2" charset="-122"/>
                <a:cs typeface="Times New Roman" pitchFamily="18" charset="0"/>
              </a:rPr>
              <a:pPr>
                <a:defRPr/>
              </a:pPr>
              <a:t>‹#›</a:t>
            </a:fld>
            <a:endParaRPr lang="en-US" i="0" dirty="0">
              <a:ea typeface="宋体" pitchFamily="2" charset="-122"/>
              <a:cs typeface="Times New Roman" pitchFamily="18" charset="0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6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 txBox="1">
            <a:spLocks noChangeArrowheads="1"/>
          </p:cNvSpPr>
          <p:nvPr/>
        </p:nvSpPr>
        <p:spPr>
          <a:xfrm>
            <a:off x="8143875" y="6500813"/>
            <a:ext cx="714375" cy="357187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0892AC-7CA7-4380-9D32-8736311D2E5C}" type="slidenum">
              <a:rPr lang="ko-KR" altLang="en-US" i="0" smtClean="0">
                <a:ea typeface="宋体" pitchFamily="2" charset="-122"/>
                <a:cs typeface="Times New Roman" pitchFamily="18" charset="0"/>
              </a:rPr>
              <a:pPr>
                <a:defRPr/>
              </a:pPr>
              <a:t>‹#›</a:t>
            </a:fld>
            <a:endParaRPr lang="en-US" i="0" dirty="0">
              <a:ea typeface="宋体" pitchFamily="2" charset="-122"/>
              <a:cs typeface="Times New Roman" pitchFamily="18" charset="0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7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 txBox="1">
            <a:spLocks noChangeArrowheads="1"/>
          </p:cNvSpPr>
          <p:nvPr/>
        </p:nvSpPr>
        <p:spPr>
          <a:xfrm>
            <a:off x="8143875" y="6500813"/>
            <a:ext cx="714375" cy="357187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626BEC-E77B-44A3-8D02-E83A51E87111}" type="slidenum">
              <a:rPr lang="ko-KR" altLang="en-US" i="0" smtClean="0">
                <a:ea typeface="宋体" pitchFamily="2" charset="-122"/>
                <a:cs typeface="Times New Roman" pitchFamily="18" charset="0"/>
              </a:rPr>
              <a:pPr>
                <a:defRPr/>
              </a:pPr>
              <a:t>‹#›</a:t>
            </a:fld>
            <a:endParaRPr lang="en-US" i="0" dirty="0">
              <a:ea typeface="宋体" pitchFamily="2" charset="-122"/>
              <a:cs typeface="Times New Roman" pitchFamily="18" charset="0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8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 txBox="1">
            <a:spLocks noChangeArrowheads="1"/>
          </p:cNvSpPr>
          <p:nvPr/>
        </p:nvSpPr>
        <p:spPr>
          <a:xfrm>
            <a:off x="8143875" y="6500813"/>
            <a:ext cx="714375" cy="357187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1E13CF-1124-4943-953A-82ABEA3D1D75}" type="slidenum">
              <a:rPr lang="ko-KR" altLang="en-US" i="0" smtClean="0">
                <a:ea typeface="宋体" pitchFamily="2" charset="-122"/>
                <a:cs typeface="Times New Roman" pitchFamily="18" charset="0"/>
              </a:rPr>
              <a:pPr>
                <a:defRPr/>
              </a:pPr>
              <a:t>‹#›</a:t>
            </a:fld>
            <a:endParaRPr lang="en-US" i="0" dirty="0">
              <a:ea typeface="宋体" pitchFamily="2" charset="-122"/>
              <a:cs typeface="Times New Roman" pitchFamily="18" charset="0"/>
            </a:endParaRP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 txBox="1">
            <a:spLocks noChangeArrowheads="1"/>
          </p:cNvSpPr>
          <p:nvPr/>
        </p:nvSpPr>
        <p:spPr>
          <a:xfrm>
            <a:off x="8143875" y="6500813"/>
            <a:ext cx="714375" cy="357187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E9BD2C-1B55-4805-B90D-13ECD7512209}" type="slidenum">
              <a:rPr lang="ko-KR" altLang="en-US" i="0" smtClean="0">
                <a:ea typeface="宋体" pitchFamily="2" charset="-122"/>
                <a:cs typeface="Times New Roman" pitchFamily="18" charset="0"/>
              </a:rPr>
              <a:pPr>
                <a:defRPr/>
              </a:pPr>
              <a:t>‹#›</a:t>
            </a:fld>
            <a:endParaRPr lang="en-US" i="0" dirty="0">
              <a:ea typeface="宋体" pitchFamily="2" charset="-122"/>
              <a:cs typeface="Times New Roman" pitchFamily="18" charset="0"/>
            </a:endParaRPr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ine 14"/>
          <p:cNvSpPr>
            <a:spLocks noChangeShapeType="1"/>
          </p:cNvSpPr>
          <p:nvPr/>
        </p:nvSpPr>
        <p:spPr bwMode="auto">
          <a:xfrm>
            <a:off x="0" y="534988"/>
            <a:ext cx="914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zh-CN" altLang="en-US">
              <a:ea typeface="宋体" pitchFamily="2" charset="-122"/>
            </a:endParaRPr>
          </a:p>
        </p:txBody>
      </p:sp>
      <p:pic>
        <p:nvPicPr>
          <p:cNvPr id="3" name="Picture 9"/>
          <p:cNvPicPr>
            <a:picLocks noChangeAspect="1" noChangeArrowheads="1"/>
          </p:cNvPicPr>
          <p:nvPr/>
        </p:nvPicPr>
        <p:blipFill>
          <a:blip r:embed="rId2"/>
          <a:srcRect b="6294"/>
          <a:stretch>
            <a:fillRect/>
          </a:stretch>
        </p:blipFill>
        <p:spPr bwMode="auto">
          <a:xfrm>
            <a:off x="8367713" y="34925"/>
            <a:ext cx="703262" cy="46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Line 21"/>
          <p:cNvSpPr>
            <a:spLocks noChangeShapeType="1"/>
          </p:cNvSpPr>
          <p:nvPr/>
        </p:nvSpPr>
        <p:spPr bwMode="auto">
          <a:xfrm>
            <a:off x="0" y="6453188"/>
            <a:ext cx="914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zh-CN" altLang="en-US">
              <a:ea typeface="宋体" pitchFamily="2" charset="-122"/>
            </a:endParaRPr>
          </a:p>
        </p:txBody>
      </p:sp>
      <p:pic>
        <p:nvPicPr>
          <p:cNvPr id="5" name="Picture 2" descr="D:\●2012\업무계획수립\과제별\슬로건 변경안\신규 Visual파일들\LGE Slogan 2012_Text_PPT용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2413" y="6600825"/>
            <a:ext cx="2657475" cy="160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6"/>
          <p:cNvSpPr txBox="1">
            <a:spLocks noChangeArrowheads="1"/>
          </p:cNvSpPr>
          <p:nvPr/>
        </p:nvSpPr>
        <p:spPr>
          <a:xfrm>
            <a:off x="8143875" y="6500813"/>
            <a:ext cx="714375" cy="357187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F697E1-B44B-45A9-9EC8-592CC0A74805}" type="slidenum">
              <a:rPr lang="ko-KR" altLang="en-US" i="0" smtClean="0">
                <a:ea typeface="宋体" pitchFamily="2" charset="-122"/>
                <a:cs typeface="Times New Roman" pitchFamily="18" charset="0"/>
              </a:rPr>
              <a:pPr>
                <a:defRPr/>
              </a:pPr>
              <a:t>‹#›</a:t>
            </a:fld>
            <a:endParaRPr lang="en-US" i="0" dirty="0">
              <a:ea typeface="宋体" pitchFamily="2" charset="-122"/>
              <a:cs typeface="Times New Roman" pitchFamily="18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0FAB527-E5D1-4F05-A833-76833911D387}" type="datetime1">
              <a:rPr lang="ko-KR" altLang="en-US" smtClean="0"/>
              <a:pPr/>
              <a:t>2013-07-23</a:t>
            </a:fld>
            <a:endParaRPr lang="ko-KR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ko-KR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6BDA0D-7177-4653-8269-3CEBA318000B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2DD86A1-89B8-44EE-BB73-E021961C9A25}" type="datetime1">
              <a:rPr lang="ko-KR" altLang="en-US" smtClean="0"/>
              <a:pPr/>
              <a:t>2013-07-23</a:t>
            </a:fld>
            <a:endParaRPr lang="ko-KR" altLang="en-US" dirty="0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ko-KR" altLang="en-US" dirty="0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6BDA0D-7177-4653-8269-3CEBA318000B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sp>
        <p:nvSpPr>
          <p:cNvPr id="8" name="Line 14"/>
          <p:cNvSpPr>
            <a:spLocks noChangeShapeType="1"/>
          </p:cNvSpPr>
          <p:nvPr userDrawn="1"/>
        </p:nvSpPr>
        <p:spPr bwMode="auto">
          <a:xfrm>
            <a:off x="0" y="534988"/>
            <a:ext cx="914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zh-CN" altLang="en-US">
              <a:ea typeface="宋体" pitchFamily="2" charset="-122"/>
            </a:endParaRPr>
          </a:p>
        </p:txBody>
      </p:sp>
      <p:pic>
        <p:nvPicPr>
          <p:cNvPr id="9" name="Picture 9"/>
          <p:cNvPicPr>
            <a:picLocks noChangeAspect="1" noChangeArrowheads="1"/>
          </p:cNvPicPr>
          <p:nvPr userDrawn="1"/>
        </p:nvPicPr>
        <p:blipFill>
          <a:blip r:embed="rId2"/>
          <a:srcRect b="6294"/>
          <a:stretch>
            <a:fillRect/>
          </a:stretch>
        </p:blipFill>
        <p:spPr bwMode="auto">
          <a:xfrm>
            <a:off x="8367713" y="34925"/>
            <a:ext cx="703262" cy="46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Line 21"/>
          <p:cNvSpPr>
            <a:spLocks noChangeShapeType="1"/>
          </p:cNvSpPr>
          <p:nvPr userDrawn="1"/>
        </p:nvSpPr>
        <p:spPr bwMode="auto">
          <a:xfrm>
            <a:off x="0" y="6453188"/>
            <a:ext cx="914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zh-CN" altLang="en-US">
              <a:ea typeface="宋体" pitchFamily="2" charset="-122"/>
            </a:endParaRPr>
          </a:p>
        </p:txBody>
      </p:sp>
      <p:pic>
        <p:nvPicPr>
          <p:cNvPr id="11" name="Picture 2" descr="D:\●2012\업무계획수립\과제별\슬로건 변경안\신규 Visual파일들\LGE Slogan 2012_Text_PPT용.jpg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252413" y="6600825"/>
            <a:ext cx="2657475" cy="160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1A1630B-B95B-4F99-BCB9-3135BD21F75F}" type="datetime1">
              <a:rPr lang="ko-KR" altLang="en-US" smtClean="0"/>
              <a:pPr/>
              <a:t>2013-07-23</a:t>
            </a:fld>
            <a:endParaRPr lang="ko-KR" altLang="en-US" dirty="0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ko-KR" altLang="en-US" dirty="0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6BDA0D-7177-4653-8269-3CEBA318000B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sp>
        <p:nvSpPr>
          <p:cNvPr id="10" name="Line 14"/>
          <p:cNvSpPr>
            <a:spLocks noChangeShapeType="1"/>
          </p:cNvSpPr>
          <p:nvPr userDrawn="1"/>
        </p:nvSpPr>
        <p:spPr bwMode="auto">
          <a:xfrm>
            <a:off x="0" y="534988"/>
            <a:ext cx="914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zh-CN" altLang="en-US">
              <a:ea typeface="宋体" pitchFamily="2" charset="-122"/>
            </a:endParaRPr>
          </a:p>
        </p:txBody>
      </p:sp>
      <p:pic>
        <p:nvPicPr>
          <p:cNvPr id="11" name="Picture 9"/>
          <p:cNvPicPr>
            <a:picLocks noChangeAspect="1" noChangeArrowheads="1"/>
          </p:cNvPicPr>
          <p:nvPr userDrawn="1"/>
        </p:nvPicPr>
        <p:blipFill>
          <a:blip r:embed="rId2"/>
          <a:srcRect b="6294"/>
          <a:stretch>
            <a:fillRect/>
          </a:stretch>
        </p:blipFill>
        <p:spPr bwMode="auto">
          <a:xfrm>
            <a:off x="8367713" y="34925"/>
            <a:ext cx="703262" cy="46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Line 21"/>
          <p:cNvSpPr>
            <a:spLocks noChangeShapeType="1"/>
          </p:cNvSpPr>
          <p:nvPr userDrawn="1"/>
        </p:nvSpPr>
        <p:spPr bwMode="auto">
          <a:xfrm>
            <a:off x="0" y="6453188"/>
            <a:ext cx="914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zh-CN" altLang="en-US">
              <a:ea typeface="宋体" pitchFamily="2" charset="-122"/>
            </a:endParaRPr>
          </a:p>
        </p:txBody>
      </p:sp>
      <p:pic>
        <p:nvPicPr>
          <p:cNvPr id="13" name="Picture 2" descr="D:\●2012\업무계획수립\과제별\슬로건 변경안\신규 Visual파일들\LGE Slogan 2012_Text_PPT용.jpg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252413" y="6600825"/>
            <a:ext cx="2657475" cy="160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65C1BAA-80CF-476B-99AB-E367BCE3935C}" type="datetime1">
              <a:rPr lang="ko-KR" altLang="en-US" smtClean="0"/>
              <a:pPr/>
              <a:t>2013-07-23</a:t>
            </a:fld>
            <a:endParaRPr lang="ko-KR" altLang="en-US" dirty="0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ko-KR" altLang="en-US" dirty="0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6BDA0D-7177-4653-8269-3CEBA318000B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sp>
        <p:nvSpPr>
          <p:cNvPr id="6" name="Line 14"/>
          <p:cNvSpPr>
            <a:spLocks noChangeShapeType="1"/>
          </p:cNvSpPr>
          <p:nvPr userDrawn="1"/>
        </p:nvSpPr>
        <p:spPr bwMode="auto">
          <a:xfrm>
            <a:off x="0" y="534988"/>
            <a:ext cx="914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zh-CN" altLang="en-US">
              <a:ea typeface="宋体" pitchFamily="2" charset="-122"/>
            </a:endParaRPr>
          </a:p>
        </p:txBody>
      </p:sp>
      <p:pic>
        <p:nvPicPr>
          <p:cNvPr id="7" name="Picture 9"/>
          <p:cNvPicPr>
            <a:picLocks noChangeAspect="1" noChangeArrowheads="1"/>
          </p:cNvPicPr>
          <p:nvPr userDrawn="1"/>
        </p:nvPicPr>
        <p:blipFill>
          <a:blip r:embed="rId2"/>
          <a:srcRect b="6294"/>
          <a:stretch>
            <a:fillRect/>
          </a:stretch>
        </p:blipFill>
        <p:spPr bwMode="auto">
          <a:xfrm>
            <a:off x="8367713" y="34925"/>
            <a:ext cx="703262" cy="46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Line 21"/>
          <p:cNvSpPr>
            <a:spLocks noChangeShapeType="1"/>
          </p:cNvSpPr>
          <p:nvPr userDrawn="1"/>
        </p:nvSpPr>
        <p:spPr bwMode="auto">
          <a:xfrm>
            <a:off x="0" y="6453188"/>
            <a:ext cx="914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zh-CN" altLang="en-US">
              <a:ea typeface="宋体" pitchFamily="2" charset="-122"/>
            </a:endParaRPr>
          </a:p>
        </p:txBody>
      </p:sp>
      <p:pic>
        <p:nvPicPr>
          <p:cNvPr id="9" name="Picture 2" descr="D:\●2012\업무계획수립\과제별\슬로건 변경안\신규 Visual파일들\LGE Slogan 2012_Text_PPT용.jpg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252413" y="6600825"/>
            <a:ext cx="2657475" cy="160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Line 14"/>
          <p:cNvSpPr>
            <a:spLocks noChangeShapeType="1"/>
          </p:cNvSpPr>
          <p:nvPr userDrawn="1"/>
        </p:nvSpPr>
        <p:spPr bwMode="auto">
          <a:xfrm>
            <a:off x="152400" y="687388"/>
            <a:ext cx="914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zh-CN" altLang="en-US">
              <a:ea typeface="宋体" pitchFamily="2" charset="-122"/>
            </a:endParaRPr>
          </a:p>
        </p:txBody>
      </p:sp>
      <p:pic>
        <p:nvPicPr>
          <p:cNvPr id="11" name="Picture 9"/>
          <p:cNvPicPr>
            <a:picLocks noChangeAspect="1" noChangeArrowheads="1"/>
          </p:cNvPicPr>
          <p:nvPr userDrawn="1"/>
        </p:nvPicPr>
        <p:blipFill>
          <a:blip r:embed="rId2"/>
          <a:srcRect b="6294"/>
          <a:stretch>
            <a:fillRect/>
          </a:stretch>
        </p:blipFill>
        <p:spPr bwMode="auto">
          <a:xfrm>
            <a:off x="8520113" y="187325"/>
            <a:ext cx="703262" cy="46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Line 21"/>
          <p:cNvSpPr>
            <a:spLocks noChangeShapeType="1"/>
          </p:cNvSpPr>
          <p:nvPr userDrawn="1"/>
        </p:nvSpPr>
        <p:spPr bwMode="auto">
          <a:xfrm>
            <a:off x="152400" y="6605588"/>
            <a:ext cx="914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zh-CN" altLang="en-US">
              <a:ea typeface="宋体" pitchFamily="2" charset="-122"/>
            </a:endParaRPr>
          </a:p>
        </p:txBody>
      </p:sp>
      <p:pic>
        <p:nvPicPr>
          <p:cNvPr id="13" name="Picture 2" descr="D:\●2012\업무계획수립\과제별\슬로건 변경안\신규 Visual파일들\LGE Slogan 2012_Text_PPT용.jpg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404813" y="6753225"/>
            <a:ext cx="2657475" cy="160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37C93B9-29D0-4AF8-B9B1-79820035863C}" type="datetime1">
              <a:rPr lang="ko-KR" altLang="en-US" smtClean="0"/>
              <a:pPr/>
              <a:t>2013-07-23</a:t>
            </a:fld>
            <a:endParaRPr lang="ko-KR" altLang="en-US" dirty="0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ko-KR" altLang="en-US" dirty="0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6BDA0D-7177-4653-8269-3CEBA318000B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90957EA-A751-46C8-950B-E99D66A1415E}" type="datetime1">
              <a:rPr lang="ko-KR" altLang="en-US" smtClean="0"/>
              <a:pPr/>
              <a:t>2013-07-23</a:t>
            </a:fld>
            <a:endParaRPr lang="ko-KR" altLang="en-US" dirty="0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ko-KR" altLang="en-US" dirty="0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6BDA0D-7177-4653-8269-3CEBA318000B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zh-CN" altLang="en-US" noProof="0" smtClean="0"/>
              <a:t>单击图标添加图片</a:t>
            </a:r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0E9A46A-73DD-4D7F-ABAE-DD9CD31ADF18}" type="datetime1">
              <a:rPr lang="ko-KR" altLang="en-US" smtClean="0"/>
              <a:pPr/>
              <a:t>2013-07-23</a:t>
            </a:fld>
            <a:endParaRPr lang="ko-KR" altLang="en-US" dirty="0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ko-KR" altLang="en-US" dirty="0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6BDA0D-7177-4653-8269-3CEBA318000B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3075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smtClean="0">
                <a:solidFill>
                  <a:schemeClr val="tx1">
                    <a:tint val="75000"/>
                  </a:schemeClr>
                </a:solidFill>
                <a:ea typeface="宋体" pitchFamily="2" charset="-122"/>
              </a:defRPr>
            </a:lvl1pPr>
          </a:lstStyle>
          <a:p>
            <a:fld id="{24E0696F-A176-4873-A8BE-9596FB1C1DD1}" type="datetime1">
              <a:rPr lang="ko-KR" altLang="en-US" smtClean="0"/>
              <a:pPr/>
              <a:t>2013-07-23</a:t>
            </a:fld>
            <a:endParaRPr lang="ko-KR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ea typeface="宋体" pitchFamily="2" charset="-122"/>
              </a:defRPr>
            </a:lvl1pPr>
          </a:lstStyle>
          <a:p>
            <a:endParaRPr lang="ko-KR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smtClean="0">
                <a:solidFill>
                  <a:schemeClr val="tx1">
                    <a:tint val="75000"/>
                  </a:schemeClr>
                </a:solidFill>
                <a:ea typeface="宋体" pitchFamily="2" charset="-122"/>
              </a:defRPr>
            </a:lvl1pPr>
          </a:lstStyle>
          <a:p>
            <a:fld id="{6C6BDA0D-7177-4653-8269-3CEBA318000B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5" r:id="rId1"/>
    <p:sldLayoutId id="2147483866" r:id="rId2"/>
    <p:sldLayoutId id="2147483867" r:id="rId3"/>
    <p:sldLayoutId id="2147483868" r:id="rId4"/>
    <p:sldLayoutId id="2147483869" r:id="rId5"/>
    <p:sldLayoutId id="2147483870" r:id="rId6"/>
    <p:sldLayoutId id="2147483871" r:id="rId7"/>
    <p:sldLayoutId id="2147483872" r:id="rId8"/>
    <p:sldLayoutId id="2147483873" r:id="rId9"/>
    <p:sldLayoutId id="2147483874" r:id="rId10"/>
    <p:sldLayoutId id="2147483875" r:id="rId11"/>
    <p:sldLayoutId id="2147483876" r:id="rId12"/>
    <p:sldLayoutId id="2147483877" r:id="rId13"/>
    <p:sldLayoutId id="2147483878" r:id="rId14"/>
    <p:sldLayoutId id="2147483879" r:id="rId15"/>
    <p:sldLayoutId id="2147483880" r:id="rId16"/>
    <p:sldLayoutId id="2147483881" r:id="rId17"/>
    <p:sldLayoutId id="2147483882" r:id="rId18"/>
    <p:sldLayoutId id="2147483883" r:id="rId19"/>
    <p:sldLayoutId id="2147483884" r:id="rId20"/>
    <p:sldLayoutId id="2147483885" r:id="rId21"/>
    <p:sldLayoutId id="2147483886" r:id="rId22"/>
    <p:sldLayoutId id="2147483887" r:id="rId23"/>
    <p:sldLayoutId id="2147483888" r:id="rId24"/>
    <p:sldLayoutId id="2147483889" r:id="rId25"/>
    <p:sldLayoutId id="2147483890" r:id="rId26"/>
  </p:sldLayoutIdLst>
  <p:hf hdr="0" ft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ea typeface="宋体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ea typeface="宋体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ea typeface="宋体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ea typeface="宋体" charset="-122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ea typeface="宋体" charset="-122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ea typeface="宋体" charset="-122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ea typeface="宋体" charset="-122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ea typeface="宋体" charset="-122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Times New Roman" pitchFamily="18" charset="0"/>
          <a:ea typeface="+mn-ea"/>
          <a:cs typeface="Times New Roman" pitchFamily="18" charset="0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Times New Roman" pitchFamily="18" charset="0"/>
          <a:ea typeface="+mn-ea"/>
          <a:cs typeface="Times New Roman" pitchFamily="18" charset="0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Times New Roman" pitchFamily="18" charset="0"/>
          <a:ea typeface="+mn-ea"/>
          <a:cs typeface="Times New Roman" pitchFamily="18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Times New Roman" pitchFamily="18" charset="0"/>
          <a:ea typeface="+mn-ea"/>
          <a:cs typeface="Times New Roman" pitchFamily="18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Times New Roman" pitchFamily="18" charset="0"/>
          <a:ea typeface="+mn-ea"/>
          <a:cs typeface="Times New Roman" pitchFamily="18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428596" y="1000108"/>
            <a:ext cx="8286808" cy="928694"/>
          </a:xfrm>
          <a:prstGeom prst="rect">
            <a:avLst/>
          </a:prstGeom>
          <a:solidFill>
            <a:srgbClr val="EAEAEA"/>
          </a:solidFill>
          <a:ln w="9525">
            <a:solidFill>
              <a:srgbClr val="C0C0C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 altLang="en-US" sz="2800" b="1" dirty="0">
              <a:latin typeface="Arial" charset="0"/>
              <a:ea typeface="Dotum" pitchFamily="34" charset="-127"/>
            </a:endParaRPr>
          </a:p>
        </p:txBody>
      </p:sp>
      <p:sp>
        <p:nvSpPr>
          <p:cNvPr id="3075" name="Rectangle 7"/>
          <p:cNvSpPr>
            <a:spLocks noChangeArrowheads="1"/>
          </p:cNvSpPr>
          <p:nvPr/>
        </p:nvSpPr>
        <p:spPr bwMode="auto">
          <a:xfrm>
            <a:off x="2832590" y="2941639"/>
            <a:ext cx="3424603" cy="1855787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>
                <a:lumMod val="75000"/>
              </a:schemeClr>
            </a:solidFill>
            <a:miter lim="800000"/>
            <a:headEnd/>
            <a:tailEnd/>
          </a:ln>
        </p:spPr>
        <p:txBody>
          <a:bodyPr lIns="91417" tIns="45709" rIns="91417" bIns="45709" anchor="ctr"/>
          <a:lstStyle/>
          <a:p>
            <a:pPr marL="446088" indent="-263525">
              <a:lnSpc>
                <a:spcPct val="130000"/>
              </a:lnSpc>
            </a:pPr>
            <a:r>
              <a:rPr lang="en-US" altLang="ko-KR" sz="1400" b="1" dirty="0">
                <a:latin typeface="Arial" charset="0"/>
                <a:ea typeface="Dotum" pitchFamily="34" charset="-127"/>
              </a:rPr>
              <a:t>   1. </a:t>
            </a:r>
            <a:r>
              <a:rPr lang="en-US" altLang="ko-KR" sz="1400" b="1" dirty="0" smtClean="0">
                <a:latin typeface="Arial" charset="0"/>
                <a:ea typeface="Dotum" pitchFamily="34" charset="-127"/>
              </a:rPr>
              <a:t>Summary</a:t>
            </a:r>
          </a:p>
          <a:p>
            <a:pPr marL="446088" indent="-263525">
              <a:lnSpc>
                <a:spcPct val="130000"/>
              </a:lnSpc>
            </a:pPr>
            <a:r>
              <a:rPr lang="en-US" altLang="ko-KR" sz="1400" b="1" dirty="0" smtClean="0">
                <a:latin typeface="Arial" charset="0"/>
                <a:ea typeface="Dotum" pitchFamily="34" charset="-127"/>
              </a:rPr>
              <a:t>   2. Proposed Method</a:t>
            </a:r>
          </a:p>
          <a:p>
            <a:pPr marL="446088" indent="-263525">
              <a:lnSpc>
                <a:spcPct val="130000"/>
              </a:lnSpc>
            </a:pPr>
            <a:r>
              <a:rPr lang="en-US" altLang="ko-KR" sz="1400" b="1" dirty="0" smtClean="0">
                <a:latin typeface="Arial" charset="0"/>
                <a:ea typeface="Dotum" pitchFamily="34" charset="-127"/>
              </a:rPr>
              <a:t>   3. Experimental Results</a:t>
            </a:r>
          </a:p>
          <a:p>
            <a:pPr marL="446088" indent="-263525">
              <a:lnSpc>
                <a:spcPct val="130000"/>
              </a:lnSpc>
            </a:pPr>
            <a:r>
              <a:rPr lang="en-US" altLang="ko-KR" sz="1400" b="1" dirty="0" smtClean="0">
                <a:latin typeface="Arial" charset="0"/>
                <a:ea typeface="Dotum" pitchFamily="34" charset="-127"/>
              </a:rPr>
              <a:t>   4. Conclusion</a:t>
            </a:r>
            <a:endParaRPr lang="en-US" altLang="ko-KR" sz="1400" b="1" dirty="0">
              <a:latin typeface="Arial" charset="0"/>
              <a:ea typeface="Dotum" pitchFamily="34" charset="-127"/>
            </a:endParaRPr>
          </a:p>
        </p:txBody>
      </p:sp>
      <p:sp>
        <p:nvSpPr>
          <p:cNvPr id="3076" name="Rectangle 6"/>
          <p:cNvSpPr>
            <a:spLocks noChangeArrowheads="1"/>
          </p:cNvSpPr>
          <p:nvPr/>
        </p:nvSpPr>
        <p:spPr bwMode="auto">
          <a:xfrm>
            <a:off x="2828193" y="2603500"/>
            <a:ext cx="3433397" cy="368300"/>
          </a:xfrm>
          <a:prstGeom prst="rect">
            <a:avLst/>
          </a:prstGeom>
          <a:solidFill>
            <a:srgbClr val="DDDDDD"/>
          </a:solidFill>
          <a:ln w="9525">
            <a:solidFill>
              <a:schemeClr val="bg1">
                <a:lumMod val="75000"/>
              </a:schemeClr>
            </a:solidFill>
            <a:miter lim="800000"/>
            <a:headEnd/>
            <a:tailEnd/>
          </a:ln>
        </p:spPr>
        <p:txBody>
          <a:bodyPr lIns="89978" tIns="45709" rIns="89978" bIns="45709" anchor="ctr"/>
          <a:lstStyle/>
          <a:p>
            <a:pPr algn="ctr"/>
            <a:r>
              <a:rPr lang="en-US" altLang="ko-KR" b="1" dirty="0" smtClean="0">
                <a:latin typeface="Arial" charset="0"/>
                <a:ea typeface="Dotum" pitchFamily="34" charset="-127"/>
              </a:rPr>
              <a:t>Contents</a:t>
            </a:r>
            <a:endParaRPr lang="ko-KR" altLang="en-US" b="1" dirty="0">
              <a:latin typeface="Arial" charset="0"/>
              <a:ea typeface="Dotum" pitchFamily="34" charset="-127"/>
            </a:endParaRPr>
          </a:p>
        </p:txBody>
      </p:sp>
      <p:sp>
        <p:nvSpPr>
          <p:cNvPr id="3077" name="Rectangle 13"/>
          <p:cNvSpPr>
            <a:spLocks noChangeArrowheads="1"/>
          </p:cNvSpPr>
          <p:nvPr/>
        </p:nvSpPr>
        <p:spPr bwMode="auto">
          <a:xfrm>
            <a:off x="571472" y="974107"/>
            <a:ext cx="7929618" cy="95469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 lIns="92017" tIns="46011" rIns="92017" bIns="46011" anchor="ctr">
            <a:spAutoFit/>
          </a:bodyPr>
          <a:lstStyle/>
          <a:p>
            <a:pPr algn="ctr" defTabSz="762000" eaLnBrk="0" latinLnBrk="0" hangingPunct="0"/>
            <a:r>
              <a:rPr lang="en-CA" sz="2800" b="1" dirty="0" smtClean="0"/>
              <a:t>CE6: Results on Simplified Inter Mode Coding of Depth (JCT3V-E0156)</a:t>
            </a:r>
            <a:endParaRPr kumimoji="0" lang="ko-KR" altLang="en-US" sz="2800" b="1" dirty="0">
              <a:latin typeface="Arial" charset="0"/>
              <a:ea typeface="Dotum" pitchFamily="34" charset="-127"/>
            </a:endParaRPr>
          </a:p>
        </p:txBody>
      </p:sp>
      <p:sp>
        <p:nvSpPr>
          <p:cNvPr id="3079" name="Text Box 22"/>
          <p:cNvSpPr txBox="1">
            <a:spLocks noChangeArrowheads="1"/>
          </p:cNvSpPr>
          <p:nvPr/>
        </p:nvSpPr>
        <p:spPr bwMode="auto">
          <a:xfrm>
            <a:off x="2214546" y="5286388"/>
            <a:ext cx="4714908" cy="12003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29" tIns="45714" rIns="91429" bIns="45714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ko-KR" b="1" dirty="0" smtClean="0">
                <a:latin typeface="Arial" charset="0"/>
                <a:ea typeface="Dotum" pitchFamily="34" charset="-127"/>
                <a:cs typeface="Arial" charset="0"/>
              </a:rPr>
              <a:t>China TV Lab. / Media Part</a:t>
            </a:r>
          </a:p>
          <a:p>
            <a:pPr algn="ctr">
              <a:spcBef>
                <a:spcPct val="50000"/>
              </a:spcBef>
            </a:pPr>
            <a:r>
              <a:rPr lang="en-US" altLang="ko-KR" b="1" dirty="0" err="1" smtClean="0">
                <a:latin typeface="Arial" charset="0"/>
                <a:ea typeface="Dotum" pitchFamily="34" charset="-127"/>
                <a:cs typeface="Arial" charset="0"/>
              </a:rPr>
              <a:t>Hongbin</a:t>
            </a:r>
            <a:r>
              <a:rPr lang="en-US" altLang="ko-KR" b="1" dirty="0" smtClean="0">
                <a:latin typeface="Arial" charset="0"/>
                <a:ea typeface="Dotum" pitchFamily="34" charset="-127"/>
                <a:cs typeface="Arial" charset="0"/>
              </a:rPr>
              <a:t> Liu, </a:t>
            </a:r>
            <a:r>
              <a:rPr lang="en-US" altLang="ko-KR" b="1" dirty="0" err="1" smtClean="0">
                <a:latin typeface="Arial" charset="0"/>
                <a:ea typeface="Dotum" pitchFamily="34" charset="-127"/>
                <a:cs typeface="Arial" charset="0"/>
              </a:rPr>
              <a:t>Jie</a:t>
            </a:r>
            <a:r>
              <a:rPr lang="en-US" altLang="ko-KR" b="1" dirty="0" smtClean="0">
                <a:latin typeface="Arial" charset="0"/>
                <a:ea typeface="Dotum" pitchFamily="34" charset="-127"/>
                <a:cs typeface="Arial" charset="0"/>
              </a:rPr>
              <a:t> </a:t>
            </a:r>
            <a:r>
              <a:rPr lang="en-US" altLang="ko-KR" b="1" dirty="0" err="1" smtClean="0">
                <a:latin typeface="Arial" charset="0"/>
                <a:ea typeface="Dotum" pitchFamily="34" charset="-127"/>
                <a:cs typeface="Arial" charset="0"/>
              </a:rPr>
              <a:t>Jia</a:t>
            </a:r>
            <a:r>
              <a:rPr lang="en-US" altLang="ko-KR" b="1" dirty="0" smtClean="0">
                <a:latin typeface="Arial" charset="0"/>
                <a:ea typeface="Dotum" pitchFamily="34" charset="-127"/>
                <a:cs typeface="Arial" charset="0"/>
              </a:rPr>
              <a:t>, </a:t>
            </a:r>
            <a:r>
              <a:rPr lang="en-US" altLang="ko-KR" b="1" dirty="0" err="1" smtClean="0">
                <a:latin typeface="Arial" charset="0"/>
                <a:ea typeface="Dotum" pitchFamily="34" charset="-127"/>
                <a:cs typeface="Arial" charset="0"/>
              </a:rPr>
              <a:t>Junghak</a:t>
            </a:r>
            <a:r>
              <a:rPr lang="en-US" altLang="ko-KR" b="1" dirty="0" smtClean="0">
                <a:latin typeface="Arial" charset="0"/>
                <a:ea typeface="Dotum" pitchFamily="34" charset="-127"/>
                <a:cs typeface="Arial" charset="0"/>
              </a:rPr>
              <a:t> Nam</a:t>
            </a:r>
          </a:p>
          <a:p>
            <a:pPr algn="ctr">
              <a:spcBef>
                <a:spcPct val="50000"/>
              </a:spcBef>
            </a:pPr>
            <a:r>
              <a:rPr lang="en-US" altLang="ko-KR" b="1" dirty="0" smtClean="0">
                <a:latin typeface="Arial" charset="0"/>
                <a:ea typeface="Dotum" pitchFamily="34" charset="-127"/>
                <a:cs typeface="Arial" charset="0"/>
              </a:rPr>
              <a:t>(LG Electronics)</a:t>
            </a:r>
            <a:endParaRPr lang="ko-KR" altLang="en-US" b="1" dirty="0">
              <a:latin typeface="Arial" charset="0"/>
              <a:ea typeface="Dotum" pitchFamily="34" charset="-127"/>
              <a:cs typeface="Arial" charset="0"/>
            </a:endParaRPr>
          </a:p>
        </p:txBody>
      </p:sp>
      <p:grpSp>
        <p:nvGrpSpPr>
          <p:cNvPr id="2" name="Group 8"/>
          <p:cNvGrpSpPr>
            <a:grpSpLocks/>
          </p:cNvGrpSpPr>
          <p:nvPr/>
        </p:nvGrpSpPr>
        <p:grpSpPr bwMode="auto">
          <a:xfrm>
            <a:off x="193431" y="134938"/>
            <a:ext cx="2142392" cy="450850"/>
            <a:chOff x="36" y="73"/>
            <a:chExt cx="1462" cy="284"/>
          </a:xfrm>
        </p:grpSpPr>
        <p:pic>
          <p:nvPicPr>
            <p:cNvPr id="3082" name="Picture 9" descr="반드시일등합시다_일반서체_LG Red"/>
            <p:cNvPicPr>
              <a:picLocks noChangeAspect="1" noChangeArrowheads="1"/>
            </p:cNvPicPr>
            <p:nvPr/>
          </p:nvPicPr>
          <p:blipFill>
            <a:blip r:embed="rId2"/>
            <a:srcRect t="22536"/>
            <a:stretch>
              <a:fillRect/>
            </a:stretch>
          </p:blipFill>
          <p:spPr bwMode="auto">
            <a:xfrm>
              <a:off x="36" y="137"/>
              <a:ext cx="1462" cy="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083" name="Oval 10"/>
            <p:cNvSpPr>
              <a:spLocks noChangeArrowheads="1"/>
            </p:cNvSpPr>
            <p:nvPr/>
          </p:nvSpPr>
          <p:spPr bwMode="auto">
            <a:xfrm>
              <a:off x="671" y="73"/>
              <a:ext cx="45" cy="46"/>
            </a:xfrm>
            <a:prstGeom prst="ellipse">
              <a:avLst/>
            </a:prstGeom>
            <a:solidFill>
              <a:srgbClr val="C5003D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084" name="Oval 11"/>
            <p:cNvSpPr>
              <a:spLocks noChangeArrowheads="1"/>
            </p:cNvSpPr>
            <p:nvPr/>
          </p:nvSpPr>
          <p:spPr bwMode="auto">
            <a:xfrm>
              <a:off x="804" y="73"/>
              <a:ext cx="45" cy="46"/>
            </a:xfrm>
            <a:prstGeom prst="ellipse">
              <a:avLst/>
            </a:prstGeom>
            <a:solidFill>
              <a:srgbClr val="C5003D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</p:grpSp>
      <p:pic>
        <p:nvPicPr>
          <p:cNvPr id="3081" name="그림 5" descr="백색바탕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743092" y="6011863"/>
            <a:ext cx="1191358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-357214"/>
            <a:ext cx="8229600" cy="1143000"/>
          </a:xfrm>
        </p:spPr>
        <p:txBody>
          <a:bodyPr>
            <a:normAutofit/>
          </a:bodyPr>
          <a:lstStyle/>
          <a:p>
            <a:r>
              <a:rPr lang="en-US" altLang="ko-KR" sz="3600" b="1" dirty="0" smtClean="0">
                <a:latin typeface="Times New Roman" pitchFamily="18" charset="0"/>
                <a:ea typeface="Arial Unicode MS" pitchFamily="50" charset="-127"/>
                <a:cs typeface="Times New Roman" pitchFamily="18" charset="0"/>
              </a:rPr>
              <a:t>Summary</a:t>
            </a:r>
            <a:endParaRPr lang="ko-KR" altLang="en-US" sz="3600" b="1" dirty="0">
              <a:latin typeface="Times New Roman" pitchFamily="18" charset="0"/>
              <a:ea typeface="Arial Unicode MS" pitchFamily="50" charset="-127"/>
              <a:cs typeface="Times New Roman" pitchFamily="18" charset="0"/>
            </a:endParaRP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85804" y="857232"/>
            <a:ext cx="8229600" cy="5429288"/>
          </a:xfrm>
        </p:spPr>
        <p:txBody>
          <a:bodyPr>
            <a:normAutofit/>
          </a:bodyPr>
          <a:lstStyle/>
          <a:p>
            <a:r>
              <a:rPr lang="en-US" altLang="ko-KR" sz="2400" b="1" dirty="0" smtClean="0">
                <a:latin typeface="Times New Roman" pitchFamily="18" charset="0"/>
                <a:ea typeface="Arial Unicode MS" pitchFamily="50" charset="-127"/>
                <a:cs typeface="Times New Roman" pitchFamily="18" charset="0"/>
              </a:rPr>
              <a:t>Proposed Method</a:t>
            </a:r>
          </a:p>
          <a:p>
            <a:pPr lvl="1"/>
            <a:r>
              <a:rPr lang="en-GB" sz="2000" dirty="0" smtClean="0"/>
              <a:t>Encode one residual for each prediction unit of the inter mode coded </a:t>
            </a:r>
            <a:r>
              <a:rPr lang="en-GB" sz="2000" dirty="0" smtClean="0"/>
              <a:t>but non-skipped depth </a:t>
            </a:r>
            <a:r>
              <a:rPr lang="en-GB" sz="2000" dirty="0" smtClean="0"/>
              <a:t>CU. </a:t>
            </a:r>
          </a:p>
          <a:p>
            <a:pPr lvl="1"/>
            <a:endParaRPr lang="en-US" altLang="ko-KR" sz="2000" dirty="0" smtClean="0">
              <a:ea typeface="Arial Unicode MS" pitchFamily="50" charset="-127"/>
              <a:sym typeface="Wingdings" pitchFamily="2" charset="2"/>
            </a:endParaRPr>
          </a:p>
          <a:p>
            <a:pPr lvl="1"/>
            <a:endParaRPr lang="en-US" altLang="ko-KR" sz="2000" dirty="0" smtClean="0">
              <a:ea typeface="Arial Unicode MS" pitchFamily="50" charset="-127"/>
              <a:sym typeface="Wingdings" pitchFamily="2" charset="2"/>
            </a:endParaRPr>
          </a:p>
          <a:p>
            <a:pPr lvl="0"/>
            <a:r>
              <a:rPr lang="en-US" altLang="ko-KR" sz="2400" b="1" dirty="0" smtClean="0">
                <a:solidFill>
                  <a:prstClr val="black"/>
                </a:solidFill>
                <a:ea typeface="Arial Unicode MS" pitchFamily="50" charset="-127"/>
                <a:sym typeface="Wingdings" pitchFamily="2" charset="2"/>
              </a:rPr>
              <a:t>Performance</a:t>
            </a:r>
          </a:p>
          <a:p>
            <a:pPr lvl="1"/>
            <a:r>
              <a:rPr lang="en-US" altLang="ko-KR" sz="2000" dirty="0" smtClean="0">
                <a:solidFill>
                  <a:prstClr val="black"/>
                </a:solidFill>
                <a:ea typeface="Arial Unicode MS" pitchFamily="50" charset="-127"/>
                <a:sym typeface="Wingdings" pitchFamily="2" charset="2"/>
              </a:rPr>
              <a:t>CTC: -0.71% coding gain for synthesized view</a:t>
            </a:r>
          </a:p>
          <a:p>
            <a:pPr lvl="1"/>
            <a:endParaRPr lang="en-US" altLang="ko-KR" sz="1400" dirty="0" smtClean="0">
              <a:latin typeface="Times New Roman" pitchFamily="18" charset="0"/>
              <a:ea typeface="Arial Unicode MS" pitchFamily="50" charset="-127"/>
              <a:cs typeface="Times New Roman" pitchFamily="18" charset="0"/>
              <a:sym typeface="Wingdings" pitchFamily="2" charset="2"/>
            </a:endParaRPr>
          </a:p>
          <a:p>
            <a:pPr lvl="1"/>
            <a:endParaRPr lang="en-US" altLang="ko-KR" sz="1400" dirty="0" smtClean="0">
              <a:latin typeface="Times New Roman" pitchFamily="18" charset="0"/>
              <a:ea typeface="Arial Unicode MS" pitchFamily="50" charset="-127"/>
              <a:cs typeface="Times New Roman" pitchFamily="18" charset="0"/>
              <a:sym typeface="Wingdings" pitchFamily="2" charset="2"/>
            </a:endParaRPr>
          </a:p>
          <a:p>
            <a:pPr lvl="1">
              <a:buNone/>
            </a:pPr>
            <a:endParaRPr lang="en-US" altLang="ko-KR" sz="2000" dirty="0" smtClean="0">
              <a:latin typeface="Times New Roman" pitchFamily="18" charset="0"/>
              <a:ea typeface="Arial Unicode MS" pitchFamily="50" charset="-127"/>
              <a:cs typeface="Times New Roman" pitchFamily="18" charset="0"/>
            </a:endParaRPr>
          </a:p>
          <a:p>
            <a:pPr lvl="0"/>
            <a:r>
              <a:rPr lang="en-US" altLang="ko-KR" sz="2400" b="1" dirty="0" smtClean="0">
                <a:solidFill>
                  <a:prstClr val="black"/>
                </a:solidFill>
                <a:ea typeface="Arial Unicode MS" pitchFamily="50" charset="-127"/>
                <a:sym typeface="Wingdings" pitchFamily="2" charset="2"/>
              </a:rPr>
              <a:t>Crosscheck</a:t>
            </a:r>
          </a:p>
          <a:p>
            <a:pPr lvl="1"/>
            <a:r>
              <a:rPr lang="en-US" altLang="ko-KR" sz="2000" b="1" dirty="0" smtClean="0">
                <a:solidFill>
                  <a:prstClr val="black"/>
                </a:solidFill>
                <a:ea typeface="Arial Unicode MS" pitchFamily="50" charset="-127"/>
                <a:sym typeface="Wingdings" pitchFamily="2" charset="2"/>
              </a:rPr>
              <a:t>JCT3V-E0262 (by </a:t>
            </a:r>
            <a:r>
              <a:rPr lang="en-US" altLang="ko-KR" sz="2000" b="1" dirty="0" err="1" smtClean="0">
                <a:solidFill>
                  <a:prstClr val="black"/>
                </a:solidFill>
                <a:ea typeface="Arial Unicode MS" pitchFamily="50" charset="-127"/>
                <a:sym typeface="Wingdings" pitchFamily="2" charset="2"/>
              </a:rPr>
              <a:t>Hisilicon</a:t>
            </a:r>
            <a:r>
              <a:rPr lang="en-US" altLang="ko-KR" sz="2000" b="1" dirty="0" smtClean="0">
                <a:solidFill>
                  <a:prstClr val="black"/>
                </a:solidFill>
                <a:ea typeface="Arial Unicode MS" pitchFamily="50" charset="-127"/>
                <a:sym typeface="Wingdings" pitchFamily="2" charset="2"/>
              </a:rPr>
              <a:t>)</a:t>
            </a:r>
          </a:p>
          <a:p>
            <a:pPr lvl="1"/>
            <a:r>
              <a:rPr lang="en-US" altLang="ko-KR" sz="2000" b="1" dirty="0" smtClean="0">
                <a:solidFill>
                  <a:prstClr val="black"/>
                </a:solidFill>
                <a:ea typeface="Arial Unicode MS" pitchFamily="50" charset="-127"/>
                <a:sym typeface="Wingdings" pitchFamily="2" charset="2"/>
              </a:rPr>
              <a:t>JCT3V-E0235 (by Qualcomm)</a:t>
            </a:r>
          </a:p>
          <a:p>
            <a:pPr lvl="1"/>
            <a:endParaRPr lang="en-US" altLang="ko-KR" sz="2000" b="1" dirty="0" smtClean="0">
              <a:solidFill>
                <a:prstClr val="black"/>
              </a:solidFill>
              <a:ea typeface="Arial Unicode MS" pitchFamily="50" charset="-127"/>
              <a:sym typeface="Wingdings" pitchFamily="2" charset="2"/>
            </a:endParaRPr>
          </a:p>
          <a:p>
            <a:pPr lvl="1"/>
            <a:endParaRPr lang="en-US" altLang="ko-KR" sz="2000" b="1" dirty="0" smtClean="0">
              <a:solidFill>
                <a:prstClr val="black"/>
              </a:solidFill>
              <a:ea typeface="Arial Unicode MS" pitchFamily="50" charset="-127"/>
              <a:sym typeface="Wingdings" pitchFamily="2" charset="2"/>
            </a:endParaRPr>
          </a:p>
          <a:p>
            <a:pPr lvl="1">
              <a:buNone/>
            </a:pPr>
            <a:endParaRPr lang="en-US" altLang="ko-KR" sz="2000" dirty="0" smtClean="0">
              <a:latin typeface="Times New Roman" pitchFamily="18" charset="0"/>
              <a:ea typeface="Arial Unicode MS" pitchFamily="50" charset="-127"/>
              <a:cs typeface="Times New Roman" pitchFamily="18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553200" y="6492899"/>
            <a:ext cx="2133600" cy="365125"/>
          </a:xfrm>
        </p:spPr>
        <p:txBody>
          <a:bodyPr/>
          <a:lstStyle/>
          <a:p>
            <a:fld id="{6C6BDA0D-7177-4653-8269-3CEBA318000B}" type="slidenum">
              <a:rPr lang="ko-KR" altLang="en-US" sz="1400" b="1" smtClean="0">
                <a:solidFill>
                  <a:schemeClr val="tx1"/>
                </a:solidFill>
              </a:rPr>
              <a:pPr/>
              <a:t>2</a:t>
            </a:fld>
            <a:r>
              <a:rPr lang="en-US" altLang="ko-KR" sz="1400" b="1" dirty="0" smtClean="0">
                <a:solidFill>
                  <a:schemeClr val="tx1"/>
                </a:solidFill>
              </a:rPr>
              <a:t>/7</a:t>
            </a:r>
            <a:endParaRPr lang="ko-KR" altLang="en-US" sz="1400" b="1" dirty="0">
              <a:solidFill>
                <a:schemeClr val="tx1"/>
              </a:solidFill>
            </a:endParaRPr>
          </a:p>
        </p:txBody>
      </p:sp>
      <p:sp>
        <p:nvSpPr>
          <p:cNvPr id="6" name="灯片编号占位符 4"/>
          <p:cNvSpPr txBox="1">
            <a:spLocks/>
          </p:cNvSpPr>
          <p:nvPr/>
        </p:nvSpPr>
        <p:spPr>
          <a:xfrm>
            <a:off x="385762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itchFamily="2" charset="-122"/>
                <a:cs typeface="+mn-cs"/>
              </a:rPr>
              <a:t>JCT3V-E0156</a:t>
            </a:r>
            <a:endParaRPr kumimoji="0" lang="ko-KR" altLang="en-US" sz="1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itchFamily="2" charset="-122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-357214"/>
            <a:ext cx="8229600" cy="1143000"/>
          </a:xfrm>
        </p:spPr>
        <p:txBody>
          <a:bodyPr>
            <a:normAutofit/>
          </a:bodyPr>
          <a:lstStyle/>
          <a:p>
            <a:r>
              <a:rPr lang="en-US" altLang="zh-CN" sz="3000" b="1" dirty="0" smtClean="0">
                <a:latin typeface="Times New Roman" pitchFamily="18" charset="0"/>
                <a:cs typeface="Times New Roman" pitchFamily="18" charset="0"/>
              </a:rPr>
              <a:t>Proposed Method</a:t>
            </a:r>
            <a:endParaRPr lang="zh-CN" altLang="en-US" sz="30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85720" y="660399"/>
            <a:ext cx="8572560" cy="5626121"/>
          </a:xfrm>
        </p:spPr>
        <p:txBody>
          <a:bodyPr>
            <a:normAutofit/>
          </a:bodyPr>
          <a:lstStyle/>
          <a:p>
            <a:r>
              <a:rPr lang="en-US" altLang="zh-CN" sz="2400" b="1" dirty="0" smtClean="0"/>
              <a:t>Basic idea</a:t>
            </a:r>
          </a:p>
          <a:p>
            <a:pPr lvl="1"/>
            <a:r>
              <a:rPr lang="en-GB" sz="2000" dirty="0" smtClean="0"/>
              <a:t>Encode one residual for each prediction unit of the inter </a:t>
            </a:r>
            <a:r>
              <a:rPr lang="en-GB" sz="2000" dirty="0" smtClean="0"/>
              <a:t>mode coded </a:t>
            </a:r>
            <a:r>
              <a:rPr lang="en-GB" sz="2000" dirty="0" smtClean="0"/>
              <a:t>but </a:t>
            </a:r>
            <a:r>
              <a:rPr lang="en-GB" sz="2000" dirty="0" smtClean="0"/>
              <a:t>non-skipped depth </a:t>
            </a:r>
            <a:r>
              <a:rPr lang="en-GB" sz="2000" dirty="0" smtClean="0"/>
              <a:t>CU</a:t>
            </a:r>
          </a:p>
          <a:p>
            <a:pPr lvl="2"/>
            <a:endParaRPr lang="en-GB" sz="2000" dirty="0" smtClean="0"/>
          </a:p>
          <a:p>
            <a:pPr lvl="1">
              <a:buNone/>
            </a:pPr>
            <a:r>
              <a:rPr lang="en-GB" sz="2000" dirty="0" smtClean="0"/>
              <a:t>                 Table1: Number of residuals for different partition modes</a:t>
            </a:r>
          </a:p>
          <a:p>
            <a:pPr lvl="1"/>
            <a:endParaRPr lang="en-GB" sz="2000" dirty="0" smtClean="0"/>
          </a:p>
          <a:p>
            <a:pPr lvl="1"/>
            <a:endParaRPr lang="en-GB" sz="2000" dirty="0" smtClean="0"/>
          </a:p>
          <a:p>
            <a:pPr lvl="1"/>
            <a:endParaRPr lang="en-GB" sz="2000" dirty="0" smtClean="0"/>
          </a:p>
          <a:p>
            <a:pPr lvl="1"/>
            <a:endParaRPr lang="en-GB" sz="2000" dirty="0" smtClean="0"/>
          </a:p>
          <a:p>
            <a:pPr lvl="1"/>
            <a:endParaRPr lang="en-GB" sz="2000" dirty="0" smtClean="0"/>
          </a:p>
          <a:p>
            <a:pPr lvl="1"/>
            <a:endParaRPr lang="en-US" altLang="zh-CN" sz="2400" dirty="0" smtClean="0"/>
          </a:p>
          <a:p>
            <a:endParaRPr lang="en-US" altLang="zh-CN" sz="24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altLang="zh-CN" sz="2400" b="1" dirty="0" smtClean="0"/>
          </a:p>
          <a:p>
            <a:endParaRPr lang="en-US" altLang="zh-CN" sz="24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altLang="zh-CN" sz="2400" b="1" dirty="0" smtClean="0"/>
          </a:p>
          <a:p>
            <a:endParaRPr lang="en-US" altLang="zh-CN" sz="24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altLang="zh-CN" sz="2400" b="1" dirty="0" smtClean="0"/>
          </a:p>
          <a:p>
            <a:endParaRPr lang="en-US" altLang="zh-CN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endParaRPr lang="en-US" altLang="zh-CN" sz="2400" b="1" dirty="0" smtClean="0">
              <a:solidFill>
                <a:prstClr val="black"/>
              </a:solidFill>
            </a:endParaRPr>
          </a:p>
          <a:p>
            <a:pPr lvl="1"/>
            <a:endParaRPr lang="en-US" altLang="zh-CN" sz="1800" dirty="0" smtClean="0"/>
          </a:p>
          <a:p>
            <a:pPr lvl="1"/>
            <a:endParaRPr lang="en-US" altLang="zh-CN" sz="1800" dirty="0" smtClean="0"/>
          </a:p>
          <a:p>
            <a:pPr lvl="1"/>
            <a:endParaRPr lang="en-US" altLang="zh-CN" sz="1800" dirty="0" smtClean="0"/>
          </a:p>
          <a:p>
            <a:pPr lvl="1"/>
            <a:endParaRPr lang="en-US" altLang="zh-CN" sz="1800" dirty="0" smtClean="0"/>
          </a:p>
          <a:p>
            <a:pPr lvl="1">
              <a:buNone/>
            </a:pPr>
            <a:endParaRPr lang="en-US" altLang="zh-CN" sz="1800" dirty="0" smtClean="0"/>
          </a:p>
          <a:p>
            <a:pPr lvl="1">
              <a:buNone/>
            </a:pPr>
            <a:endParaRPr lang="en-US" sz="2000" dirty="0" smtClean="0"/>
          </a:p>
          <a:p>
            <a:pPr lvl="1">
              <a:buNone/>
            </a:pPr>
            <a:endParaRPr lang="en-US" altLang="zh-CN" sz="2000" dirty="0" smtClean="0"/>
          </a:p>
          <a:p>
            <a:pPr lvl="1">
              <a:buNone/>
            </a:pPr>
            <a:endParaRPr lang="en-US" altLang="zh-CN" sz="2000" dirty="0" smtClean="0"/>
          </a:p>
          <a:p>
            <a:pPr lvl="1">
              <a:buNone/>
            </a:pPr>
            <a:endParaRPr lang="zh-CN" altLang="en-US" sz="2000" dirty="0"/>
          </a:p>
        </p:txBody>
      </p:sp>
      <p:sp>
        <p:nvSpPr>
          <p:cNvPr id="25609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25615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25617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25619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25621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25623" name="Rectangle 2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024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0245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6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553200" y="6492899"/>
            <a:ext cx="2133600" cy="365125"/>
          </a:xfrm>
        </p:spPr>
        <p:txBody>
          <a:bodyPr/>
          <a:lstStyle/>
          <a:p>
            <a:fld id="{6C6BDA0D-7177-4653-8269-3CEBA318000B}" type="slidenum">
              <a:rPr lang="ko-KR" altLang="en-US" sz="1400" b="1" smtClean="0">
                <a:solidFill>
                  <a:schemeClr val="tx1"/>
                </a:solidFill>
              </a:rPr>
              <a:pPr/>
              <a:t>3</a:t>
            </a:fld>
            <a:r>
              <a:rPr lang="en-US" altLang="ko-KR" sz="1400" b="1" dirty="0" smtClean="0">
                <a:solidFill>
                  <a:schemeClr val="tx1"/>
                </a:solidFill>
              </a:rPr>
              <a:t>/7</a:t>
            </a:r>
            <a:endParaRPr lang="ko-KR" altLang="en-US" sz="1400" b="1" dirty="0">
              <a:solidFill>
                <a:schemeClr val="tx1"/>
              </a:solidFill>
            </a:endParaRPr>
          </a:p>
        </p:txBody>
      </p:sp>
      <p:graphicFrame>
        <p:nvGraphicFramePr>
          <p:cNvPr id="45" name="表格 44"/>
          <p:cNvGraphicFramePr>
            <a:graphicFrameLocks noGrp="1"/>
          </p:cNvGraphicFramePr>
          <p:nvPr/>
        </p:nvGraphicFramePr>
        <p:xfrm>
          <a:off x="1762148" y="2714620"/>
          <a:ext cx="6096000" cy="2377440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524000"/>
                <a:gridCol w="1524000"/>
                <a:gridCol w="1524000"/>
                <a:gridCol w="15240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altLang="zh-CN" b="0" dirty="0" smtClean="0">
                          <a:solidFill>
                            <a:schemeClr val="tx1"/>
                          </a:solidFill>
                        </a:rPr>
                        <a:t>Partition mode</a:t>
                      </a:r>
                      <a:endParaRPr lang="zh-CN" alt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SIZE_2Nx2N</a:t>
                      </a:r>
                      <a:endParaRPr lang="zh-CN" alt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SIZE_2NxN,</a:t>
                      </a:r>
                      <a:r>
                        <a:rPr lang="en-US" altLang="zh-CN" baseline="0" dirty="0" smtClean="0"/>
                        <a:t> SIZE_2NxnU, SIZE_2NxnD, SIZE_Nx2N, SIZE_nLx2N, SIZE_nRx2N</a:t>
                      </a:r>
                      <a:endParaRPr lang="zh-CN" alt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dirty="0" err="1" smtClean="0"/>
                        <a:t>SIZE_NxN</a:t>
                      </a:r>
                      <a:endParaRPr lang="zh-CN" alt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Residual</a:t>
                      </a:r>
                      <a:r>
                        <a:rPr lang="en-US" altLang="zh-CN" baseline="0" dirty="0" smtClean="0"/>
                        <a:t> number</a:t>
                      </a:r>
                      <a:endParaRPr lang="zh-CN" alt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1</a:t>
                      </a:r>
                      <a:endParaRPr lang="zh-CN" alt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2</a:t>
                      </a:r>
                      <a:endParaRPr lang="zh-CN" alt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4</a:t>
                      </a:r>
                      <a:endParaRPr lang="zh-CN" altLang="en-US" dirty="0"/>
                    </a:p>
                  </a:txBody>
                  <a:tcPr>
                    <a:noFill/>
                  </a:tcPr>
                </a:tc>
              </a:tr>
            </a:tbl>
          </a:graphicData>
        </a:graphic>
      </p:graphicFrame>
      <p:sp>
        <p:nvSpPr>
          <p:cNvPr id="17" name="灯片编号占位符 4"/>
          <p:cNvSpPr txBox="1">
            <a:spLocks/>
          </p:cNvSpPr>
          <p:nvPr/>
        </p:nvSpPr>
        <p:spPr>
          <a:xfrm>
            <a:off x="385762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itchFamily="2" charset="-122"/>
                <a:cs typeface="+mn-cs"/>
              </a:rPr>
              <a:t>JCT3V-E0156</a:t>
            </a:r>
            <a:endParaRPr kumimoji="0" lang="ko-KR" altLang="en-US" sz="1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itchFamily="2" charset="-122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-357214"/>
            <a:ext cx="8229600" cy="1143000"/>
          </a:xfrm>
        </p:spPr>
        <p:txBody>
          <a:bodyPr>
            <a:normAutofit/>
          </a:bodyPr>
          <a:lstStyle/>
          <a:p>
            <a:r>
              <a:rPr lang="en-US" altLang="zh-CN" sz="3000" b="1" dirty="0" smtClean="0">
                <a:latin typeface="Times New Roman" pitchFamily="18" charset="0"/>
                <a:cs typeface="Times New Roman" pitchFamily="18" charset="0"/>
              </a:rPr>
              <a:t>Proposed Method</a:t>
            </a:r>
            <a:endParaRPr lang="zh-CN" altLang="en-US" sz="30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85720" y="660399"/>
            <a:ext cx="8572560" cy="5626121"/>
          </a:xfrm>
        </p:spPr>
        <p:txBody>
          <a:bodyPr>
            <a:normAutofit lnSpcReduction="10000"/>
          </a:bodyPr>
          <a:lstStyle/>
          <a:p>
            <a:pPr marL="342900" lvl="1" indent="-342900">
              <a:buFont typeface="Arial" charset="0"/>
              <a:buChar char="•"/>
            </a:pPr>
            <a:r>
              <a:rPr lang="en-GB" altLang="zh-CN" sz="2400" b="1" dirty="0" smtClean="0"/>
              <a:t>Details</a:t>
            </a:r>
          </a:p>
          <a:p>
            <a:pPr lvl="1"/>
            <a:r>
              <a:rPr lang="en-GB" altLang="zh-CN" sz="2000" dirty="0" smtClean="0"/>
              <a:t>Residual calculation</a:t>
            </a:r>
          </a:p>
          <a:p>
            <a:pPr lvl="2"/>
            <a:r>
              <a:rPr lang="en-GB" altLang="zh-CN" sz="2000" dirty="0" smtClean="0"/>
              <a:t>it is set to the difference between average of the original signal and average of the prediction signal</a:t>
            </a:r>
          </a:p>
          <a:p>
            <a:pPr lvl="2"/>
            <a:r>
              <a:rPr lang="en-GB" altLang="zh-CN" sz="2000" dirty="0" smtClean="0"/>
              <a:t>No quantization</a:t>
            </a:r>
          </a:p>
          <a:p>
            <a:pPr lvl="2"/>
            <a:r>
              <a:rPr lang="en-GB" altLang="zh-CN" sz="2000" dirty="0" smtClean="0"/>
              <a:t>If residual of any PU is non-zero, proposed method is not used</a:t>
            </a:r>
          </a:p>
          <a:p>
            <a:pPr lvl="1"/>
            <a:r>
              <a:rPr lang="en-GB" altLang="zh-CN" sz="2000" dirty="0" smtClean="0"/>
              <a:t>One flag is encoded for each inter-coded but non-skipped CU to indicate if the CU employs proposed method</a:t>
            </a:r>
          </a:p>
          <a:p>
            <a:pPr lvl="1"/>
            <a:r>
              <a:rPr lang="en-GB" altLang="zh-CN" sz="2000" dirty="0" smtClean="0">
                <a:solidFill>
                  <a:prstClr val="black"/>
                </a:solidFill>
              </a:rPr>
              <a:t>Rate distortion optimized selection between proposed approach and approaches in 3D-HEVC</a:t>
            </a:r>
          </a:p>
          <a:p>
            <a:pPr lvl="1"/>
            <a:endParaRPr lang="en-US" altLang="zh-CN" sz="2400" dirty="0" smtClean="0"/>
          </a:p>
          <a:p>
            <a:r>
              <a:rPr lang="en-US" altLang="zh-CN" sz="2400" b="1" dirty="0" smtClean="0">
                <a:latin typeface="Times New Roman" pitchFamily="18" charset="0"/>
                <a:cs typeface="Times New Roman" pitchFamily="18" charset="0"/>
              </a:rPr>
              <a:t>Further improvement</a:t>
            </a:r>
          </a:p>
          <a:p>
            <a:pPr lvl="1"/>
            <a:r>
              <a:rPr lang="en-US" altLang="zh-CN" sz="2000" dirty="0" smtClean="0"/>
              <a:t>To reduce rounding error, residual is set to the </a:t>
            </a:r>
            <a:r>
              <a:rPr lang="en-GB" altLang="zh-CN" sz="2000" dirty="0" smtClean="0"/>
              <a:t>average of difference of the original signal and the prediction signal</a:t>
            </a:r>
          </a:p>
          <a:p>
            <a:pPr lvl="1"/>
            <a:r>
              <a:rPr lang="en-GB" altLang="zh-CN" sz="2000" dirty="0" smtClean="0"/>
              <a:t>Because proposed residual coding method only compensates DC error, we apply mean-removed motion estimation for depth coding to compensate AC error.</a:t>
            </a:r>
            <a:endParaRPr lang="en-US" altLang="zh-CN" sz="2000" dirty="0" smtClean="0"/>
          </a:p>
          <a:p>
            <a:pPr>
              <a:buNone/>
            </a:pPr>
            <a:endParaRPr lang="en-US" altLang="zh-CN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endParaRPr lang="en-US" altLang="zh-CN" sz="2400" b="1" dirty="0" smtClean="0">
              <a:solidFill>
                <a:prstClr val="black"/>
              </a:solidFill>
            </a:endParaRPr>
          </a:p>
          <a:p>
            <a:pPr lvl="1"/>
            <a:endParaRPr lang="en-US" altLang="zh-CN" sz="1800" dirty="0" smtClean="0"/>
          </a:p>
          <a:p>
            <a:pPr lvl="1"/>
            <a:endParaRPr lang="en-US" altLang="zh-CN" sz="1800" dirty="0" smtClean="0"/>
          </a:p>
          <a:p>
            <a:pPr lvl="1"/>
            <a:endParaRPr lang="en-US" altLang="zh-CN" sz="1800" dirty="0" smtClean="0"/>
          </a:p>
          <a:p>
            <a:pPr lvl="1"/>
            <a:endParaRPr lang="en-US" altLang="zh-CN" sz="1800" dirty="0" smtClean="0"/>
          </a:p>
          <a:p>
            <a:pPr lvl="1">
              <a:buNone/>
            </a:pPr>
            <a:endParaRPr lang="en-US" altLang="zh-CN" sz="1800" dirty="0" smtClean="0"/>
          </a:p>
          <a:p>
            <a:pPr lvl="1">
              <a:buNone/>
            </a:pPr>
            <a:endParaRPr lang="en-US" sz="2000" dirty="0" smtClean="0"/>
          </a:p>
          <a:p>
            <a:pPr lvl="1">
              <a:buNone/>
            </a:pPr>
            <a:endParaRPr lang="en-US" altLang="zh-CN" sz="2000" dirty="0" smtClean="0"/>
          </a:p>
          <a:p>
            <a:pPr lvl="1">
              <a:buNone/>
            </a:pPr>
            <a:endParaRPr lang="en-US" altLang="zh-CN" sz="2000" dirty="0" smtClean="0"/>
          </a:p>
          <a:p>
            <a:pPr lvl="1">
              <a:buNone/>
            </a:pPr>
            <a:endParaRPr lang="zh-CN" altLang="en-US" sz="2000" dirty="0"/>
          </a:p>
        </p:txBody>
      </p:sp>
      <p:sp>
        <p:nvSpPr>
          <p:cNvPr id="25609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25615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25617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25619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25621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25623" name="Rectangle 2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024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0245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6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553200" y="6492899"/>
            <a:ext cx="2133600" cy="365125"/>
          </a:xfrm>
        </p:spPr>
        <p:txBody>
          <a:bodyPr/>
          <a:lstStyle/>
          <a:p>
            <a:fld id="{6C6BDA0D-7177-4653-8269-3CEBA318000B}" type="slidenum">
              <a:rPr lang="ko-KR" altLang="en-US" sz="1400" b="1" smtClean="0">
                <a:solidFill>
                  <a:schemeClr val="tx1"/>
                </a:solidFill>
              </a:rPr>
              <a:pPr/>
              <a:t>4</a:t>
            </a:fld>
            <a:r>
              <a:rPr lang="en-US" altLang="ko-KR" sz="1400" b="1" dirty="0" smtClean="0">
                <a:solidFill>
                  <a:schemeClr val="tx1"/>
                </a:solidFill>
              </a:rPr>
              <a:t>/7</a:t>
            </a:r>
            <a:endParaRPr lang="ko-KR" altLang="en-US" sz="1400" b="1" dirty="0">
              <a:solidFill>
                <a:schemeClr val="tx1"/>
              </a:solidFill>
            </a:endParaRPr>
          </a:p>
        </p:txBody>
      </p:sp>
      <p:sp>
        <p:nvSpPr>
          <p:cNvPr id="15" name="灯片编号占位符 4"/>
          <p:cNvSpPr txBox="1">
            <a:spLocks/>
          </p:cNvSpPr>
          <p:nvPr/>
        </p:nvSpPr>
        <p:spPr>
          <a:xfrm>
            <a:off x="385762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itchFamily="2" charset="-122"/>
                <a:cs typeface="+mn-cs"/>
              </a:rPr>
              <a:t>JCT3V-E0156</a:t>
            </a:r>
            <a:endParaRPr kumimoji="0" lang="ko-KR" altLang="en-US" sz="1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itchFamily="2" charset="-122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-285776"/>
            <a:ext cx="8229600" cy="1143000"/>
          </a:xfrm>
        </p:spPr>
        <p:txBody>
          <a:bodyPr>
            <a:normAutofit/>
          </a:bodyPr>
          <a:lstStyle/>
          <a:p>
            <a:r>
              <a:rPr lang="en-US" altLang="ko-KR" sz="2400" b="1" dirty="0" smtClean="0">
                <a:latin typeface="Times New Roman" pitchFamily="18" charset="0"/>
                <a:cs typeface="Times New Roman" pitchFamily="18" charset="0"/>
              </a:rPr>
              <a:t>Experimental Results – without further Improvement (CTC)</a:t>
            </a:r>
          </a:p>
        </p:txBody>
      </p:sp>
      <p:sp>
        <p:nvSpPr>
          <p:cNvPr id="6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553200" y="6492899"/>
            <a:ext cx="2133600" cy="365125"/>
          </a:xfrm>
        </p:spPr>
        <p:txBody>
          <a:bodyPr/>
          <a:lstStyle/>
          <a:p>
            <a:fld id="{6C6BDA0D-7177-4653-8269-3CEBA318000B}" type="slidenum">
              <a:rPr lang="ko-KR" altLang="en-US" sz="1400" b="1" smtClean="0">
                <a:solidFill>
                  <a:schemeClr val="tx1"/>
                </a:solidFill>
              </a:rPr>
              <a:pPr/>
              <a:t>5</a:t>
            </a:fld>
            <a:r>
              <a:rPr lang="en-US" altLang="ko-KR" sz="1400" b="1" dirty="0" smtClean="0">
                <a:solidFill>
                  <a:schemeClr val="tx1"/>
                </a:solidFill>
              </a:rPr>
              <a:t>/7</a:t>
            </a:r>
            <a:endParaRPr lang="ko-KR" altLang="en-US" sz="1400" b="1" dirty="0">
              <a:solidFill>
                <a:schemeClr val="tx1"/>
              </a:solidFill>
            </a:endParaRPr>
          </a:p>
        </p:txBody>
      </p:sp>
      <p:graphicFrame>
        <p:nvGraphicFramePr>
          <p:cNvPr id="7" name="表格 6"/>
          <p:cNvGraphicFramePr>
            <a:graphicFrameLocks noGrp="1"/>
          </p:cNvGraphicFramePr>
          <p:nvPr/>
        </p:nvGraphicFramePr>
        <p:xfrm>
          <a:off x="285720" y="1490813"/>
          <a:ext cx="8572559" cy="4004681"/>
        </p:xfrm>
        <a:graphic>
          <a:graphicData uri="http://schemas.openxmlformats.org/drawingml/2006/table">
            <a:tbl>
              <a:tblPr/>
              <a:tblGrid>
                <a:gridCol w="1259278"/>
                <a:gridCol w="942601"/>
                <a:gridCol w="941672"/>
                <a:gridCol w="941672"/>
                <a:gridCol w="941672"/>
                <a:gridCol w="941672"/>
                <a:gridCol w="941672"/>
                <a:gridCol w="831160"/>
                <a:gridCol w="831160"/>
              </a:tblGrid>
              <a:tr h="862304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zh-CN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　</a:t>
                      </a:r>
                      <a:endParaRPr lang="zh-CN" sz="14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video 0</a:t>
                      </a:r>
                      <a:endParaRPr lang="zh-CN" sz="14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video 1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video 2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video PSNR / video bitrate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video PSNR / total bitrate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synth PSNR / total bitrate 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enc time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dec time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</a:tr>
              <a:tr h="298413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Balloons</a:t>
                      </a:r>
                      <a:endParaRPr lang="zh-CN" sz="14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0.00%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-0.09%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0.01%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-0.01%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0.05%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-0.41%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109.6%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117.1%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98413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Kendo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0.00%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0.09%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-0.07%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0.01%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0.25%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-0.46%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104.5%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93.8%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98413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Newspaper_CC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0.00%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-0.12%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-0.08%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-0.03%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0.26%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-0.16%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114.3%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105.7%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98413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GT_Fly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0.00%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-0.69%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-0.96%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-0.21%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0.04%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-0.94%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105.6%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78.4%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98413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Poznan_Hall2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0.00%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-0.29%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-0.05%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-0.08%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0.30%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-0.92%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96.9%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108.8%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98413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Poznan_Street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0.00%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-0.11%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0.00%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-0.03%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0.08%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-0.16%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101.5%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114.7%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13383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Undo_Dancer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0.00%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-0.35%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-0.37%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-0.08%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0.15%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-0.69%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104.3%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91.8%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8413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1024x768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0.00%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-0.04%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-0.04%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-0.01%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0.19%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-0.34%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109.5%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105.5%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313383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1920x1088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0.00%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-0.36%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-0.34%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-0.10%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0.14%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-0.68%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102.1%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98.4%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8413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b="1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average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b="1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0.00%</a:t>
                      </a:r>
                      <a:endParaRPr lang="zh-CN" sz="1400" b="1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b="1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-0.22%</a:t>
                      </a:r>
                      <a:endParaRPr lang="zh-CN" sz="1400" b="1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b="1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-0.21%</a:t>
                      </a:r>
                      <a:endParaRPr lang="zh-CN" sz="1400" b="1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b="1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-0.06%</a:t>
                      </a:r>
                      <a:endParaRPr lang="zh-CN" sz="1400" b="1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b="1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0.16%</a:t>
                      </a:r>
                      <a:endParaRPr lang="zh-CN" sz="1400" b="1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b="1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-0.53%</a:t>
                      </a:r>
                      <a:endParaRPr lang="zh-CN" sz="1400" b="1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b="1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105.2%</a:t>
                      </a:r>
                      <a:endParaRPr lang="zh-CN" sz="1400" b="1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b="1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101.5%</a:t>
                      </a:r>
                      <a:endParaRPr lang="zh-CN" sz="1400" b="1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9" name="灯片编号占位符 4"/>
          <p:cNvSpPr txBox="1">
            <a:spLocks/>
          </p:cNvSpPr>
          <p:nvPr/>
        </p:nvSpPr>
        <p:spPr>
          <a:xfrm>
            <a:off x="385762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itchFamily="2" charset="-122"/>
                <a:cs typeface="+mn-cs"/>
              </a:rPr>
              <a:t>JCT3V-E0156</a:t>
            </a:r>
            <a:endParaRPr kumimoji="0" lang="ko-KR" altLang="en-US" sz="1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itchFamily="2" charset="-122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-285776"/>
            <a:ext cx="8229600" cy="1143000"/>
          </a:xfrm>
        </p:spPr>
        <p:txBody>
          <a:bodyPr>
            <a:normAutofit/>
          </a:bodyPr>
          <a:lstStyle/>
          <a:p>
            <a:r>
              <a:rPr lang="en-US" altLang="ko-KR" sz="2400" b="1" dirty="0" smtClean="0">
                <a:latin typeface="Times New Roman" pitchFamily="18" charset="0"/>
                <a:cs typeface="Times New Roman" pitchFamily="18" charset="0"/>
              </a:rPr>
              <a:t>Experimental Results – with further Improvement (CTC)</a:t>
            </a:r>
          </a:p>
        </p:txBody>
      </p:sp>
      <p:sp>
        <p:nvSpPr>
          <p:cNvPr id="6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553200" y="6492899"/>
            <a:ext cx="2133600" cy="365125"/>
          </a:xfrm>
        </p:spPr>
        <p:txBody>
          <a:bodyPr/>
          <a:lstStyle/>
          <a:p>
            <a:fld id="{6C6BDA0D-7177-4653-8269-3CEBA318000B}" type="slidenum">
              <a:rPr lang="ko-KR" altLang="en-US" sz="1400" b="1" smtClean="0">
                <a:solidFill>
                  <a:schemeClr val="tx1"/>
                </a:solidFill>
              </a:rPr>
              <a:pPr/>
              <a:t>6</a:t>
            </a:fld>
            <a:r>
              <a:rPr lang="en-US" altLang="ko-KR" sz="1400" b="1" dirty="0" smtClean="0">
                <a:solidFill>
                  <a:schemeClr val="tx1"/>
                </a:solidFill>
              </a:rPr>
              <a:t>/7</a:t>
            </a:r>
            <a:endParaRPr lang="ko-KR" altLang="en-US" sz="1400" b="1" dirty="0">
              <a:solidFill>
                <a:schemeClr val="tx1"/>
              </a:solidFill>
            </a:endParaRPr>
          </a:p>
        </p:txBody>
      </p:sp>
      <p:graphicFrame>
        <p:nvGraphicFramePr>
          <p:cNvPr id="7" name="表格 6"/>
          <p:cNvGraphicFramePr>
            <a:graphicFrameLocks noGrp="1"/>
          </p:cNvGraphicFramePr>
          <p:nvPr/>
        </p:nvGraphicFramePr>
        <p:xfrm>
          <a:off x="285720" y="1490813"/>
          <a:ext cx="8572559" cy="4004681"/>
        </p:xfrm>
        <a:graphic>
          <a:graphicData uri="http://schemas.openxmlformats.org/drawingml/2006/table">
            <a:tbl>
              <a:tblPr/>
              <a:tblGrid>
                <a:gridCol w="1259278"/>
                <a:gridCol w="942601"/>
                <a:gridCol w="941672"/>
                <a:gridCol w="941672"/>
                <a:gridCol w="941672"/>
                <a:gridCol w="941672"/>
                <a:gridCol w="941672"/>
                <a:gridCol w="831160"/>
                <a:gridCol w="831160"/>
              </a:tblGrid>
              <a:tr h="862304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zh-CN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　</a:t>
                      </a:r>
                      <a:endParaRPr lang="zh-CN" sz="14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video 0</a:t>
                      </a:r>
                      <a:endParaRPr lang="zh-CN" sz="14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video 1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video 2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video PSNR / video bitrate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video PSNR / total bitrate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synth PSNR / total bitrate 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enc time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dec time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</a:tr>
              <a:tr h="298413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Balloons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0.00%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-0.10%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-0.08%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-0.03%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0.04%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-0.40%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104.8%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101.3%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98413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Kendo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0.00%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0.26%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0.01%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0.07%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0.23%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-0.50%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105.6%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97.4%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98413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Newspaper_CC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0.00%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-0.06%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-0.12%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-0.03%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0.25%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-0.73%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105.3%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102.5%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98413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GT_Fly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0.00%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-0.98%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-1.06%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-0.25%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0.06%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-1.10%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104.1%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101.6%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98413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Poznan_Hall2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0.00%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-0.35%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-0.03%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-0.10%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0.25%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-1.10%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102.9%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101.3%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98413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Poznan_Street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0.00%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-0.19%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-0.08%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-0.04%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0.06%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-0.26%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104.1%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101.3%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13383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Undo_Dancer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0.00%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-0.42%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-0.40%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-0.09%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0.15%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-0.86%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104.5%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97.4%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8413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1024x768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0.00%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0.04%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-0.06%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0.00%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0.17%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-0.54%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105.2%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100.4%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313383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1920x1088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0.00%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-0.49%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-0.39%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-0.12%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0.13%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-0.83%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103.9%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100.4%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8413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b="1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average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1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0.00%</a:t>
                      </a:r>
                      <a:endParaRPr lang="zh-CN" sz="1400" b="1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1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-0.26%</a:t>
                      </a:r>
                      <a:endParaRPr lang="zh-CN" sz="1400" b="1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1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-0.25%</a:t>
                      </a:r>
                      <a:endParaRPr lang="zh-CN" sz="1400" b="1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1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-0.07%</a:t>
                      </a:r>
                      <a:endParaRPr lang="zh-CN" sz="1400" b="1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1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0.15%</a:t>
                      </a:r>
                      <a:endParaRPr lang="zh-CN" sz="1400" b="1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1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-0.71%</a:t>
                      </a:r>
                      <a:endParaRPr lang="zh-CN" sz="1400" b="1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1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104.5%</a:t>
                      </a:r>
                      <a:endParaRPr lang="zh-CN" sz="1400" b="1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1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100.4%</a:t>
                      </a:r>
                      <a:endParaRPr lang="zh-CN" sz="1400" b="1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9" name="灯片编号占位符 4"/>
          <p:cNvSpPr txBox="1">
            <a:spLocks/>
          </p:cNvSpPr>
          <p:nvPr/>
        </p:nvSpPr>
        <p:spPr>
          <a:xfrm>
            <a:off x="385762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itchFamily="2" charset="-122"/>
                <a:cs typeface="+mn-cs"/>
              </a:rPr>
              <a:t>JCT3V-E0156</a:t>
            </a:r>
            <a:endParaRPr kumimoji="0" lang="ko-KR" altLang="en-US" sz="1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itchFamily="2" charset="-122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-357214"/>
            <a:ext cx="8229600" cy="1143000"/>
          </a:xfrm>
        </p:spPr>
        <p:txBody>
          <a:bodyPr>
            <a:normAutofit/>
          </a:bodyPr>
          <a:lstStyle/>
          <a:p>
            <a:r>
              <a:rPr lang="en-US" altLang="ko-KR" sz="3000" b="1" dirty="0" smtClean="0">
                <a:latin typeface="Times New Roman" pitchFamily="18" charset="0"/>
                <a:cs typeface="Times New Roman" pitchFamily="18" charset="0"/>
              </a:rPr>
              <a:t>Conclusion</a:t>
            </a:r>
            <a:endParaRPr lang="ko-KR" altLang="en-US" sz="3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857232"/>
            <a:ext cx="8229600" cy="5429288"/>
          </a:xfrm>
        </p:spPr>
        <p:txBody>
          <a:bodyPr/>
          <a:lstStyle/>
          <a:p>
            <a:pPr algn="just"/>
            <a:r>
              <a:rPr lang="en-US" altLang="ko-KR" sz="2400" b="1" dirty="0" smtClean="0">
                <a:ea typeface="Arial Unicode MS" pitchFamily="34" charset="-122"/>
              </a:rPr>
              <a:t>Propose</a:t>
            </a:r>
            <a:r>
              <a:rPr lang="en-US" altLang="ko-KR" sz="2400" b="1" dirty="0" smtClean="0">
                <a:latin typeface="Times New Roman" pitchFamily="18" charset="0"/>
                <a:ea typeface="Arial Unicode MS" pitchFamily="34" charset="-122"/>
                <a:cs typeface="Times New Roman" pitchFamily="18" charset="0"/>
              </a:rPr>
              <a:t> method</a:t>
            </a:r>
          </a:p>
          <a:p>
            <a:pPr lvl="1"/>
            <a:r>
              <a:rPr lang="en-GB" sz="2000" dirty="0" smtClean="0"/>
              <a:t>Encode one residual for each prediction unit of the inter mode coded </a:t>
            </a:r>
            <a:r>
              <a:rPr lang="en-GB" sz="2000" smtClean="0"/>
              <a:t>but non-skipped depth </a:t>
            </a:r>
            <a:r>
              <a:rPr lang="en-GB" sz="2000" dirty="0" smtClean="0"/>
              <a:t>CU. </a:t>
            </a:r>
          </a:p>
          <a:p>
            <a:pPr lvl="1"/>
            <a:endParaRPr lang="en-US" altLang="ko-KR" sz="2000" dirty="0" smtClean="0">
              <a:ea typeface="Arial Unicode MS" pitchFamily="50" charset="-127"/>
              <a:sym typeface="Wingdings" pitchFamily="2" charset="2"/>
            </a:endParaRPr>
          </a:p>
          <a:p>
            <a:pPr lvl="0" algn="just"/>
            <a:r>
              <a:rPr lang="en-US" altLang="ko-KR" sz="2400" b="1" dirty="0" smtClean="0">
                <a:solidFill>
                  <a:prstClr val="black"/>
                </a:solidFill>
                <a:ea typeface="Arial Unicode MS" pitchFamily="34" charset="-122"/>
              </a:rPr>
              <a:t>Performance</a:t>
            </a:r>
          </a:p>
          <a:p>
            <a:pPr lvl="1" algn="just"/>
            <a:r>
              <a:rPr lang="en-US" altLang="ko-KR" sz="2000" dirty="0" smtClean="0">
                <a:solidFill>
                  <a:prstClr val="black"/>
                </a:solidFill>
                <a:ea typeface="Arial Unicode MS" pitchFamily="34" charset="-122"/>
              </a:rPr>
              <a:t>-0.71% coding gain for synthesized view</a:t>
            </a:r>
          </a:p>
          <a:p>
            <a:pPr lvl="1" algn="just"/>
            <a:endParaRPr lang="en-US" altLang="ko-KR" sz="2000" dirty="0" smtClean="0">
              <a:ea typeface="Arial Unicode MS" pitchFamily="50" charset="-127"/>
            </a:endParaRPr>
          </a:p>
          <a:p>
            <a:pPr marL="495300" indent="-495300"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sz="2400" dirty="0" smtClean="0"/>
          </a:p>
          <a:p>
            <a:pPr marL="495300" indent="-495300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400" dirty="0" smtClean="0"/>
              <a:t>It is recommended to adopt proposed method into 3D-HEVC</a:t>
            </a:r>
            <a:endParaRPr lang="en-US" altLang="zh-CN" sz="2400" dirty="0" smtClean="0"/>
          </a:p>
          <a:p>
            <a:pPr lvl="1" algn="just">
              <a:buNone/>
            </a:pPr>
            <a:endParaRPr lang="en-US" altLang="ko-KR" sz="2000" dirty="0" smtClean="0">
              <a:latin typeface="Times New Roman" pitchFamily="18" charset="0"/>
              <a:ea typeface="Arial Unicode MS" pitchFamily="34" charset="-122"/>
              <a:cs typeface="Times New Roman" pitchFamily="18" charset="0"/>
            </a:endParaRPr>
          </a:p>
        </p:txBody>
      </p:sp>
      <p:sp>
        <p:nvSpPr>
          <p:cNvPr id="8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553200" y="6492899"/>
            <a:ext cx="2133600" cy="365125"/>
          </a:xfrm>
        </p:spPr>
        <p:txBody>
          <a:bodyPr/>
          <a:lstStyle/>
          <a:p>
            <a:fld id="{6C6BDA0D-7177-4653-8269-3CEBA318000B}" type="slidenum">
              <a:rPr lang="ko-KR" altLang="en-US" sz="1400" b="1" smtClean="0">
                <a:solidFill>
                  <a:schemeClr val="tx1"/>
                </a:solidFill>
              </a:rPr>
              <a:pPr/>
              <a:t>7</a:t>
            </a:fld>
            <a:r>
              <a:rPr lang="en-US" altLang="ko-KR" sz="1400" b="1" dirty="0" smtClean="0">
                <a:solidFill>
                  <a:schemeClr val="tx1"/>
                </a:solidFill>
              </a:rPr>
              <a:t>/7</a:t>
            </a:r>
            <a:endParaRPr lang="ko-KR" altLang="en-US" sz="1400" b="1" dirty="0">
              <a:solidFill>
                <a:schemeClr val="tx1"/>
              </a:solidFill>
            </a:endParaRPr>
          </a:p>
        </p:txBody>
      </p:sp>
      <p:sp>
        <p:nvSpPr>
          <p:cNvPr id="6" name="灯片编号占位符 4"/>
          <p:cNvSpPr txBox="1">
            <a:spLocks/>
          </p:cNvSpPr>
          <p:nvPr/>
        </p:nvSpPr>
        <p:spPr>
          <a:xfrm>
            <a:off x="385762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itchFamily="2" charset="-122"/>
                <a:cs typeface="+mn-cs"/>
              </a:rPr>
              <a:t>JCT3V-E0156</a:t>
            </a:r>
            <a:endParaRPr kumimoji="0" lang="ko-KR" altLang="en-US" sz="1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itchFamily="2" charset="-122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JCTVC-I0036-v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JCTVC-I0036-v1</Template>
  <TotalTime>9479</TotalTime>
  <Words>797</Words>
  <Application>Microsoft Office PowerPoint</Application>
  <PresentationFormat>全屏显示(4:3)</PresentationFormat>
  <Paragraphs>305</Paragraphs>
  <Slides>7</Slides>
  <Notes>6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8" baseType="lpstr">
      <vt:lpstr>JCTVC-I0036-v1</vt:lpstr>
      <vt:lpstr>幻灯片 1</vt:lpstr>
      <vt:lpstr>Summary</vt:lpstr>
      <vt:lpstr>Proposed Method</vt:lpstr>
      <vt:lpstr>Proposed Method</vt:lpstr>
      <vt:lpstr>Experimental Results – without further Improvement (CTC)</vt:lpstr>
      <vt:lpstr>Experimental Results – with further Improvement (CTC)</vt:lpstr>
      <vt:lpstr>Conclusion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Improvements on median motion vectors of AMVP</dc:title>
  <dc:creator>Joonyoung Park</dc:creator>
  <cp:lastModifiedBy>Administrator</cp:lastModifiedBy>
  <cp:revision>900</cp:revision>
  <dcterms:created xsi:type="dcterms:W3CDTF">2011-01-17T01:44:45Z</dcterms:created>
  <dcterms:modified xsi:type="dcterms:W3CDTF">2013-07-23T01:21:50Z</dcterms:modified>
</cp:coreProperties>
</file>