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9"/>
  </p:notesMasterIdLst>
  <p:handoutMasterIdLst>
    <p:handoutMasterId r:id="rId10"/>
  </p:handoutMasterIdLst>
  <p:sldIdLst>
    <p:sldId id="721" r:id="rId2"/>
    <p:sldId id="865" r:id="rId3"/>
    <p:sldId id="866" r:id="rId4"/>
    <p:sldId id="867" r:id="rId5"/>
    <p:sldId id="868" r:id="rId6"/>
    <p:sldId id="869" r:id="rId7"/>
    <p:sldId id="870" r:id="rId8"/>
  </p:sldIdLst>
  <p:sldSz cx="9144000" cy="6858000" type="screen4x3"/>
  <p:notesSz cx="6788150" cy="9923463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5pPr>
    <a:lvl6pPr marL="2286000" algn="l" defTabSz="914400" rtl="0" eaLnBrk="1" latinLnBrk="1" hangingPunct="1"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6pPr>
    <a:lvl7pPr marL="2743200" algn="l" defTabSz="914400" rtl="0" eaLnBrk="1" latinLnBrk="1" hangingPunct="1"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7pPr>
    <a:lvl8pPr marL="3200400" algn="l" defTabSz="914400" rtl="0" eaLnBrk="1" latinLnBrk="1" hangingPunct="1"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8pPr>
    <a:lvl9pPr marL="3657600" algn="l" defTabSz="914400" rtl="0" eaLnBrk="1" latinLnBrk="1" hangingPunct="1"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CC3300"/>
    <a:srgbClr val="5FE3D6"/>
    <a:srgbClr val="43CAE5"/>
    <a:srgbClr val="66CCFF"/>
    <a:srgbClr val="5DCBC1"/>
    <a:srgbClr val="990000"/>
    <a:srgbClr val="9999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보통 스타일 2 - 강조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D27102A9-8310-4765-A935-A1911B00CA55}" styleName="밝은 스타일 1 - 강조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D7AC3CCA-C797-4891-BE02-D94E43425B78}" styleName="보통 스타일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679" autoAdjust="0"/>
    <p:restoredTop sz="94240" autoAdjust="0"/>
  </p:normalViewPr>
  <p:slideViewPr>
    <p:cSldViewPr>
      <p:cViewPr>
        <p:scale>
          <a:sx n="100" d="100"/>
          <a:sy n="100" d="100"/>
        </p:scale>
        <p:origin x="-1944" y="-3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3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2724" y="-96"/>
      </p:cViewPr>
      <p:guideLst>
        <p:guide orient="horz" pos="3126"/>
        <p:guide pos="2138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16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6513" y="0"/>
            <a:ext cx="2941637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85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6575"/>
            <a:ext cx="29416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85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6513" y="9426575"/>
            <a:ext cx="2941637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09592CCC-4287-4091-BDD7-6597032BF79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xmlns="" val="11755634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70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35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1438" y="0"/>
            <a:ext cx="28908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6625" y="766763"/>
            <a:ext cx="4899025" cy="36750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935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2813" y="4748213"/>
            <a:ext cx="4946650" cy="444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1935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8638"/>
            <a:ext cx="2967038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b" anchorCtr="0" compatLnSpc="1">
            <a:prstTxWarp prst="textNoShape">
              <a:avLst/>
            </a:prstTxWarp>
          </a:bodyPr>
          <a:lstStyle>
            <a:lvl1pPr algn="l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35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1438" y="9418638"/>
            <a:ext cx="2890837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fld id="{C1AD212E-C680-4CAF-99B8-8E6EE209D12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xmlns="" val="1638480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 eaLnBrk="0" hangingPunct="0"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 eaLnBrk="0" hangingPunct="0"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 eaLnBrk="0" hangingPunct="0"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 eaLnBrk="0" hangingPunct="0"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pPr eaLnBrk="1" hangingPunct="1"/>
            <a:fld id="{A95D6B17-8E4F-4853-A141-23F7AED9905E}" type="slidenum">
              <a:rPr lang="en-US" altLang="ko-KR" sz="1200" smtClean="0">
                <a:latin typeface="새굴림" pitchFamily="18" charset="-127"/>
                <a:ea typeface="새굴림" pitchFamily="18" charset="-127"/>
              </a:rPr>
              <a:pPr eaLnBrk="1" hangingPunct="1"/>
              <a:t>1</a:t>
            </a:fld>
            <a:endParaRPr lang="en-US" altLang="ko-KR" sz="1200" smtClean="0">
              <a:latin typeface="새굴림" pitchFamily="18" charset="-127"/>
              <a:ea typeface="새굴림" pitchFamily="18" charset="-127"/>
            </a:endParaRPr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8213" y="766763"/>
            <a:ext cx="4899025" cy="3675062"/>
          </a:xfrm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ko-KR" altLang="ko-KR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AD212E-C680-4CAF-99B8-8E6EE209D123}" type="slidenum">
              <a:rPr lang="en-US" altLang="ko-KR" smtClean="0"/>
              <a:pPr>
                <a:defRPr/>
              </a:pPr>
              <a:t>2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xmlns="" val="32560350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AD212E-C680-4CAF-99B8-8E6EE209D123}" type="slidenum">
              <a:rPr lang="en-US" altLang="ko-KR" smtClean="0"/>
              <a:pPr>
                <a:defRPr/>
              </a:pPr>
              <a:t>3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xmlns="" val="32560350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AD212E-C680-4CAF-99B8-8E6EE209D123}" type="slidenum">
              <a:rPr lang="en-US" altLang="ko-KR" smtClean="0"/>
              <a:pPr>
                <a:defRPr/>
              </a:pPr>
              <a:t>4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xmlns="" val="32560350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AD212E-C680-4CAF-99B8-8E6EE209D123}" type="slidenum">
              <a:rPr lang="en-US" altLang="ko-KR" smtClean="0"/>
              <a:pPr>
                <a:defRPr/>
              </a:pPr>
              <a:t>5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xmlns="" val="32560350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AD212E-C680-4CAF-99B8-8E6EE209D123}" type="slidenum">
              <a:rPr lang="en-US" altLang="ko-KR" smtClean="0"/>
              <a:pPr>
                <a:defRPr/>
              </a:pPr>
              <a:t>6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xmlns="" val="32560350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AD212E-C680-4CAF-99B8-8E6EE209D123}" type="slidenum">
              <a:rPr lang="en-US" altLang="ko-KR" smtClean="0"/>
              <a:pPr>
                <a:defRPr/>
              </a:pPr>
              <a:t>7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xmlns="" val="32560350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endParaRPr lang="ko-KR" altLang="ko-KR" dirty="0"/>
          </a:p>
        </p:txBody>
      </p:sp>
      <p:sp>
        <p:nvSpPr>
          <p:cNvPr id="133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895600"/>
            <a:ext cx="6400800" cy="3124200"/>
          </a:xfrm>
          <a:prstGeom prst="rect">
            <a:avLst/>
          </a:prstGeom>
          <a:ln w="9525">
            <a:miter lim="800000"/>
          </a:ln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endParaRPr lang="en-US" altLang="ko-KR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xmlns="" val="3402143379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889B33-B1F6-48EC-8ACB-28A873E26F61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xmlns="" val="1652394637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858000" y="76200"/>
            <a:ext cx="2286000" cy="62484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0" y="76200"/>
            <a:ext cx="6705600" cy="62484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E24500-8396-4ECE-BF5C-B3CFEE909054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xmlns="" val="1528301649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sz="1800" baseline="0"/>
            </a:lvl2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5F3C0D-5DBE-42BF-8D3F-482FB3DAD48A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xmlns="" val="3234783800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D6710D-EC90-43A7-9658-C46E525D8D2C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xmlns="" val="136634000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0" y="762000"/>
            <a:ext cx="44958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762000"/>
            <a:ext cx="44958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98D7EF-4D19-437F-8229-64F09AE89EDF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xmlns="" val="3425427775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09CA2-07CA-4123-B5E6-2FBEF7462BD8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xmlns="" val="3268901974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3BA161-479B-4A1A-A33E-B4EAC67AED45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xmlns="" val="2972232356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930C57-D219-43F6-BF05-D5C8DD286150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xmlns="" val="2626931367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65803E-7C26-4ADE-B61B-FE779ECA3017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xmlns="" val="448702880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0E26A2-5A6A-47C0-8DCD-5AE856CD76DB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xmlns="" val="1845477057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Line 2"/>
          <p:cNvSpPr>
            <a:spLocks noChangeShapeType="1"/>
          </p:cNvSpPr>
          <p:nvPr/>
        </p:nvSpPr>
        <p:spPr bwMode="auto">
          <a:xfrm>
            <a:off x="0" y="836613"/>
            <a:ext cx="9144000" cy="0"/>
          </a:xfrm>
          <a:prstGeom prst="line">
            <a:avLst/>
          </a:prstGeom>
          <a:noFill/>
          <a:ln w="57150" cmpd="thinThick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endParaRPr lang="ko-KR" altLang="en-US"/>
          </a:p>
        </p:txBody>
      </p:sp>
      <p:sp>
        <p:nvSpPr>
          <p:cNvPr id="1027" name="AutoShap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762000"/>
            <a:ext cx="9144000" cy="5562600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905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smtClean="0"/>
              <a:t> </a:t>
            </a:r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 둘째 수준</a:t>
            </a:r>
          </a:p>
          <a:p>
            <a:pPr lvl="2"/>
            <a:r>
              <a:rPr lang="ko-KR" altLang="en-US" smtClean="0"/>
              <a:t> 셋째 수준</a:t>
            </a:r>
          </a:p>
          <a:p>
            <a:pPr lvl="3"/>
            <a:r>
              <a:rPr lang="ko-KR" altLang="en-US" smtClean="0"/>
              <a:t> 넷째 수준</a:t>
            </a:r>
          </a:p>
          <a:p>
            <a:pPr lvl="4"/>
            <a:r>
              <a:rPr lang="ko-KR" altLang="en-US" smtClean="0"/>
              <a:t> 다섯째 수준</a:t>
            </a:r>
          </a:p>
        </p:txBody>
      </p:sp>
      <p:sp>
        <p:nvSpPr>
          <p:cNvPr id="132103" name="Rectangle 7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50000"/>
              </a:spcBef>
              <a:defRPr/>
            </a:pPr>
            <a:endParaRPr lang="ko-KR" altLang="en-US"/>
          </a:p>
        </p:txBody>
      </p:sp>
      <p:sp>
        <p:nvSpPr>
          <p:cNvPr id="132104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76200"/>
            <a:ext cx="8229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 smtClean="0"/>
              <a:t>제 목</a:t>
            </a:r>
          </a:p>
        </p:txBody>
      </p:sp>
      <p:sp>
        <p:nvSpPr>
          <p:cNvPr id="132101" name="Line 5"/>
          <p:cNvSpPr>
            <a:spLocks noChangeShapeType="1"/>
          </p:cNvSpPr>
          <p:nvPr/>
        </p:nvSpPr>
        <p:spPr bwMode="auto">
          <a:xfrm>
            <a:off x="0" y="6477000"/>
            <a:ext cx="9144000" cy="0"/>
          </a:xfrm>
          <a:prstGeom prst="line">
            <a:avLst/>
          </a:prstGeom>
          <a:noFill/>
          <a:ln w="57150" cmpd="thinThick">
            <a:solidFill>
              <a:srgbClr val="000099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endParaRPr lang="ko-KR" altLang="en-US"/>
          </a:p>
        </p:txBody>
      </p:sp>
      <p:sp>
        <p:nvSpPr>
          <p:cNvPr id="132113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038600" y="6524625"/>
            <a:ext cx="83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 b="0">
                <a:latin typeface="+mn-lt"/>
                <a:ea typeface="굴림" pitchFamily="50" charset="-127"/>
              </a:defRPr>
            </a:lvl1pPr>
          </a:lstStyle>
          <a:p>
            <a:pPr>
              <a:defRPr/>
            </a:pPr>
            <a:fld id="{E5B2E31F-15A5-4BE7-963B-54A1A29E81C7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420" r:id="rId1"/>
    <p:sldLayoutId id="2147485410" r:id="rId2"/>
    <p:sldLayoutId id="2147485411" r:id="rId3"/>
    <p:sldLayoutId id="2147485412" r:id="rId4"/>
    <p:sldLayoutId id="2147485413" r:id="rId5"/>
    <p:sldLayoutId id="2147485414" r:id="rId6"/>
    <p:sldLayoutId id="2147485415" r:id="rId7"/>
    <p:sldLayoutId id="2147485416" r:id="rId8"/>
    <p:sldLayoutId id="2147485417" r:id="rId9"/>
    <p:sldLayoutId id="2147485418" r:id="rId10"/>
    <p:sldLayoutId id="2147485419" r:id="rId11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lr>
          <a:srgbClr val="CC0000"/>
        </a:buClr>
        <a:buFont typeface="Wingdings" pitchFamily="2" charset="2"/>
        <a:buChar char="v"/>
        <a:defRPr kumimoji="1"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lr>
          <a:schemeClr val="accent2"/>
        </a:buClr>
        <a:buSzPct val="110000"/>
        <a:buFont typeface="Wingdings" pitchFamily="2" charset="2"/>
        <a:buChar char="§"/>
        <a:defRPr kumimoji="1" sz="2800">
          <a:solidFill>
            <a:srgbClr val="000066"/>
          </a:solidFill>
          <a:latin typeface="+mn-ea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lr>
          <a:srgbClr val="FF6600"/>
        </a:buClr>
        <a:buChar char="•"/>
        <a:defRPr kumimoji="1" sz="1600">
          <a:solidFill>
            <a:schemeClr val="accent2"/>
          </a:solidFill>
          <a:latin typeface="+mn-ea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Blip>
          <a:blip r:embed="rId13"/>
        </a:buBlip>
        <a:defRPr kumimoji="1" sz="1400">
          <a:solidFill>
            <a:schemeClr val="tx1"/>
          </a:solidFill>
          <a:latin typeface="+mn-ea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ea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lt"/>
          <a:ea typeface="굴림" pitchFamily="50" charset="-127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lt"/>
          <a:ea typeface="굴림" pitchFamily="50" charset="-127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lt"/>
          <a:ea typeface="굴림" pitchFamily="50" charset="-127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lt"/>
          <a:ea typeface="굴림" pitchFamily="50" charset="-127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8547" name="Rectangle 3"/>
          <p:cNvSpPr>
            <a:spLocks noChangeArrowheads="1"/>
          </p:cNvSpPr>
          <p:nvPr/>
        </p:nvSpPr>
        <p:spPr bwMode="auto">
          <a:xfrm>
            <a:off x="150448" y="1168702"/>
            <a:ext cx="892214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ko-KR" sz="480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HY헤드라인M" pitchFamily="18" charset="-127"/>
              </a:rPr>
              <a:t>DMVP in Texture-First Coding</a:t>
            </a:r>
            <a:endParaRPr lang="en-US" altLang="ko-KR" sz="1500" smtClean="0">
              <a:solidFill>
                <a:schemeClr val="accent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  <a:ea typeface="HY헤드라인M" pitchFamily="18" charset="-127"/>
            </a:endParaRPr>
          </a:p>
        </p:txBody>
      </p:sp>
      <p:sp>
        <p:nvSpPr>
          <p:cNvPr id="14338" name="Line 2"/>
          <p:cNvSpPr>
            <a:spLocks noChangeShapeType="1"/>
          </p:cNvSpPr>
          <p:nvPr/>
        </p:nvSpPr>
        <p:spPr bwMode="auto">
          <a:xfrm>
            <a:off x="252413" y="2781300"/>
            <a:ext cx="8639175" cy="0"/>
          </a:xfrm>
          <a:prstGeom prst="line">
            <a:avLst/>
          </a:prstGeom>
          <a:noFill/>
          <a:ln w="57150" cmpd="thinThick">
            <a:solidFill>
              <a:schemeClr val="accent6"/>
            </a:solidFill>
            <a:round/>
            <a:headEnd/>
            <a:tailEnd/>
          </a:ln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endParaRPr lang="ko-KR" altLang="en-US"/>
          </a:p>
        </p:txBody>
      </p:sp>
      <p:sp>
        <p:nvSpPr>
          <p:cNvPr id="3076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442913" y="3429001"/>
            <a:ext cx="8305800" cy="2571767"/>
          </a:xfrm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altLang="ko-KR" sz="2800" smtClean="0">
                <a:ea typeface="바탕체" pitchFamily="17" charset="-127"/>
              </a:rPr>
              <a:t>Jin Young Lee</a:t>
            </a:r>
            <a:endParaRPr lang="en-US" altLang="ko-KR" sz="2800" dirty="0" smtClean="0">
              <a:ea typeface="바탕체" pitchFamily="17" charset="-127"/>
            </a:endParaRPr>
          </a:p>
          <a:p>
            <a:pPr eaLnBrk="1" hangingPunct="1">
              <a:spcBef>
                <a:spcPct val="0"/>
              </a:spcBef>
            </a:pPr>
            <a:endParaRPr lang="en-US" altLang="ko-KR" sz="2800" dirty="0" smtClean="0">
              <a:ea typeface="바탕체" pitchFamily="17" charset="-127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ko-KR" sz="2800" dirty="0" smtClean="0">
                <a:ea typeface="바탕체" pitchFamily="17" charset="-127"/>
              </a:rPr>
              <a:t>Multimedia Platform Lab.</a:t>
            </a:r>
          </a:p>
          <a:p>
            <a:pPr eaLnBrk="1" hangingPunct="1">
              <a:spcBef>
                <a:spcPct val="0"/>
              </a:spcBef>
            </a:pPr>
            <a:r>
              <a:rPr lang="en-US" altLang="ko-KR" sz="2800" dirty="0" smtClean="0">
                <a:ea typeface="바탕체" pitchFamily="17" charset="-127"/>
              </a:rPr>
              <a:t>DMC R&amp;D Center</a:t>
            </a:r>
          </a:p>
          <a:p>
            <a:pPr eaLnBrk="1" hangingPunct="1">
              <a:spcBef>
                <a:spcPct val="0"/>
              </a:spcBef>
            </a:pPr>
            <a:r>
              <a:rPr lang="en-US" altLang="ko-KR" sz="2800" dirty="0" smtClean="0">
                <a:ea typeface="바탕체" pitchFamily="17" charset="-127"/>
              </a:rPr>
              <a:t>Samsung Electronics</a:t>
            </a:r>
          </a:p>
          <a:p>
            <a:pPr eaLnBrk="1" hangingPunct="1">
              <a:spcBef>
                <a:spcPct val="0"/>
              </a:spcBef>
            </a:pPr>
            <a:endParaRPr lang="en-US" altLang="ko-KR" dirty="0" smtClean="0">
              <a:solidFill>
                <a:srgbClr val="000000"/>
              </a:solidFill>
              <a:ea typeface="바탕체" pitchFamily="17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85720" y="76200"/>
            <a:ext cx="8610600" cy="685800"/>
          </a:xfrm>
        </p:spPr>
        <p:txBody>
          <a:bodyPr/>
          <a:lstStyle/>
          <a:p>
            <a:r>
              <a:rPr lang="en-US" altLang="ko-KR" smtClean="0"/>
              <a:t>Current DMVP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0" y="762000"/>
            <a:ext cx="6012160" cy="556260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CA" altLang="ko-KR" sz="1600" smtClean="0">
                <a:latin typeface="+mn-ea"/>
              </a:rPr>
              <a:t>It was reported that the performance of 3D-AVC is very small in the texture-first coding (JCT3V-D0185)</a:t>
            </a:r>
          </a:p>
          <a:p>
            <a:pPr>
              <a:buFont typeface="Arial" pitchFamily="34" charset="0"/>
              <a:buChar char="•"/>
            </a:pPr>
            <a:endParaRPr lang="en-US" altLang="ko-KR" sz="160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r>
              <a:rPr lang="en-US" altLang="ko-KR" sz="1600" smtClean="0">
                <a:latin typeface="+mn-ea"/>
              </a:rPr>
              <a:t>DMVP provides the significantly high coding performance in the depth-first coding, but it is turned off in the texture-fist coding</a:t>
            </a:r>
          </a:p>
          <a:p>
            <a:pPr>
              <a:buFont typeface="Arial" pitchFamily="34" charset="0"/>
              <a:buChar char="•"/>
            </a:pPr>
            <a:endParaRPr lang="en-US" altLang="ko-KR" sz="160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r>
              <a:rPr lang="en-US" altLang="ko-KR" sz="1600" smtClean="0">
                <a:latin typeface="+mn-ea"/>
              </a:rPr>
              <a:t>Experiment</a:t>
            </a:r>
          </a:p>
          <a:p>
            <a:pPr lvl="1">
              <a:buFont typeface="Arial" pitchFamily="34" charset="0"/>
              <a:buChar char="•"/>
            </a:pPr>
            <a:r>
              <a:rPr lang="en-US" altLang="ko-KR" sz="1400" smtClean="0"/>
              <a:t>Reference : MVC+D</a:t>
            </a:r>
          </a:p>
          <a:p>
            <a:pPr lvl="1">
              <a:buFont typeface="Arial" pitchFamily="34" charset="0"/>
              <a:buChar char="•"/>
            </a:pPr>
            <a:r>
              <a:rPr lang="en-US" altLang="ko-KR" sz="1400" smtClean="0">
                <a:latin typeface="+mn-ea"/>
              </a:rPr>
              <a:t>Test         : TDTDTD in EHP (VSP off) 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>
          <a:xfrm>
            <a:off x="4038600" y="6910414"/>
            <a:ext cx="838200" cy="304800"/>
          </a:xfrm>
        </p:spPr>
        <p:txBody>
          <a:bodyPr/>
          <a:lstStyle/>
          <a:p>
            <a:pPr>
              <a:defRPr/>
            </a:pPr>
            <a:fld id="{7C5F3C0D-5DBE-42BF-8D3F-482FB3DAD48A}" type="slidenum">
              <a:rPr lang="en-US" altLang="ko-KR" smtClean="0">
                <a:latin typeface="+mn-ea"/>
                <a:ea typeface="+mn-ea"/>
              </a:rPr>
              <a:pPr>
                <a:defRPr/>
              </a:pPr>
              <a:t>2</a:t>
            </a:fld>
            <a:endParaRPr lang="en-US" altLang="ko-KR" dirty="0">
              <a:latin typeface="+mn-ea"/>
              <a:ea typeface="+mn-ea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1052736"/>
            <a:ext cx="2799190" cy="2492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표 7"/>
          <p:cNvGraphicFramePr>
            <a:graphicFrameLocks noGrp="1"/>
          </p:cNvGraphicFramePr>
          <p:nvPr/>
        </p:nvGraphicFramePr>
        <p:xfrm>
          <a:off x="1259632" y="3969242"/>
          <a:ext cx="6480002" cy="1619998"/>
        </p:xfrm>
        <a:graphic>
          <a:graphicData uri="http://schemas.openxmlformats.org/drawingml/2006/table">
            <a:tbl>
              <a:tblPr/>
              <a:tblGrid>
                <a:gridCol w="540841"/>
                <a:gridCol w="732557"/>
                <a:gridCol w="732557"/>
                <a:gridCol w="811262"/>
                <a:gridCol w="732557"/>
                <a:gridCol w="732557"/>
                <a:gridCol w="732557"/>
                <a:gridCol w="732557"/>
                <a:gridCol w="732557"/>
              </a:tblGrid>
              <a:tr h="148624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　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Texture Coding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Depth Coding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 (Coded PSNR)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 (Synthesed PSNR)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63486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　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dBR, %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dPSNR,dB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dBR, %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dPSNR,dB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dBR, %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dPSNR,dB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dBR, %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dPSNR,dB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1634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S01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-0.50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0.02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-1.75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0.09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-0.62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0.03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-1.12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0.05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4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S02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-1.28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0.04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-2.00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0.08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-1.51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0.05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-1.16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0.04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4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S03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-0.10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2.08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-0.17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0.05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-0.51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0.02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4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S04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0.11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-26.41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1.87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0.64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-0.03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-2.22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0.09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4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S05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-1.70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0.10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-1.57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0.08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-1.60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0.08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-1.51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0.07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4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S06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-2.58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0.14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-2.91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0.13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-2.68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0.14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-2.27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0.11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4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S08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-1.97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0.09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10.93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-0.47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-7.99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0.37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-2.03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0.08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4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Average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-1.15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0.06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-3.09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0.23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-1.96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0.09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-1.55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0.06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7104460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85720" y="76200"/>
            <a:ext cx="8610600" cy="685800"/>
          </a:xfrm>
        </p:spPr>
        <p:txBody>
          <a:bodyPr/>
          <a:lstStyle/>
          <a:p>
            <a:r>
              <a:rPr lang="en-US" altLang="ko-KR" smtClean="0"/>
              <a:t>Proposed DMVP #1 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0" y="762000"/>
            <a:ext cx="6012160" cy="556260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altLang="ko-KR" sz="1600" smtClean="0"/>
              <a:t>When the coded depth map is not available, the proposed method uses the zero disparity for DMVP</a:t>
            </a:r>
          </a:p>
          <a:p>
            <a:pPr>
              <a:buFont typeface="Arial" pitchFamily="34" charset="0"/>
              <a:buChar char="•"/>
            </a:pPr>
            <a:endParaRPr lang="en-US" altLang="ko-KR" sz="160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r>
              <a:rPr lang="en-US" altLang="ko-KR" sz="1600" smtClean="0">
                <a:latin typeface="+mn-ea"/>
              </a:rPr>
              <a:t>Experiment</a:t>
            </a:r>
          </a:p>
          <a:p>
            <a:pPr lvl="1">
              <a:buFont typeface="Arial" pitchFamily="34" charset="0"/>
              <a:buChar char="•"/>
            </a:pPr>
            <a:r>
              <a:rPr lang="en-US" altLang="ko-KR" sz="1400" smtClean="0"/>
              <a:t>Reference : MVC+D</a:t>
            </a:r>
          </a:p>
          <a:p>
            <a:pPr lvl="1">
              <a:buFont typeface="Arial" pitchFamily="34" charset="0"/>
              <a:buChar char="•"/>
            </a:pPr>
            <a:r>
              <a:rPr lang="en-US" altLang="ko-KR" sz="1400" smtClean="0">
                <a:latin typeface="+mn-ea"/>
              </a:rPr>
              <a:t>Test         : TDTDTD in EHP (VSP off) 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>
          <a:xfrm>
            <a:off x="4038600" y="6910414"/>
            <a:ext cx="838200" cy="304800"/>
          </a:xfrm>
        </p:spPr>
        <p:txBody>
          <a:bodyPr/>
          <a:lstStyle/>
          <a:p>
            <a:pPr>
              <a:defRPr/>
            </a:pPr>
            <a:fld id="{7C5F3C0D-5DBE-42BF-8D3F-482FB3DAD48A}" type="slidenum">
              <a:rPr lang="en-US" altLang="ko-KR" smtClean="0">
                <a:latin typeface="+mn-ea"/>
                <a:ea typeface="+mn-ea"/>
              </a:rPr>
              <a:pPr>
                <a:defRPr/>
              </a:pPr>
              <a:t>3</a:t>
            </a:fld>
            <a:endParaRPr lang="en-US" altLang="ko-KR" dirty="0">
              <a:latin typeface="+mn-ea"/>
              <a:ea typeface="+mn-ea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19" y="908720"/>
            <a:ext cx="3213433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" name="표 9"/>
          <p:cNvGraphicFramePr>
            <a:graphicFrameLocks noGrp="1"/>
          </p:cNvGraphicFramePr>
          <p:nvPr/>
        </p:nvGraphicFramePr>
        <p:xfrm>
          <a:off x="1524000" y="3919061"/>
          <a:ext cx="6480002" cy="1619998"/>
        </p:xfrm>
        <a:graphic>
          <a:graphicData uri="http://schemas.openxmlformats.org/drawingml/2006/table">
            <a:tbl>
              <a:tblPr/>
              <a:tblGrid>
                <a:gridCol w="540841"/>
                <a:gridCol w="732557"/>
                <a:gridCol w="732557"/>
                <a:gridCol w="811262"/>
                <a:gridCol w="732557"/>
                <a:gridCol w="732557"/>
                <a:gridCol w="732557"/>
                <a:gridCol w="732557"/>
                <a:gridCol w="732557"/>
              </a:tblGrid>
              <a:tr h="148624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　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Texture Coding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Depth Coding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 (Coded PSNR)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 (Synthesed PSNR)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63486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　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dBR, %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dPSNR,dB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dBR, %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dPSNR,dB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dBR, %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dPSNR,dB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dBR, %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dPSNR,dB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1634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S01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-9.01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0.32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-1.74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0.10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-8.53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0.31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-8.03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0.29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4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S02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-3.26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0.10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-1.98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0.08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-3.34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0.11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-2.86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0.09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4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S03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-7.04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0.27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2.59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-0.21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-6.56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0.25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-5.40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0.18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4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S04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-7.81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0.30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-26.39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1.86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-6.79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0.26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-9.20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0.34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4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S05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-5.46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0.30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-1.67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0.08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-5.19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0.27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-4.43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0.21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4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S06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-10.01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0.56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-2.86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0.13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-9.61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0.52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-8.37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0.41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4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S08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0.18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-0.01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10.63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-0.45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-6.36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0.29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-0.07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4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Average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-6.06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0.26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-3.06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0.23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-6.63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0.29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-5.48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0.22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7104460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85720" y="76200"/>
            <a:ext cx="8610600" cy="685800"/>
          </a:xfrm>
        </p:spPr>
        <p:txBody>
          <a:bodyPr/>
          <a:lstStyle/>
          <a:p>
            <a:r>
              <a:rPr lang="en-US" altLang="ko-KR" smtClean="0"/>
              <a:t>Proposed DMVP #2 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0" y="762000"/>
            <a:ext cx="6012160" cy="556260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altLang="ko-KR" sz="1600" smtClean="0">
                <a:latin typeface="+mn-ea"/>
              </a:rPr>
              <a:t>When the coded depth map is not available, </a:t>
            </a:r>
            <a:r>
              <a:rPr lang="en-CA" altLang="ko-KR" sz="1600" smtClean="0">
                <a:latin typeface="+mn-ea"/>
              </a:rPr>
              <a:t>the disparity converted from a middle value in the range (ex. 8 bit image = 127) is employed </a:t>
            </a:r>
            <a:r>
              <a:rPr lang="en-US" altLang="ko-KR" sz="1600" smtClean="0">
                <a:latin typeface="+mn-ea"/>
              </a:rPr>
              <a:t>for DMVP</a:t>
            </a:r>
          </a:p>
          <a:p>
            <a:pPr>
              <a:buFont typeface="Arial" pitchFamily="34" charset="0"/>
              <a:buChar char="•"/>
            </a:pPr>
            <a:endParaRPr lang="en-US" altLang="ko-KR" sz="160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r>
              <a:rPr lang="en-US" altLang="ko-KR" sz="1600" smtClean="0">
                <a:latin typeface="+mn-ea"/>
              </a:rPr>
              <a:t>Experiment</a:t>
            </a:r>
          </a:p>
          <a:p>
            <a:pPr lvl="1">
              <a:buFont typeface="Arial" pitchFamily="34" charset="0"/>
              <a:buChar char="•"/>
            </a:pPr>
            <a:r>
              <a:rPr lang="en-US" altLang="ko-KR" sz="1400" smtClean="0"/>
              <a:t>Reference : MVC+D</a:t>
            </a:r>
          </a:p>
          <a:p>
            <a:pPr lvl="1">
              <a:buFont typeface="Arial" pitchFamily="34" charset="0"/>
              <a:buChar char="•"/>
            </a:pPr>
            <a:r>
              <a:rPr lang="en-US" altLang="ko-KR" sz="1400" smtClean="0">
                <a:latin typeface="+mn-ea"/>
              </a:rPr>
              <a:t>Test         : TDTDTD in EHP (VSP off) 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>
          <a:xfrm>
            <a:off x="4038600" y="6910414"/>
            <a:ext cx="838200" cy="304800"/>
          </a:xfrm>
        </p:spPr>
        <p:txBody>
          <a:bodyPr/>
          <a:lstStyle/>
          <a:p>
            <a:pPr>
              <a:defRPr/>
            </a:pPr>
            <a:fld id="{7C5F3C0D-5DBE-42BF-8D3F-482FB3DAD48A}" type="slidenum">
              <a:rPr lang="en-US" altLang="ko-KR" smtClean="0">
                <a:latin typeface="+mn-ea"/>
                <a:ea typeface="+mn-ea"/>
              </a:rPr>
              <a:pPr>
                <a:defRPr/>
              </a:pPr>
              <a:t>4</a:t>
            </a:fld>
            <a:endParaRPr lang="en-US" altLang="ko-KR" dirty="0">
              <a:latin typeface="+mn-ea"/>
              <a:ea typeface="+mn-ea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8" name="표 7"/>
          <p:cNvGraphicFramePr>
            <a:graphicFrameLocks noGrp="1"/>
          </p:cNvGraphicFramePr>
          <p:nvPr/>
        </p:nvGraphicFramePr>
        <p:xfrm>
          <a:off x="1524000" y="4077072"/>
          <a:ext cx="6480002" cy="1619998"/>
        </p:xfrm>
        <a:graphic>
          <a:graphicData uri="http://schemas.openxmlformats.org/drawingml/2006/table">
            <a:tbl>
              <a:tblPr/>
              <a:tblGrid>
                <a:gridCol w="540841"/>
                <a:gridCol w="732557"/>
                <a:gridCol w="732557"/>
                <a:gridCol w="811262"/>
                <a:gridCol w="732557"/>
                <a:gridCol w="732557"/>
                <a:gridCol w="732557"/>
                <a:gridCol w="732557"/>
                <a:gridCol w="732557"/>
              </a:tblGrid>
              <a:tr h="148624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　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Texture Coding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Depth Coding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 (Coded PSNR)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 (Synthesed PSNR)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63486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　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dBR, %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dPSNR,dB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dBR, %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dPSNR,dB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dBR, %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dPSNR,dB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dBR, %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dPSNR,dB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1634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S01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-11.68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0.42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-1.39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0.07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-10.97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0.39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-10.13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0.36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4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S02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-4.06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0.12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-1.97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0.08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-4.07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0.12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-3.45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0.11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4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S03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-11.40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0.43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2.45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-0.19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-10.60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0.41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-9.18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0.31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4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S04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-12.49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0.49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-26.55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1.88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-11.18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0.44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-12.74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0.48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4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S05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-17.99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0.98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-1.64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0.08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-15.52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0.79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-14.51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0.67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4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S06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-21.84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1.26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-2.84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0.13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-20.09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1.11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-18.20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0.92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4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S08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-7.15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0.33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10.60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-0.45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-12.44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0.58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-6.20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0.24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4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Average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-12.37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0.58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-3.05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0.23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-12.12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0.55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-10.63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0.44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pic>
        <p:nvPicPr>
          <p:cNvPr id="2662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19" y="908720"/>
            <a:ext cx="3360247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7104460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85720" y="76200"/>
            <a:ext cx="8610600" cy="685800"/>
          </a:xfrm>
        </p:spPr>
        <p:txBody>
          <a:bodyPr/>
          <a:lstStyle/>
          <a:p>
            <a:r>
              <a:rPr lang="en-US" altLang="ko-KR" smtClean="0"/>
              <a:t>Proposed DMVP #3 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0" y="762000"/>
            <a:ext cx="6012160" cy="556260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altLang="ko-KR" sz="1600" smtClean="0">
                <a:latin typeface="+mn-ea"/>
              </a:rPr>
              <a:t>When the coded depth map is not available, the proposed method uses the zero disparity for the first block and the updated disparity introduced in </a:t>
            </a:r>
            <a:r>
              <a:rPr lang="en-US" altLang="ko-KR" sz="1600" smtClean="0">
                <a:latin typeface="+mn-ea"/>
              </a:rPr>
              <a:t>JCT3V-D0186 for the remaining blocks</a:t>
            </a:r>
            <a:endParaRPr lang="en-US" altLang="ko-KR" sz="160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endParaRPr lang="en-US" altLang="ko-KR" sz="160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r>
              <a:rPr lang="en-US" altLang="ko-KR" sz="1600" smtClean="0">
                <a:latin typeface="+mn-ea"/>
              </a:rPr>
              <a:t>JCT3V-D0186 : Disparity updated from the previou blocks</a:t>
            </a:r>
          </a:p>
          <a:p>
            <a:pPr>
              <a:buFont typeface="Arial" pitchFamily="34" charset="0"/>
              <a:buChar char="•"/>
            </a:pPr>
            <a:endParaRPr lang="en-US" altLang="ko-KR" sz="160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r>
              <a:rPr lang="en-US" altLang="ko-KR" sz="1600" smtClean="0">
                <a:latin typeface="+mn-ea"/>
              </a:rPr>
              <a:t>Experiment</a:t>
            </a:r>
          </a:p>
          <a:p>
            <a:pPr lvl="1">
              <a:buFont typeface="Arial" pitchFamily="34" charset="0"/>
              <a:buChar char="•"/>
            </a:pPr>
            <a:r>
              <a:rPr lang="en-US" altLang="ko-KR" sz="1400" smtClean="0"/>
              <a:t>Reference : MVC+D</a:t>
            </a:r>
          </a:p>
          <a:p>
            <a:pPr lvl="1">
              <a:buFont typeface="Arial" pitchFamily="34" charset="0"/>
              <a:buChar char="•"/>
            </a:pPr>
            <a:r>
              <a:rPr lang="en-US" altLang="ko-KR" sz="1400" smtClean="0">
                <a:latin typeface="+mn-ea"/>
              </a:rPr>
              <a:t>Test         : TDTDTD in EHP (VSP off) 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>
          <a:xfrm>
            <a:off x="4038600" y="6910414"/>
            <a:ext cx="838200" cy="304800"/>
          </a:xfrm>
        </p:spPr>
        <p:txBody>
          <a:bodyPr/>
          <a:lstStyle/>
          <a:p>
            <a:pPr>
              <a:defRPr/>
            </a:pPr>
            <a:fld id="{7C5F3C0D-5DBE-42BF-8D3F-482FB3DAD48A}" type="slidenum">
              <a:rPr lang="en-US" altLang="ko-KR" smtClean="0">
                <a:latin typeface="+mn-ea"/>
                <a:ea typeface="+mn-ea"/>
              </a:rPr>
              <a:pPr>
                <a:defRPr/>
              </a:pPr>
              <a:t>5</a:t>
            </a:fld>
            <a:endParaRPr lang="en-US" altLang="ko-KR" dirty="0">
              <a:latin typeface="+mn-ea"/>
              <a:ea typeface="+mn-ea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9" name="표 8"/>
          <p:cNvGraphicFramePr>
            <a:graphicFrameLocks noGrp="1"/>
          </p:cNvGraphicFramePr>
          <p:nvPr/>
        </p:nvGraphicFramePr>
        <p:xfrm>
          <a:off x="1524000" y="4077072"/>
          <a:ext cx="6480002" cy="1619998"/>
        </p:xfrm>
        <a:graphic>
          <a:graphicData uri="http://schemas.openxmlformats.org/drawingml/2006/table">
            <a:tbl>
              <a:tblPr/>
              <a:tblGrid>
                <a:gridCol w="540841"/>
                <a:gridCol w="732557"/>
                <a:gridCol w="732557"/>
                <a:gridCol w="811262"/>
                <a:gridCol w="732557"/>
                <a:gridCol w="732557"/>
                <a:gridCol w="732557"/>
                <a:gridCol w="732557"/>
                <a:gridCol w="732557"/>
              </a:tblGrid>
              <a:tr h="148624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　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Texture Coding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Depth Coding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 (Coded PSNR)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 (Synthesed PSNR)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63486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　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dBR, %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dPSNR,dB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dBR, %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dPSNR,dB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dBR, %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dPSNR,dB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dBR, %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dPSNR,dB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1634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S01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-18.84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0.73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-1.49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0.09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-17.54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0.68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-16.06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0.61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4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S02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-7.51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0.23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-2.03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0.08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-7.23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0.22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-6.28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0.20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4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S03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-12.60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0.48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2.24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-0.18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-11.73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0.45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-9.91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0.34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4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S04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-15.65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0.62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-26.61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1.88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-14.19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0.57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-15.00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0.57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4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S05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-15.58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0.86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-1.74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0.09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-13.64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0.71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-12.37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0.58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4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S06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-20.00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1.17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-2.81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0.13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-18.47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1.04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-16.53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0.85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4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S08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-6.58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0.30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10.62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-0.45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-11.99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0.56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-5.62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0.21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4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Average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-13.82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0.63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-3.12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0.23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-13.54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0.60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-11.68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0.48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pic>
        <p:nvPicPr>
          <p:cNvPr id="2867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980728"/>
            <a:ext cx="3313926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7104460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85720" y="76200"/>
            <a:ext cx="8610600" cy="685800"/>
          </a:xfrm>
        </p:spPr>
        <p:txBody>
          <a:bodyPr/>
          <a:lstStyle/>
          <a:p>
            <a:r>
              <a:rPr lang="en-US" altLang="ko-KR" smtClean="0"/>
              <a:t>Proposed DMVP #4 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0" y="762000"/>
            <a:ext cx="6012160" cy="556260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altLang="ko-KR" sz="1600" smtClean="0">
                <a:latin typeface="+mn-ea"/>
              </a:rPr>
              <a:t>When the coded depth map is not available, the proposed method employs </a:t>
            </a:r>
            <a:r>
              <a:rPr lang="en-CA" altLang="ko-KR" sz="1600" smtClean="0">
                <a:latin typeface="+mn-ea"/>
              </a:rPr>
              <a:t>the disparity converted from the middle value </a:t>
            </a:r>
            <a:r>
              <a:rPr lang="en-US" altLang="ko-KR" sz="1600" smtClean="0">
                <a:latin typeface="+mn-ea"/>
              </a:rPr>
              <a:t>and the updated disparity in JCT3V-D0186 for the remaining blocks</a:t>
            </a:r>
          </a:p>
          <a:p>
            <a:pPr>
              <a:buFont typeface="Arial" pitchFamily="34" charset="0"/>
              <a:buChar char="•"/>
            </a:pPr>
            <a:endParaRPr lang="en-US" altLang="ko-KR" sz="160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r>
              <a:rPr lang="en-US" altLang="ko-KR" sz="1600" smtClean="0">
                <a:latin typeface="+mn-ea"/>
              </a:rPr>
              <a:t>JCT3V-D0186 : Disparity updated from the previou blocks</a:t>
            </a:r>
          </a:p>
          <a:p>
            <a:pPr>
              <a:buFont typeface="Arial" pitchFamily="34" charset="0"/>
              <a:buChar char="•"/>
            </a:pPr>
            <a:endParaRPr lang="en-US" altLang="ko-KR" sz="160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r>
              <a:rPr lang="en-US" altLang="ko-KR" sz="1600" smtClean="0">
                <a:latin typeface="+mn-ea"/>
              </a:rPr>
              <a:t>Experiment</a:t>
            </a:r>
          </a:p>
          <a:p>
            <a:pPr lvl="1">
              <a:buFont typeface="Arial" pitchFamily="34" charset="0"/>
              <a:buChar char="•"/>
            </a:pPr>
            <a:r>
              <a:rPr lang="en-US" altLang="ko-KR" sz="1400" smtClean="0"/>
              <a:t>Reference : MVC+D</a:t>
            </a:r>
          </a:p>
          <a:p>
            <a:pPr lvl="1">
              <a:buFont typeface="Arial" pitchFamily="34" charset="0"/>
              <a:buChar char="•"/>
            </a:pPr>
            <a:r>
              <a:rPr lang="en-US" altLang="ko-KR" sz="1400" smtClean="0">
                <a:latin typeface="+mn-ea"/>
              </a:rPr>
              <a:t>Test         : TDTDTD in EHP (VSP off) 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>
          <a:xfrm>
            <a:off x="4038600" y="6910414"/>
            <a:ext cx="838200" cy="304800"/>
          </a:xfrm>
        </p:spPr>
        <p:txBody>
          <a:bodyPr/>
          <a:lstStyle/>
          <a:p>
            <a:pPr>
              <a:defRPr/>
            </a:pPr>
            <a:fld id="{7C5F3C0D-5DBE-42BF-8D3F-482FB3DAD48A}" type="slidenum">
              <a:rPr lang="en-US" altLang="ko-KR" smtClean="0">
                <a:latin typeface="+mn-ea"/>
                <a:ea typeface="+mn-ea"/>
              </a:rPr>
              <a:pPr>
                <a:defRPr/>
              </a:pPr>
              <a:t>6</a:t>
            </a:fld>
            <a:endParaRPr lang="en-US" altLang="ko-KR" dirty="0">
              <a:latin typeface="+mn-ea"/>
              <a:ea typeface="+mn-ea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980728"/>
            <a:ext cx="3313926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" name="표 9"/>
          <p:cNvGraphicFramePr>
            <a:graphicFrameLocks noGrp="1"/>
          </p:cNvGraphicFramePr>
          <p:nvPr/>
        </p:nvGraphicFramePr>
        <p:xfrm>
          <a:off x="1524000" y="4257274"/>
          <a:ext cx="6480002" cy="1619998"/>
        </p:xfrm>
        <a:graphic>
          <a:graphicData uri="http://schemas.openxmlformats.org/drawingml/2006/table">
            <a:tbl>
              <a:tblPr/>
              <a:tblGrid>
                <a:gridCol w="540841"/>
                <a:gridCol w="732557"/>
                <a:gridCol w="732557"/>
                <a:gridCol w="811262"/>
                <a:gridCol w="732557"/>
                <a:gridCol w="732557"/>
                <a:gridCol w="732557"/>
                <a:gridCol w="732557"/>
                <a:gridCol w="732557"/>
              </a:tblGrid>
              <a:tr h="148624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　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Texture Coding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Depth Coding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 (Coded PSNR)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 (Synthesed PSNR)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63486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　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dBR, %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dPSNR,dB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dBR, %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dPSNR,dB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dBR, %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dPSNR,dB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dBR, %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dPSNR,dB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1634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S01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-19.03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0.73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-1.59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0.08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-17.72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0.68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-16.16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0.61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4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S02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-7.35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0.23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-1.97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0.08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-7.07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0.22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-6.11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0.19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4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S03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-13.00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0.49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2.33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-0.19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-12.09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0.47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-10.33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0.35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4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S04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-15.86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0.63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-26.60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1.88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-14.38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0.57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-15.19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0.58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4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S05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-18.61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1.02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-1.57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0.08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-16.07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0.82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-14.99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0.69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4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S06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-23.09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1.34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-2.91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0.13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-21.25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1.19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-19.14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0.98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4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S08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-10.78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0.50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10.44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-0.45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-15.51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0.73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-9.09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0.35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4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Average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-15.39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0.71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-3.12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0.23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-14.87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0.67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-13.00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0.54 </a:t>
                      </a:r>
                    </a:p>
                  </a:txBody>
                  <a:tcPr marL="5680" marR="5680" marT="56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3C3C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7104460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85720" y="76200"/>
            <a:ext cx="8610600" cy="685800"/>
          </a:xfrm>
        </p:spPr>
        <p:txBody>
          <a:bodyPr/>
          <a:lstStyle/>
          <a:p>
            <a:r>
              <a:rPr lang="en-US" altLang="ko-KR" smtClean="0"/>
              <a:t>Conclusion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0" y="762000"/>
            <a:ext cx="9144000" cy="556260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CA" altLang="ko-KR" sz="1600" smtClean="0">
                <a:latin typeface="+mn-ea"/>
              </a:rPr>
              <a:t>The proposed method </a:t>
            </a:r>
          </a:p>
          <a:p>
            <a:pPr lvl="1">
              <a:buFont typeface="Arial" pitchFamily="34" charset="0"/>
              <a:buChar char="•"/>
            </a:pPr>
            <a:r>
              <a:rPr lang="en-CA" altLang="ko-KR" sz="1600" smtClean="0"/>
              <a:t>obtains the significantly high coding performance, as compared to MVC+D.</a:t>
            </a:r>
          </a:p>
          <a:p>
            <a:pPr lvl="1">
              <a:buFont typeface="Arial" pitchFamily="34" charset="0"/>
              <a:buChar char="•"/>
            </a:pPr>
            <a:r>
              <a:rPr lang="en-CA" altLang="ko-KR" sz="1600" smtClean="0"/>
              <a:t>keeps the current 3D-AVC design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>
          <a:xfrm>
            <a:off x="4038600" y="6910414"/>
            <a:ext cx="838200" cy="304800"/>
          </a:xfrm>
        </p:spPr>
        <p:txBody>
          <a:bodyPr/>
          <a:lstStyle/>
          <a:p>
            <a:pPr>
              <a:defRPr/>
            </a:pPr>
            <a:fld id="{7C5F3C0D-5DBE-42BF-8D3F-482FB3DAD48A}" type="slidenum">
              <a:rPr lang="en-US" altLang="ko-KR" smtClean="0">
                <a:latin typeface="+mn-ea"/>
                <a:ea typeface="+mn-ea"/>
              </a:rPr>
              <a:pPr>
                <a:defRPr/>
              </a:pPr>
              <a:t>7</a:t>
            </a:fld>
            <a:endParaRPr lang="en-US" altLang="ko-KR" dirty="0">
              <a:latin typeface="+mn-ea"/>
              <a:ea typeface="+mn-ea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9" name="표 8"/>
          <p:cNvGraphicFramePr>
            <a:graphicFrameLocks noGrp="1"/>
          </p:cNvGraphicFramePr>
          <p:nvPr/>
        </p:nvGraphicFramePr>
        <p:xfrm>
          <a:off x="1259632" y="2222872"/>
          <a:ext cx="691276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0082"/>
                <a:gridCol w="4360478"/>
                <a:gridCol w="936104"/>
                <a:gridCol w="936104"/>
              </a:tblGrid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mtClean="0"/>
                        <a:t>#</a:t>
                      </a:r>
                      <a:endParaRPr lang="ko-KR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mtClean="0"/>
                        <a:t>Proposed</a:t>
                      </a:r>
                      <a:endParaRPr lang="ko-KR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mtClean="0"/>
                        <a:t>Cod.</a:t>
                      </a:r>
                      <a:endParaRPr lang="ko-KR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mtClean="0"/>
                        <a:t>Syn.</a:t>
                      </a:r>
                      <a:endParaRPr lang="ko-KR" altLang="en-US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mtClean="0"/>
                        <a:t>1</a:t>
                      </a:r>
                      <a:endParaRPr lang="ko-KR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mtClean="0"/>
                        <a:t>Zero disparity</a:t>
                      </a:r>
                      <a:endParaRPr lang="ko-KR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mtClean="0"/>
                        <a:t>-6.6%</a:t>
                      </a:r>
                      <a:endParaRPr lang="ko-KR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mtClean="0"/>
                        <a:t>-5.5%</a:t>
                      </a:r>
                      <a:endParaRPr lang="ko-KR" altLang="en-US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mtClean="0"/>
                        <a:t>2</a:t>
                      </a:r>
                      <a:endParaRPr lang="ko-KR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mtClean="0"/>
                        <a:t>Disaprity from 127</a:t>
                      </a:r>
                      <a:endParaRPr lang="ko-KR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mtClean="0"/>
                        <a:t>-12.1%</a:t>
                      </a:r>
                      <a:endParaRPr lang="ko-KR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mtClean="0"/>
                        <a:t>-10.6%</a:t>
                      </a:r>
                      <a:endParaRPr lang="ko-KR" altLang="en-US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mtClean="0"/>
                        <a:t>3</a:t>
                      </a:r>
                      <a:endParaRPr lang="ko-KR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mtClean="0"/>
                        <a:t>Zero &amp;</a:t>
                      </a:r>
                      <a:r>
                        <a:rPr lang="en-US" altLang="ko-KR" baseline="0" smtClean="0"/>
                        <a:t> Updated disparity</a:t>
                      </a:r>
                      <a:endParaRPr lang="ko-KR" altLang="en-US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mtClean="0"/>
                        <a:t>-13.5%</a:t>
                      </a:r>
                      <a:endParaRPr lang="ko-KR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mtClean="0"/>
                        <a:t>-11.7%</a:t>
                      </a:r>
                      <a:endParaRPr lang="ko-KR" altLang="en-US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mtClean="0"/>
                        <a:t>4</a:t>
                      </a:r>
                      <a:endParaRPr lang="ko-KR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mtClean="0"/>
                        <a:t>Disaprity from 127 &amp; </a:t>
                      </a:r>
                      <a:r>
                        <a:rPr lang="en-US" altLang="ko-KR" baseline="0" smtClean="0"/>
                        <a:t>Updated disparity</a:t>
                      </a:r>
                      <a:endParaRPr lang="ko-KR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mtClean="0"/>
                        <a:t>-14.9%</a:t>
                      </a:r>
                      <a:endParaRPr lang="ko-KR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mtClean="0"/>
                        <a:t>-13.0%</a:t>
                      </a:r>
                      <a:endParaRPr lang="ko-KR" altLang="en-US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7104460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만들기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FF"/>
      </a:hlink>
      <a:folHlink>
        <a:srgbClr val="B2B2B2"/>
      </a:folHlink>
    </a:clrScheme>
    <a:fontScheme name="이선일">
      <a:majorFont>
        <a:latin typeface="Tahoma"/>
        <a:ea typeface="맑은 고딕"/>
        <a:cs typeface=""/>
      </a:majorFont>
      <a:minorFont>
        <a:latin typeface="Tahoma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cap="flat" cmpd="sng" algn="ctr">
          <a:solidFill>
            <a:srgbClr val="FF66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rtlCol="0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1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66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굴림" pitchFamily="50" charset="-127"/>
          </a:defRPr>
        </a:defPPr>
      </a:lstStyle>
    </a:lnDef>
  </a:objectDefaults>
  <a:extraClrSchemeLst>
    <a:extraClrScheme>
      <a:clrScheme name="Presentation만들기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만들기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Settings\호요성\바탕 화면\Presentation만들기.ppt</Template>
  <TotalTime>62557</TotalTime>
  <Words>1016</Words>
  <Application>Microsoft Office PowerPoint</Application>
  <PresentationFormat>화면 슬라이드 쇼(4:3)</PresentationFormat>
  <Paragraphs>509</Paragraphs>
  <Slides>7</Slides>
  <Notes>7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8" baseType="lpstr">
      <vt:lpstr>Presentation만들기</vt:lpstr>
      <vt:lpstr>슬라이드 1</vt:lpstr>
      <vt:lpstr>Current DMVP</vt:lpstr>
      <vt:lpstr>Proposed DMVP #1 </vt:lpstr>
      <vt:lpstr>Proposed DMVP #2 </vt:lpstr>
      <vt:lpstr>Proposed DMVP #3 </vt:lpstr>
      <vt:lpstr>Proposed DMVP #4 </vt:lpstr>
      <vt:lpstr>Conclusion</vt:lpstr>
    </vt:vector>
  </TitlesOfParts>
  <Company>K-JIST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Visual SNHC Tools</dc:title>
  <dc:creator>윤승욱</dc:creator>
  <cp:lastModifiedBy>Samsung</cp:lastModifiedBy>
  <cp:revision>5531</cp:revision>
  <dcterms:created xsi:type="dcterms:W3CDTF">2003-01-13T07:35:44Z</dcterms:created>
  <dcterms:modified xsi:type="dcterms:W3CDTF">2013-07-22T01:33:54Z</dcterms:modified>
</cp:coreProperties>
</file>