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721" r:id="rId2"/>
    <p:sldId id="865" r:id="rId3"/>
    <p:sldId id="897" r:id="rId4"/>
    <p:sldId id="898" r:id="rId5"/>
    <p:sldId id="899" r:id="rId6"/>
    <p:sldId id="896" r:id="rId7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9" autoAdjust="0"/>
    <p:restoredTop sz="94240" autoAdjust="0"/>
  </p:normalViewPr>
  <p:slideViewPr>
    <p:cSldViewPr>
      <p:cViewPr>
        <p:scale>
          <a:sx n="90" d="100"/>
          <a:sy n="90" d="100"/>
        </p:scale>
        <p:origin x="-15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VSP and Temporal Candidates in Merge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Merge List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VSP candidate is always added in Merge list, if VSP is enabled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Merge list construction in 3D-HEVC is very similar to that in 2D-HEVC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In 2D-HEVC, temporal candidate is always added, but not guaranteed in 3D-HEVC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Temporal candidate is very useful in some sequences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 bwMode="auto">
          <a:xfrm>
            <a:off x="276256" y="2431901"/>
            <a:ext cx="8705850" cy="25812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8" name="직사각형 17"/>
          <p:cNvSpPr>
            <a:spLocks noChangeAspect="1"/>
          </p:cNvSpPr>
          <p:nvPr/>
        </p:nvSpPr>
        <p:spPr bwMode="auto">
          <a:xfrm>
            <a:off x="671618" y="2555726"/>
            <a:ext cx="2520000" cy="1000125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Inter-View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Spatial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Disparity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9" name="직사각형 18"/>
          <p:cNvSpPr>
            <a:spLocks noChangeAspect="1"/>
          </p:cNvSpPr>
          <p:nvPr/>
        </p:nvSpPr>
        <p:spPr bwMode="auto">
          <a:xfrm>
            <a:off x="671618" y="3879700"/>
            <a:ext cx="2520000" cy="419101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-  VSP Candidates</a:t>
            </a:r>
            <a:endParaRPr lang="ko-KR" altLang="en-US" sz="1400" b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/>
          <p:cNvSpPr>
            <a:spLocks noChangeAspect="1"/>
          </p:cNvSpPr>
          <p:nvPr/>
        </p:nvSpPr>
        <p:spPr bwMode="auto">
          <a:xfrm>
            <a:off x="3366592" y="2877193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(5)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1" name="직사각형 20"/>
          <p:cNvSpPr>
            <a:spLocks noChangeAspect="1"/>
          </p:cNvSpPr>
          <p:nvPr/>
        </p:nvSpPr>
        <p:spPr bwMode="auto">
          <a:xfrm>
            <a:off x="3366592" y="391044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2" name="직사각형 21"/>
          <p:cNvSpPr>
            <a:spLocks noChangeAspect="1"/>
          </p:cNvSpPr>
          <p:nvPr/>
        </p:nvSpPr>
        <p:spPr bwMode="auto">
          <a:xfrm>
            <a:off x="6224112" y="3772543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Select</a:t>
            </a:r>
            <a:r>
              <a:rPr lang="en-US" altLang="ko-KR" sz="1400" b="0" smtClean="0">
                <a:latin typeface="+mn-ea"/>
                <a:ea typeface="+mn-ea"/>
              </a:rPr>
              <a:t> </a:t>
            </a: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(6)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23" name="직선 화살표 연결선 22"/>
          <p:cNvCxnSpPr>
            <a:stCxn id="18" idx="3"/>
            <a:endCxn id="20" idx="1"/>
          </p:cNvCxnSpPr>
          <p:nvPr/>
        </p:nvCxnSpPr>
        <p:spPr bwMode="auto">
          <a:xfrm>
            <a:off x="3191618" y="3055789"/>
            <a:ext cx="174974" cy="108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>
            <a:stCxn id="19" idx="3"/>
            <a:endCxn id="21" idx="1"/>
          </p:cNvCxnSpPr>
          <p:nvPr/>
        </p:nvCxnSpPr>
        <p:spPr bwMode="auto">
          <a:xfrm flipV="1">
            <a:off x="3191618" y="4089145"/>
            <a:ext cx="174974" cy="106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꺾인 연결선 24"/>
          <p:cNvCxnSpPr>
            <a:stCxn id="21" idx="3"/>
            <a:endCxn id="22" idx="1"/>
          </p:cNvCxnSpPr>
          <p:nvPr/>
        </p:nvCxnSpPr>
        <p:spPr bwMode="auto">
          <a:xfrm flipV="1">
            <a:off x="5886592" y="3951247"/>
            <a:ext cx="337520" cy="13789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꺾인 연결선 25"/>
          <p:cNvCxnSpPr>
            <a:stCxn id="20" idx="3"/>
            <a:endCxn id="22" idx="1"/>
          </p:cNvCxnSpPr>
          <p:nvPr/>
        </p:nvCxnSpPr>
        <p:spPr bwMode="auto">
          <a:xfrm>
            <a:off x="5886592" y="3055897"/>
            <a:ext cx="337520" cy="89535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직사각형 26"/>
          <p:cNvSpPr>
            <a:spLocks noChangeAspect="1"/>
          </p:cNvSpPr>
          <p:nvPr/>
        </p:nvSpPr>
        <p:spPr bwMode="auto">
          <a:xfrm>
            <a:off x="681143" y="4508352"/>
            <a:ext cx="2520000" cy="390524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342900" indent="-342900" algn="ctr"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Temporal Candidates</a:t>
            </a:r>
            <a:endParaRPr lang="ko-KR" altLang="en-US" sz="1400" b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8" name="직사각형 27"/>
          <p:cNvSpPr>
            <a:spLocks noChangeAspect="1"/>
          </p:cNvSpPr>
          <p:nvPr/>
        </p:nvSpPr>
        <p:spPr bwMode="auto">
          <a:xfrm>
            <a:off x="3366592" y="453909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(1)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29" name="직선 화살표 연결선 28"/>
          <p:cNvCxnSpPr>
            <a:stCxn id="27" idx="3"/>
            <a:endCxn id="28" idx="1"/>
          </p:cNvCxnSpPr>
          <p:nvPr/>
        </p:nvCxnSpPr>
        <p:spPr bwMode="auto">
          <a:xfrm>
            <a:off x="3201143" y="4703614"/>
            <a:ext cx="165449" cy="14181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꺾인 연결선 29"/>
          <p:cNvCxnSpPr>
            <a:stCxn id="28" idx="3"/>
            <a:endCxn id="22" idx="1"/>
          </p:cNvCxnSpPr>
          <p:nvPr/>
        </p:nvCxnSpPr>
        <p:spPr bwMode="auto">
          <a:xfrm flipV="1">
            <a:off x="5886592" y="3951247"/>
            <a:ext cx="337520" cy="76654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VSP candidate is treated as spatial candidates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Temporal candidate is always added, but VSP candidated is not guaranteed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직사각형 30"/>
          <p:cNvSpPr/>
          <p:nvPr/>
        </p:nvSpPr>
        <p:spPr bwMode="auto">
          <a:xfrm>
            <a:off x="285720" y="1916832"/>
            <a:ext cx="8705850" cy="23762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2" name="직사각형 31"/>
          <p:cNvSpPr>
            <a:spLocks noChangeAspect="1"/>
          </p:cNvSpPr>
          <p:nvPr/>
        </p:nvSpPr>
        <p:spPr bwMode="auto">
          <a:xfrm>
            <a:off x="642982" y="2112293"/>
            <a:ext cx="2520000" cy="1460723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Inter-View Candidates</a:t>
            </a:r>
          </a:p>
          <a:p>
            <a:pPr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Spatial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Disparity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VSP 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3" name="직사각형 32"/>
          <p:cNvSpPr>
            <a:spLocks noChangeAspect="1"/>
          </p:cNvSpPr>
          <p:nvPr/>
        </p:nvSpPr>
        <p:spPr bwMode="auto">
          <a:xfrm>
            <a:off x="642982" y="376186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Temporal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4" name="직사각형 33"/>
          <p:cNvSpPr>
            <a:spLocks noChangeAspect="1"/>
          </p:cNvSpPr>
          <p:nvPr/>
        </p:nvSpPr>
        <p:spPr bwMode="auto">
          <a:xfrm>
            <a:off x="3337956" y="2662707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(5)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5" name="직사각형 34"/>
          <p:cNvSpPr>
            <a:spLocks noChangeAspect="1"/>
          </p:cNvSpPr>
          <p:nvPr/>
        </p:nvSpPr>
        <p:spPr bwMode="auto">
          <a:xfrm>
            <a:off x="3337956" y="376186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(1)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6" name="직사각형 35"/>
          <p:cNvSpPr>
            <a:spLocks noChangeAspect="1"/>
          </p:cNvSpPr>
          <p:nvPr/>
        </p:nvSpPr>
        <p:spPr bwMode="auto">
          <a:xfrm>
            <a:off x="6195476" y="3215608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 (6)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37" name="직선 화살표 연결선 36"/>
          <p:cNvCxnSpPr>
            <a:stCxn id="32" idx="3"/>
            <a:endCxn id="34" idx="1"/>
          </p:cNvCxnSpPr>
          <p:nvPr/>
        </p:nvCxnSpPr>
        <p:spPr bwMode="auto">
          <a:xfrm flipV="1">
            <a:off x="3162982" y="2841411"/>
            <a:ext cx="174974" cy="1244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직선 화살표 연결선 37"/>
          <p:cNvCxnSpPr>
            <a:stCxn id="33" idx="3"/>
            <a:endCxn id="35" idx="1"/>
          </p:cNvCxnSpPr>
          <p:nvPr/>
        </p:nvCxnSpPr>
        <p:spPr bwMode="auto">
          <a:xfrm>
            <a:off x="3162982" y="3940565"/>
            <a:ext cx="174974" cy="1588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꺾인 연결선 38"/>
          <p:cNvCxnSpPr>
            <a:stCxn id="35" idx="3"/>
            <a:endCxn id="36" idx="1"/>
          </p:cNvCxnSpPr>
          <p:nvPr/>
        </p:nvCxnSpPr>
        <p:spPr bwMode="auto">
          <a:xfrm flipV="1">
            <a:off x="5857956" y="3394312"/>
            <a:ext cx="337520" cy="546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꺾인 연결선 39"/>
          <p:cNvCxnSpPr>
            <a:stCxn id="34" idx="3"/>
            <a:endCxn id="36" idx="1"/>
          </p:cNvCxnSpPr>
          <p:nvPr/>
        </p:nvCxnSpPr>
        <p:spPr bwMode="auto">
          <a:xfrm>
            <a:off x="5857956" y="2841411"/>
            <a:ext cx="337520" cy="55290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078" y="4437112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The number of spatial candidates is decreased by one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Temporal and VSP candidates is always added in Merge list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 bwMode="auto">
          <a:xfrm>
            <a:off x="276256" y="1844824"/>
            <a:ext cx="8705850" cy="2304256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8" name="직사각형 17"/>
          <p:cNvSpPr>
            <a:spLocks noChangeAspect="1"/>
          </p:cNvSpPr>
          <p:nvPr/>
        </p:nvSpPr>
        <p:spPr bwMode="auto">
          <a:xfrm>
            <a:off x="671618" y="1996826"/>
            <a:ext cx="2520000" cy="1000125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Inter-View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Spatial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Disparity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9" name="직사각형 18"/>
          <p:cNvSpPr>
            <a:spLocks noChangeAspect="1"/>
          </p:cNvSpPr>
          <p:nvPr/>
        </p:nvSpPr>
        <p:spPr bwMode="auto">
          <a:xfrm>
            <a:off x="671618" y="3097534"/>
            <a:ext cx="2520000" cy="419101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-  VSP Candidates</a:t>
            </a:r>
            <a:endParaRPr lang="ko-KR" altLang="en-US" sz="1400" b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/>
          <p:cNvSpPr>
            <a:spLocks noChangeAspect="1"/>
          </p:cNvSpPr>
          <p:nvPr/>
        </p:nvSpPr>
        <p:spPr bwMode="auto">
          <a:xfrm>
            <a:off x="3366592" y="2318293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(4)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1" name="직사각형 20"/>
          <p:cNvSpPr>
            <a:spLocks noChangeAspect="1"/>
          </p:cNvSpPr>
          <p:nvPr/>
        </p:nvSpPr>
        <p:spPr bwMode="auto">
          <a:xfrm>
            <a:off x="3366592" y="3128275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2" name="직사각형 21"/>
          <p:cNvSpPr>
            <a:spLocks noChangeAspect="1"/>
          </p:cNvSpPr>
          <p:nvPr/>
        </p:nvSpPr>
        <p:spPr bwMode="auto">
          <a:xfrm>
            <a:off x="6224112" y="3041449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Select</a:t>
            </a:r>
            <a:r>
              <a:rPr lang="en-US" altLang="ko-KR" sz="1400" b="0" smtClean="0">
                <a:latin typeface="+mn-ea"/>
                <a:ea typeface="+mn-ea"/>
              </a:rPr>
              <a:t> </a:t>
            </a: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(6)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23" name="직선 화살표 연결선 22"/>
          <p:cNvCxnSpPr>
            <a:stCxn id="18" idx="3"/>
            <a:endCxn id="20" idx="1"/>
          </p:cNvCxnSpPr>
          <p:nvPr/>
        </p:nvCxnSpPr>
        <p:spPr bwMode="auto">
          <a:xfrm>
            <a:off x="3191618" y="2496889"/>
            <a:ext cx="174974" cy="108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>
            <a:stCxn id="19" idx="3"/>
            <a:endCxn id="21" idx="1"/>
          </p:cNvCxnSpPr>
          <p:nvPr/>
        </p:nvCxnSpPr>
        <p:spPr bwMode="auto">
          <a:xfrm flipV="1">
            <a:off x="3191618" y="3306979"/>
            <a:ext cx="174974" cy="106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꺾인 연결선 24"/>
          <p:cNvCxnSpPr>
            <a:stCxn id="21" idx="3"/>
            <a:endCxn id="22" idx="1"/>
          </p:cNvCxnSpPr>
          <p:nvPr/>
        </p:nvCxnSpPr>
        <p:spPr bwMode="auto">
          <a:xfrm flipV="1">
            <a:off x="5886592" y="3220153"/>
            <a:ext cx="337520" cy="8682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꺾인 연결선 25"/>
          <p:cNvCxnSpPr>
            <a:stCxn id="20" idx="3"/>
            <a:endCxn id="22" idx="1"/>
          </p:cNvCxnSpPr>
          <p:nvPr/>
        </p:nvCxnSpPr>
        <p:spPr bwMode="auto">
          <a:xfrm>
            <a:off x="5886592" y="2496997"/>
            <a:ext cx="337520" cy="72315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직사각형 26"/>
          <p:cNvSpPr>
            <a:spLocks noChangeAspect="1"/>
          </p:cNvSpPr>
          <p:nvPr/>
        </p:nvSpPr>
        <p:spPr bwMode="auto">
          <a:xfrm>
            <a:off x="681143" y="3649986"/>
            <a:ext cx="2520000" cy="390524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342900" indent="-342900" algn="ctr"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Temporal Candidates</a:t>
            </a:r>
            <a:endParaRPr lang="ko-KR" altLang="en-US" sz="1400" b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8" name="직사각형 27"/>
          <p:cNvSpPr>
            <a:spLocks noChangeAspect="1"/>
          </p:cNvSpPr>
          <p:nvPr/>
        </p:nvSpPr>
        <p:spPr bwMode="auto">
          <a:xfrm>
            <a:off x="3366592" y="3680725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(1)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29" name="직선 화살표 연결선 28"/>
          <p:cNvCxnSpPr>
            <a:stCxn id="27" idx="3"/>
            <a:endCxn id="28" idx="1"/>
          </p:cNvCxnSpPr>
          <p:nvPr/>
        </p:nvCxnSpPr>
        <p:spPr bwMode="auto">
          <a:xfrm>
            <a:off x="3201143" y="3845248"/>
            <a:ext cx="165449" cy="14181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꺾인 연결선 29"/>
          <p:cNvCxnSpPr>
            <a:stCxn id="28" idx="3"/>
            <a:endCxn id="22" idx="1"/>
          </p:cNvCxnSpPr>
          <p:nvPr/>
        </p:nvCxnSpPr>
        <p:spPr bwMode="auto">
          <a:xfrm flipV="1">
            <a:off x="5886592" y="3220153"/>
            <a:ext cx="337520" cy="63927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7038" y="4323804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#3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The number of total candidates is increased by one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Temporal and VSP candidates is always added in Merge list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5070" y="4467820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직사각형 16"/>
          <p:cNvSpPr/>
          <p:nvPr/>
        </p:nvSpPr>
        <p:spPr bwMode="auto">
          <a:xfrm>
            <a:off x="285720" y="1916832"/>
            <a:ext cx="8705850" cy="23762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accent3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8" name="직사각형 17"/>
          <p:cNvSpPr>
            <a:spLocks noChangeAspect="1"/>
          </p:cNvSpPr>
          <p:nvPr/>
        </p:nvSpPr>
        <p:spPr bwMode="auto">
          <a:xfrm>
            <a:off x="642982" y="2112293"/>
            <a:ext cx="2520000" cy="1460723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Inter-View Candidates</a:t>
            </a:r>
          </a:p>
          <a:p>
            <a:pPr>
              <a:spcBef>
                <a:spcPct val="50000"/>
              </a:spcBef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</a:t>
            </a: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Spatial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Disparity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en-US" altLang="ko-K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b="0" smtClean="0">
                <a:solidFill>
                  <a:schemeClr val="tx1"/>
                </a:solidFill>
                <a:latin typeface="+mn-ea"/>
                <a:ea typeface="+mn-ea"/>
              </a:rPr>
              <a:t>- VSP 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9" name="직사각형 18"/>
          <p:cNvSpPr>
            <a:spLocks noChangeAspect="1"/>
          </p:cNvSpPr>
          <p:nvPr/>
        </p:nvSpPr>
        <p:spPr bwMode="auto">
          <a:xfrm>
            <a:off x="642982" y="376186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- Temporal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0" name="직사각형 19"/>
          <p:cNvSpPr>
            <a:spLocks noChangeAspect="1"/>
          </p:cNvSpPr>
          <p:nvPr/>
        </p:nvSpPr>
        <p:spPr bwMode="auto">
          <a:xfrm>
            <a:off x="3337956" y="2662707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(6)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1" name="직사각형 20"/>
          <p:cNvSpPr>
            <a:spLocks noChangeAspect="1"/>
          </p:cNvSpPr>
          <p:nvPr/>
        </p:nvSpPr>
        <p:spPr bwMode="auto">
          <a:xfrm>
            <a:off x="3337956" y="3761861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</a:t>
            </a:r>
            <a:r>
              <a:rPr kumimoji="1" lang="en-US" altLang="ko-KR" sz="1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 (1)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22" name="직사각형 21"/>
          <p:cNvSpPr>
            <a:spLocks noChangeAspect="1"/>
          </p:cNvSpPr>
          <p:nvPr/>
        </p:nvSpPr>
        <p:spPr bwMode="auto">
          <a:xfrm>
            <a:off x="6195476" y="3215608"/>
            <a:ext cx="2520000" cy="357408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1pPr>
            <a:lvl2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2pPr>
            <a:lvl3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3pPr>
            <a:lvl4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4pPr>
            <a:lvl5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5pPr>
            <a:lvl6pPr marL="22860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6pPr>
            <a:lvl7pPr marL="27432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7pPr>
            <a:lvl8pPr marL="32004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8pPr>
            <a:lvl9pPr marL="3657600" algn="l" defTabSz="914400" rtl="0" eaLnBrk="1" latinLnBrk="1" hangingPunct="1">
              <a:defRPr kumimoji="1" sz="1600" kern="1200">
                <a:solidFill>
                  <a:schemeClr val="accent2"/>
                </a:solidFill>
                <a:latin typeface="굴림" pitchFamily="50" charset="-127"/>
                <a:ea typeface="HY견고딕" pitchFamily="18" charset="-127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Select (6) </a:t>
            </a:r>
            <a:r>
              <a:rPr lang="en-US" altLang="ko-KR" sz="1400" b="0" smtClean="0">
                <a:solidFill>
                  <a:schemeClr val="tx1"/>
                </a:solidFill>
                <a:latin typeface="+mn-ea"/>
              </a:rPr>
              <a:t>Candidates</a:t>
            </a:r>
            <a:endParaRPr kumimoji="1" lang="ko-KR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23" name="직선 화살표 연결선 22"/>
          <p:cNvCxnSpPr>
            <a:stCxn id="18" idx="3"/>
            <a:endCxn id="20" idx="1"/>
          </p:cNvCxnSpPr>
          <p:nvPr/>
        </p:nvCxnSpPr>
        <p:spPr bwMode="auto">
          <a:xfrm flipV="1">
            <a:off x="3162982" y="2841411"/>
            <a:ext cx="174974" cy="1244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>
            <a:stCxn id="19" idx="3"/>
            <a:endCxn id="21" idx="1"/>
          </p:cNvCxnSpPr>
          <p:nvPr/>
        </p:nvCxnSpPr>
        <p:spPr bwMode="auto">
          <a:xfrm>
            <a:off x="3162982" y="3940565"/>
            <a:ext cx="174974" cy="1588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꺾인 연결선 24"/>
          <p:cNvCxnSpPr>
            <a:stCxn id="21" idx="3"/>
            <a:endCxn id="22" idx="1"/>
          </p:cNvCxnSpPr>
          <p:nvPr/>
        </p:nvCxnSpPr>
        <p:spPr bwMode="auto">
          <a:xfrm flipV="1">
            <a:off x="5857956" y="3394312"/>
            <a:ext cx="337520" cy="546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꺾인 연결선 25"/>
          <p:cNvCxnSpPr>
            <a:stCxn id="20" idx="3"/>
            <a:endCxn id="22" idx="1"/>
          </p:cNvCxnSpPr>
          <p:nvPr/>
        </p:nvCxnSpPr>
        <p:spPr bwMode="auto">
          <a:xfrm>
            <a:off x="5857956" y="2841411"/>
            <a:ext cx="337520" cy="55290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Proposed to guarantee temporal candidate in Merge list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Proposed #1 : VSP is treated same as inter-view, </a:t>
            </a:r>
            <a:r>
              <a:rPr lang="en-US" altLang="ko-KR" sz="1600" dirty="0" smtClean="0">
                <a:latin typeface="+mn-ea"/>
              </a:rPr>
              <a:t>spatial</a:t>
            </a:r>
            <a:r>
              <a:rPr lang="en-US" altLang="ko-KR" sz="1600" dirty="0" smtClean="0">
                <a:latin typeface="+mn-ea"/>
              </a:rPr>
              <a:t>, and disparity </a:t>
            </a:r>
            <a:r>
              <a:rPr lang="en-US" altLang="ko-KR" sz="1600" dirty="0" smtClean="0">
                <a:latin typeface="+mn-ea"/>
              </a:rPr>
              <a:t>candidates</a:t>
            </a: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Proposed </a:t>
            </a:r>
            <a:r>
              <a:rPr lang="en-US" altLang="ko-KR" sz="1600" dirty="0" smtClean="0">
                <a:latin typeface="+mn-ea"/>
              </a:rPr>
              <a:t>#2 : The # of inter-view, </a:t>
            </a:r>
            <a:r>
              <a:rPr lang="en-US" altLang="ko-KR" sz="1600" dirty="0" smtClean="0">
                <a:latin typeface="+mn-ea"/>
              </a:rPr>
              <a:t>spatial</a:t>
            </a:r>
            <a:r>
              <a:rPr lang="en-US" altLang="ko-KR" sz="1600" dirty="0" smtClean="0">
                <a:latin typeface="+mn-ea"/>
              </a:rPr>
              <a:t>, and disparity </a:t>
            </a:r>
            <a:r>
              <a:rPr lang="en-US" altLang="ko-KR" sz="1600" dirty="0" smtClean="0">
                <a:latin typeface="+mn-ea"/>
              </a:rPr>
              <a:t>candidates </a:t>
            </a:r>
            <a:r>
              <a:rPr lang="en-US" altLang="ko-KR" sz="1600" dirty="0" smtClean="0">
                <a:latin typeface="+mn-ea"/>
              </a:rPr>
              <a:t>is decreased by </a:t>
            </a:r>
            <a:r>
              <a:rPr lang="en-US" altLang="ko-KR" sz="1600" dirty="0" smtClean="0">
                <a:latin typeface="+mn-ea"/>
              </a:rPr>
              <a:t>1</a:t>
            </a: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Proposed #3 : The # of total </a:t>
            </a:r>
            <a:r>
              <a:rPr lang="en-US" altLang="ko-KR" sz="1600" dirty="0" smtClean="0">
                <a:latin typeface="+mn-ea"/>
              </a:rPr>
              <a:t>candidates </a:t>
            </a:r>
            <a:r>
              <a:rPr lang="en-US" altLang="ko-KR" sz="1600" dirty="0" smtClean="0">
                <a:latin typeface="+mn-ea"/>
              </a:rPr>
              <a:t>is increased by </a:t>
            </a:r>
            <a:r>
              <a:rPr lang="en-US" altLang="ko-KR" sz="1600" dirty="0" smtClean="0">
                <a:latin typeface="+mn-ea"/>
              </a:rPr>
              <a:t>1</a:t>
            </a: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None/>
            </a:pP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None/>
            </a:pP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None/>
            </a:pPr>
            <a:endParaRPr lang="en-US" altLang="ko-KR" sz="1600" dirty="0" smtClean="0">
              <a:latin typeface="+mn-ea"/>
              <a:sym typeface="Wingdings" pitchFamily="2" charset="2"/>
            </a:endParaRP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463038"/>
              </p:ext>
            </p:extLst>
          </p:nvPr>
        </p:nvGraphicFramePr>
        <p:xfrm>
          <a:off x="1115616" y="2900536"/>
          <a:ext cx="691276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84"/>
                <a:gridCol w="1097677"/>
                <a:gridCol w="1097677"/>
                <a:gridCol w="1097677"/>
                <a:gridCol w="1097677"/>
                <a:gridCol w="109767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Proposal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Video1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Video2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Cod.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dirty="0" err="1" smtClean="0"/>
                        <a:t>vs</a:t>
                      </a:r>
                      <a:r>
                        <a:rPr lang="en-US" altLang="ko-KR" baseline="0" dirty="0" smtClean="0"/>
                        <a:t> Video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Cod.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vs</a:t>
                      </a:r>
                      <a:r>
                        <a:rPr lang="en-US" altLang="ko-KR" baseline="0" dirty="0" smtClean="0"/>
                        <a:t> Total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Syn. </a:t>
                      </a:r>
                      <a:r>
                        <a:rPr lang="en-US" altLang="ko-KR" dirty="0" err="1" smtClean="0"/>
                        <a:t>Vs</a:t>
                      </a:r>
                      <a:r>
                        <a:rPr lang="en-US" altLang="ko-KR" dirty="0" smtClean="0"/>
                        <a:t> Total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#1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#2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#3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62360</TotalTime>
  <Words>387</Words>
  <Application>Microsoft Office PowerPoint</Application>
  <PresentationFormat>화면 슬라이드 쇼(4:3)</PresentationFormat>
  <Paragraphs>110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Presentation만들기</vt:lpstr>
      <vt:lpstr>PowerPoint 프레젠테이션</vt:lpstr>
      <vt:lpstr>Current Merge List</vt:lpstr>
      <vt:lpstr>Proposed #1</vt:lpstr>
      <vt:lpstr>Proposed #2</vt:lpstr>
      <vt:lpstr>Proposed #3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5518</cp:revision>
  <dcterms:created xsi:type="dcterms:W3CDTF">2003-01-13T07:35:44Z</dcterms:created>
  <dcterms:modified xsi:type="dcterms:W3CDTF">2013-07-26T14:15:21Z</dcterms:modified>
</cp:coreProperties>
</file>