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50" r:id="rId2"/>
    <p:sldId id="518" r:id="rId3"/>
    <p:sldId id="525" r:id="rId4"/>
    <p:sldId id="526" r:id="rId5"/>
    <p:sldId id="519" r:id="rId6"/>
    <p:sldId id="527" r:id="rId7"/>
    <p:sldId id="521" r:id="rId8"/>
    <p:sldId id="522" r:id="rId9"/>
    <p:sldId id="523" r:id="rId10"/>
    <p:sldId id="524" r:id="rId11"/>
    <p:sldId id="512" r:id="rId12"/>
    <p:sldId id="460" r:id="rId13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C78D269-67C3-4FC1-9C11-D9C10AEB463E}">
          <p14:sldIdLst>
            <p14:sldId id="350"/>
            <p14:sldId id="518"/>
            <p14:sldId id="525"/>
            <p14:sldId id="526"/>
            <p14:sldId id="519"/>
            <p14:sldId id="527"/>
            <p14:sldId id="521"/>
            <p14:sldId id="522"/>
            <p14:sldId id="523"/>
            <p14:sldId id="524"/>
            <p14:sldId id="512"/>
            <p14:sldId id="460"/>
          </p14:sldIdLst>
        </p14:section>
        <p14:section name="Untitled Section" id="{B982CA47-65AF-4498-BAA3-BD3AE9C16175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  <p:cmAuthor id="2" name="Qualcomm User" initials="QU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259"/>
    <a:srgbClr val="7592C3"/>
    <a:srgbClr val="BC443A"/>
    <a:srgbClr val="A2A2A2"/>
    <a:srgbClr val="C13535"/>
    <a:srgbClr val="3E3233"/>
    <a:srgbClr val="333333"/>
    <a:srgbClr val="7C7570"/>
    <a:srgbClr val="678D32"/>
    <a:srgbClr val="97C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8" autoAdjust="0"/>
    <p:restoredTop sz="81449" autoAdjust="0"/>
  </p:normalViewPr>
  <p:slideViewPr>
    <p:cSldViewPr>
      <p:cViewPr varScale="1">
        <p:scale>
          <a:sx n="74" d="100"/>
          <a:sy n="74" d="100"/>
        </p:scale>
        <p:origin x="-2178" y="-102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That</a:t>
            </a:r>
            <a:r>
              <a:rPr lang="en-US" baseline="0" smtClean="0"/>
              <a:t> is it. Thank you.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tx2"/>
                </a:solidFill>
              </a:rPr>
              <a:t>PAGE</a:t>
            </a:r>
            <a:r>
              <a:rPr lang="en-US" sz="60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JCTVC-E401</a:t>
            </a:r>
            <a:endParaRPr lang="en-US" sz="12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PAGE</a:t>
            </a:r>
            <a:r>
              <a:rPr lang="en-US" sz="60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3000" dirty="0" smtClean="0">
                <a:solidFill>
                  <a:srgbClr val="FF0000"/>
                </a:solidFill>
              </a:rPr>
              <a:t>JCT3V-E0135</a:t>
            </a:r>
            <a:r>
              <a:rPr lang="en-US" sz="3000" dirty="0" smtClean="0"/>
              <a:t>: </a:t>
            </a:r>
            <a:r>
              <a:rPr lang="en-US" sz="3200" dirty="0" smtClean="0"/>
              <a:t>Coding of illumination compensation (IC) flag</a:t>
            </a:r>
            <a:endParaRPr lang="en-US" sz="3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4336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Jewon Kang, Ying Chen, and Marta Karczewicz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1463" y="514280"/>
            <a:ext cx="8763025" cy="561975"/>
          </a:xfrm>
        </p:spPr>
        <p:txBody>
          <a:bodyPr/>
          <a:lstStyle/>
          <a:p>
            <a:r>
              <a:rPr lang="en-US" sz="4000" b="1" dirty="0" smtClean="0"/>
              <a:t>Experimental Results</a:t>
            </a:r>
            <a:endParaRPr lang="en-US" sz="4000" b="1" dirty="0"/>
          </a:p>
        </p:txBody>
      </p:sp>
      <p:sp>
        <p:nvSpPr>
          <p:cNvPr id="2" name="Rectangle 1"/>
          <p:cNvSpPr/>
          <p:nvPr/>
        </p:nvSpPr>
        <p:spPr>
          <a:xfrm>
            <a:off x="321880" y="1759310"/>
            <a:ext cx="85002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600" dirty="0" smtClean="0"/>
              <a:t>Combined results VS HTM7.0 </a:t>
            </a:r>
            <a:r>
              <a:rPr lang="en-CA" sz="2600" i="1" dirty="0" smtClean="0"/>
              <a:t>rev</a:t>
            </a:r>
            <a:r>
              <a:rPr lang="en-CA" sz="2600" dirty="0" smtClean="0"/>
              <a:t>1 in CTC</a:t>
            </a:r>
            <a:endParaRPr lang="en-US" sz="2600" dirty="0"/>
          </a:p>
        </p:txBody>
      </p:sp>
      <p:sp>
        <p:nvSpPr>
          <p:cNvPr id="3" name="Rectangle 2"/>
          <p:cNvSpPr/>
          <p:nvPr/>
        </p:nvSpPr>
        <p:spPr>
          <a:xfrm>
            <a:off x="245985" y="5244185"/>
            <a:ext cx="667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Crosscheck results in </a:t>
            </a:r>
            <a:r>
              <a:rPr lang="en-US" sz="2400" dirty="0" smtClean="0"/>
              <a:t>JCT3V-E0203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894" y="2480763"/>
            <a:ext cx="7145171" cy="25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26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7" y="1076255"/>
            <a:ext cx="8555738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Proposed Method</a:t>
            </a:r>
          </a:p>
          <a:p>
            <a:pPr lvl="1"/>
            <a:r>
              <a:rPr lang="en-US" sz="2400" dirty="0" smtClean="0"/>
              <a:t>Replace </a:t>
            </a:r>
            <a:r>
              <a:rPr lang="en-US" sz="2400" dirty="0" err="1" smtClean="0"/>
              <a:t>slice_ic_disable_merge_zero_idx</a:t>
            </a:r>
            <a:r>
              <a:rPr lang="en-US" sz="2400" dirty="0"/>
              <a:t> </a:t>
            </a:r>
            <a:r>
              <a:rPr lang="en-US" sz="2400" dirty="0" smtClean="0"/>
              <a:t>with IRAP picture.</a:t>
            </a:r>
          </a:p>
          <a:p>
            <a:pPr lvl="1"/>
            <a:r>
              <a:rPr lang="en-US" sz="2400" dirty="0" smtClean="0"/>
              <a:t>Simplify </a:t>
            </a:r>
            <a:r>
              <a:rPr lang="en-US" sz="2400" dirty="0" smtClean="0"/>
              <a:t>the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signaling condition with the only minor change in coding efficiency.</a:t>
            </a:r>
          </a:p>
          <a:p>
            <a:pPr lvl="1"/>
            <a:r>
              <a:rPr lang="en-US" sz="2400" dirty="0" smtClean="0"/>
              <a:t>Modify the context coding of the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with 0.1% coding gain. </a:t>
            </a:r>
          </a:p>
          <a:p>
            <a:pPr lvl="1"/>
            <a:r>
              <a:rPr lang="en-US" sz="2400" dirty="0" smtClean="0"/>
              <a:t>The combined result remarks 0.1% coding gain.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4000" b="1" dirty="0" smtClean="0"/>
              <a:t>Conclusion</a:t>
            </a:r>
            <a:endParaRPr lang="en-US" sz="40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Thank you!</a:t>
            </a:r>
            <a:endParaRPr lang="en-US" sz="6600" dirty="0"/>
          </a:p>
        </p:txBody>
      </p:sp>
      <p:sp>
        <p:nvSpPr>
          <p:cNvPr id="2" name="Rectangle 1"/>
          <p:cNvSpPr/>
          <p:nvPr/>
        </p:nvSpPr>
        <p:spPr>
          <a:xfrm>
            <a:off x="1080830" y="3499147"/>
            <a:ext cx="68305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dirty="0" smtClean="0"/>
              <a:t>Special thank you LG for cross-checking (</a:t>
            </a:r>
            <a:r>
              <a:rPr lang="en-US" sz="3200" dirty="0" smtClean="0"/>
              <a:t>JCT3V-E0203)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4000" b="1" dirty="0" smtClean="0"/>
              <a:t>Proposal Summary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228044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Remove a slice level flag “</a:t>
            </a:r>
            <a:r>
              <a:rPr lang="en-US" sz="2600" dirty="0" err="1" smtClean="0"/>
              <a:t>slice_ic_disable_merge_zero_idx</a:t>
            </a:r>
            <a:r>
              <a:rPr lang="en-US" sz="2600" dirty="0" smtClean="0"/>
              <a:t>” and replace the functionality with the IRAP picture </a:t>
            </a:r>
            <a:r>
              <a:rPr lang="en-US" sz="2600" dirty="0" err="1" smtClean="0"/>
              <a:t>nal</a:t>
            </a:r>
            <a:r>
              <a:rPr lang="en-US" sz="2600" dirty="0" smtClean="0"/>
              <a:t> unit header.</a:t>
            </a:r>
          </a:p>
          <a:p>
            <a:r>
              <a:rPr lang="en-US" sz="2600" dirty="0" smtClean="0"/>
              <a:t>Simplification of the derivation process of a CU level flag signaling.</a:t>
            </a:r>
          </a:p>
          <a:p>
            <a:pPr lvl="1"/>
            <a:r>
              <a:rPr lang="en-US" sz="2400" dirty="0" smtClean="0"/>
              <a:t>No coding loss</a:t>
            </a:r>
          </a:p>
          <a:p>
            <a:r>
              <a:rPr lang="en-US" sz="2600" dirty="0" smtClean="0"/>
              <a:t>CABAC context coding modification of the CU level flag. </a:t>
            </a:r>
          </a:p>
          <a:p>
            <a:pPr lvl="1"/>
            <a:r>
              <a:rPr lang="en-US" sz="2400" dirty="0" smtClean="0"/>
              <a:t>0.1% coding gain after the combination with the simplifications. 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3600" b="1" dirty="0" smtClean="0"/>
              <a:t>Introduction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246102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Conditional signaling of a CU-level IC flag (“</a:t>
            </a:r>
            <a:r>
              <a:rPr lang="en-US" sz="2600" dirty="0" err="1" smtClean="0"/>
              <a:t>ic_flag</a:t>
            </a:r>
            <a:r>
              <a:rPr lang="en-US" sz="2600" dirty="0" smtClean="0"/>
              <a:t>”)</a:t>
            </a:r>
          </a:p>
          <a:p>
            <a:pPr lvl="1"/>
            <a:r>
              <a:rPr lang="en-US" sz="2400" dirty="0" smtClean="0"/>
              <a:t>Signaled for when an inter-view reference picture is used while avoiding parsing dependency.   </a:t>
            </a:r>
          </a:p>
          <a:p>
            <a:r>
              <a:rPr lang="en-US" sz="2600" dirty="0" smtClean="0"/>
              <a:t>A slice-level flag “</a:t>
            </a:r>
            <a:r>
              <a:rPr lang="en-US" sz="2600" dirty="0" err="1" smtClean="0"/>
              <a:t>slice_ic_disable_merge_zero_idx</a:t>
            </a:r>
            <a:r>
              <a:rPr lang="en-US" sz="2600" dirty="0" smtClean="0"/>
              <a:t>” </a:t>
            </a:r>
          </a:p>
          <a:p>
            <a:pPr lvl="1"/>
            <a:r>
              <a:rPr lang="en-US" sz="2400" dirty="0" smtClean="0"/>
              <a:t>Introduced to avoid parsing </a:t>
            </a:r>
            <a:r>
              <a:rPr lang="en-US" sz="2400" dirty="0" smtClean="0"/>
              <a:t>dependency </a:t>
            </a:r>
            <a:r>
              <a:rPr lang="en-US" sz="2400" dirty="0" smtClean="0"/>
              <a:t>of </a:t>
            </a:r>
            <a:r>
              <a:rPr lang="en-US" sz="2400" dirty="0" smtClean="0"/>
              <a:t>the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[1</a:t>
            </a:r>
            <a:r>
              <a:rPr lang="en-US" sz="2400" dirty="0" smtClean="0"/>
              <a:t>], concerning a merge candidate list construction.</a:t>
            </a:r>
            <a:endParaRPr lang="en-US" sz="2400" dirty="0" smtClean="0"/>
          </a:p>
          <a:p>
            <a:pPr lvl="2"/>
            <a:r>
              <a:rPr lang="en-US" sz="2400" dirty="0" smtClean="0"/>
              <a:t> No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signaling in the </a:t>
            </a:r>
            <a:r>
              <a:rPr lang="en-US" sz="2400" dirty="0" smtClean="0"/>
              <a:t>merge </a:t>
            </a:r>
            <a:r>
              <a:rPr lang="en-US" sz="2400" dirty="0" err="1" smtClean="0"/>
              <a:t>idx</a:t>
            </a:r>
            <a:r>
              <a:rPr lang="en-US" sz="2400" dirty="0" smtClean="0"/>
              <a:t> 0 (mostly corresponding to the inter-view motion prediction) </a:t>
            </a:r>
            <a:r>
              <a:rPr lang="en-US" sz="2400" dirty="0"/>
              <a:t>when </a:t>
            </a:r>
            <a:r>
              <a:rPr lang="en-US" sz="2400" dirty="0" err="1"/>
              <a:t>slice_ic_disable_merge_zero_idx</a:t>
            </a:r>
            <a:r>
              <a:rPr lang="en-US" sz="2400" dirty="0"/>
              <a:t> </a:t>
            </a:r>
            <a:r>
              <a:rPr lang="en-US" sz="2400" dirty="0" smtClean="0"/>
              <a:t>turns on.</a:t>
            </a:r>
          </a:p>
          <a:p>
            <a:pPr marL="914400" lvl="2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7161" y="5402270"/>
            <a:ext cx="8670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[1] T. </a:t>
            </a:r>
            <a:r>
              <a:rPr lang="en-US" dirty="0" err="1" smtClean="0"/>
              <a:t>Ikai</a:t>
            </a:r>
            <a:r>
              <a:rPr lang="en-US" dirty="0" smtClean="0"/>
              <a:t>, </a:t>
            </a:r>
            <a:r>
              <a:rPr lang="en-US" dirty="0"/>
              <a:t>“</a:t>
            </a:r>
            <a:r>
              <a:rPr lang="en-US" dirty="0" smtClean="0"/>
              <a:t>3D-CE5.h related: Removal of parsing dependency in illumination compensation,” JCT3V-D0060, Apr. 2013.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14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3600" b="1" dirty="0" smtClean="0"/>
              <a:t>Problem Statement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246102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/>
              <a:t>“</a:t>
            </a:r>
            <a:r>
              <a:rPr lang="en-US" sz="2600" dirty="0" err="1"/>
              <a:t>slice_ic_disable_merge_zero_idx</a:t>
            </a:r>
            <a:r>
              <a:rPr lang="en-US" sz="2600" dirty="0"/>
              <a:t>” </a:t>
            </a:r>
            <a:r>
              <a:rPr lang="en-US" sz="2600" dirty="0" smtClean="0"/>
              <a:t>plays a role in when the reference picture lists consist of inter-view reference pictures solely, or not. </a:t>
            </a:r>
          </a:p>
          <a:p>
            <a:pPr marL="685800" lvl="6" indent="0">
              <a:buClr>
                <a:schemeClr val="accent2"/>
              </a:buClr>
              <a:buNone/>
            </a:pPr>
            <a:r>
              <a:rPr lang="en-US" sz="2400" dirty="0" smtClean="0"/>
              <a:t>The </a:t>
            </a:r>
            <a:r>
              <a:rPr lang="en-US" sz="2400" dirty="0"/>
              <a:t>condition </a:t>
            </a:r>
            <a:r>
              <a:rPr lang="en-US" sz="2400" dirty="0" smtClean="0"/>
              <a:t>always meets in </a:t>
            </a:r>
            <a:r>
              <a:rPr lang="en-US" sz="2400" dirty="0"/>
              <a:t>the IRAP </a:t>
            </a:r>
            <a:r>
              <a:rPr lang="en-US" sz="2400" dirty="0" smtClean="0"/>
              <a:t>picture coding. </a:t>
            </a:r>
          </a:p>
          <a:p>
            <a:pPr marL="685800" lvl="6" indent="0">
              <a:buClr>
                <a:schemeClr val="accent2"/>
              </a:buClr>
              <a:buNone/>
            </a:pPr>
            <a:r>
              <a:rPr lang="en-US" sz="2400" dirty="0" smtClean="0"/>
              <a:t>In the HTM encoder, the flag is always 0 for IRAP picture. </a:t>
            </a:r>
            <a:endParaRPr lang="en-US" sz="2400" dirty="0"/>
          </a:p>
          <a:p>
            <a:r>
              <a:rPr lang="en-US" sz="2600" dirty="0" smtClean="0"/>
              <a:t>Signaling condition of </a:t>
            </a:r>
            <a:r>
              <a:rPr lang="en-US" sz="2600" dirty="0" err="1" smtClean="0"/>
              <a:t>ic_flag</a:t>
            </a:r>
            <a:r>
              <a:rPr lang="en-US" sz="2600" dirty="0" smtClean="0"/>
              <a:t> can become more precise with the use of the IRAP picture type, and the coding can be improved with CABAC context modification.</a:t>
            </a:r>
          </a:p>
          <a:p>
            <a:pPr marL="0" indent="0">
              <a:buNone/>
            </a:pPr>
            <a:endParaRPr lang="en-US" sz="2600" dirty="0" smtClean="0"/>
          </a:p>
          <a:p>
            <a:pPr marL="914400" lvl="2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右矢印 4"/>
          <p:cNvSpPr/>
          <p:nvPr/>
        </p:nvSpPr>
        <p:spPr>
          <a:xfrm>
            <a:off x="321880" y="2545469"/>
            <a:ext cx="496282" cy="504056"/>
          </a:xfrm>
          <a:prstGeom prst="rightArrow">
            <a:avLst/>
          </a:prstGeom>
          <a:solidFill>
            <a:schemeClr val="bg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4"/>
          <p:cNvSpPr/>
          <p:nvPr/>
        </p:nvSpPr>
        <p:spPr>
          <a:xfrm>
            <a:off x="1612095" y="5022795"/>
            <a:ext cx="144016" cy="8348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4"/>
          <p:cNvSpPr/>
          <p:nvPr/>
        </p:nvSpPr>
        <p:spPr>
          <a:xfrm>
            <a:off x="4420210" y="5022795"/>
            <a:ext cx="144016" cy="8348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4"/>
          <p:cNvSpPr/>
          <p:nvPr/>
        </p:nvSpPr>
        <p:spPr>
          <a:xfrm>
            <a:off x="7236099" y="5022795"/>
            <a:ext cx="144016" cy="8348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4"/>
          <p:cNvSpPr/>
          <p:nvPr/>
        </p:nvSpPr>
        <p:spPr>
          <a:xfrm>
            <a:off x="1999344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4"/>
          <p:cNvSpPr/>
          <p:nvPr/>
        </p:nvSpPr>
        <p:spPr>
          <a:xfrm>
            <a:off x="4048509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4"/>
          <p:cNvSpPr/>
          <p:nvPr/>
        </p:nvSpPr>
        <p:spPr>
          <a:xfrm>
            <a:off x="3054100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4"/>
          <p:cNvSpPr/>
          <p:nvPr/>
        </p:nvSpPr>
        <p:spPr>
          <a:xfrm>
            <a:off x="4799685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4"/>
          <p:cNvSpPr/>
          <p:nvPr/>
        </p:nvSpPr>
        <p:spPr>
          <a:xfrm>
            <a:off x="6848850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4"/>
          <p:cNvSpPr/>
          <p:nvPr/>
        </p:nvSpPr>
        <p:spPr>
          <a:xfrm>
            <a:off x="5854441" y="5250480"/>
            <a:ext cx="144016" cy="60716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Rectangle 3"/>
          <p:cNvSpPr/>
          <p:nvPr/>
        </p:nvSpPr>
        <p:spPr>
          <a:xfrm>
            <a:off x="2446940" y="5412413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433575" y="540227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257504" y="540227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241690" y="540227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19" name="右中かっこ 84"/>
          <p:cNvSpPr/>
          <p:nvPr/>
        </p:nvSpPr>
        <p:spPr>
          <a:xfrm rot="5400000">
            <a:off x="2911929" y="4673395"/>
            <a:ext cx="396044" cy="2764534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526874" y="465346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334989" y="464332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143104" y="464332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915675" y="480586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978205" y="4795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955514" y="4795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714464" y="4795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776994" y="4795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763629" y="479511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3440340" y="6069018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Intra-period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3600" b="1" dirty="0" smtClean="0"/>
              <a:t>Removal of </a:t>
            </a:r>
            <a:r>
              <a:rPr lang="en-US" sz="3600" dirty="0"/>
              <a:t>“</a:t>
            </a:r>
            <a:r>
              <a:rPr lang="en-US" sz="3600" dirty="0" err="1"/>
              <a:t>slice_ic_disable_merge_zero_idx</a:t>
            </a:r>
            <a:r>
              <a:rPr lang="en-US" sz="3600" dirty="0"/>
              <a:t>”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321997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Proposing to check the IRAP picture type instead of signaling the flag.</a:t>
            </a:r>
            <a:endParaRPr lang="en-US" sz="26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8" name="コンテンツ プレースホル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504400"/>
              </p:ext>
            </p:extLst>
          </p:nvPr>
        </p:nvGraphicFramePr>
        <p:xfrm>
          <a:off x="539552" y="2392170"/>
          <a:ext cx="8028892" cy="2527300"/>
        </p:xfrm>
        <a:graphic>
          <a:graphicData uri="http://schemas.openxmlformats.org/drawingml/2006/table">
            <a:tbl>
              <a:tblPr/>
              <a:tblGrid>
                <a:gridCol w="2666338"/>
                <a:gridCol w="536255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Prediction mode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 err="1" smtClean="0">
                          <a:latin typeface="+mn-lt"/>
                          <a:ea typeface="ＭＳ 明朝"/>
                          <a:cs typeface="Times New Roman"/>
                        </a:rPr>
                        <a:t>ic_flag</a:t>
                      </a: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 signaling condition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>
                          <a:latin typeface="+mn-lt"/>
                          <a:ea typeface="ＭＳ 明朝"/>
                          <a:cs typeface="Times New Roman"/>
                        </a:rPr>
                        <a:t>Skip / </a:t>
                      </a: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Merge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 </a:t>
                      </a:r>
                      <a:r>
                        <a:rPr lang="en-US" sz="2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merge_idx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 x0 ][ y0 ] ! = 0 ) | | </a:t>
                      </a:r>
                      <a:r>
                        <a:rPr lang="en-US" sz="2200" strike="sng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lang="en-US" sz="2200" strike="sngStrike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slice_ic_disable_merge_zero_idx_flag</a:t>
                      </a:r>
                      <a:r>
                        <a:rPr lang="en-US" sz="2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200" kern="120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nal_unit_type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&gt;=  BLA_W_LP  &amp;&amp;  </a:t>
                      </a:r>
                      <a:r>
                        <a:rPr lang="en-US" sz="2200" kern="120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nal_unit_type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&lt;=  RSV_IRAP_VCL23)</a:t>
                      </a:r>
                      <a:endParaRPr lang="ja-JP" sz="2200" kern="100" dirty="0">
                        <a:ln>
                          <a:noFill/>
                        </a:ln>
                        <a:solidFill>
                          <a:srgbClr val="00B050"/>
                        </a:solidFill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AMVP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GB" sz="2400" kern="100" dirty="0" err="1" smtClean="0">
                          <a:latin typeface="+mj-lt"/>
                          <a:ea typeface="Malgun Gothic"/>
                          <a:cs typeface="Times New Roman"/>
                        </a:rPr>
                        <a:t>anyIvRefPicFlag</a:t>
                      </a:r>
                      <a:endParaRPr lang="en-GB" sz="2400" kern="100" dirty="0" smtClean="0">
                        <a:latin typeface="+mj-lt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2200" kern="100" dirty="0">
                        <a:ln>
                          <a:noFill/>
                        </a:ln>
                        <a:solidFill>
                          <a:srgbClr val="00B050"/>
                        </a:solidFill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173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3600" b="1" dirty="0" smtClean="0"/>
              <a:t>Simplification of </a:t>
            </a:r>
            <a:r>
              <a:rPr lang="en-US" sz="3600" b="1" dirty="0" err="1" smtClean="0"/>
              <a:t>ic_flag</a:t>
            </a:r>
            <a:r>
              <a:rPr lang="en-US" sz="3600" b="1" dirty="0" smtClean="0"/>
              <a:t> Signaling Condition and Prediction Mode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321997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Proposing to disable the AMVP in the non-IRAP picture type and use IRAP picture type.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8" name="コンテンツ プレースホル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3387581"/>
              </p:ext>
            </p:extLst>
          </p:nvPr>
        </p:nvGraphicFramePr>
        <p:xfrm>
          <a:off x="539552" y="2357930"/>
          <a:ext cx="8028892" cy="2133600"/>
        </p:xfrm>
        <a:graphic>
          <a:graphicData uri="http://schemas.openxmlformats.org/drawingml/2006/table">
            <a:tbl>
              <a:tblPr/>
              <a:tblGrid>
                <a:gridCol w="2666338"/>
                <a:gridCol w="536255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Picture type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 err="1" smtClean="0">
                          <a:latin typeface="+mn-lt"/>
                          <a:ea typeface="ＭＳ 明朝"/>
                          <a:cs typeface="Times New Roman"/>
                        </a:rPr>
                        <a:t>ic_flag</a:t>
                      </a: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 signaling condition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600" kern="100" dirty="0" smtClean="0">
                          <a:latin typeface="+mn-lt"/>
                          <a:ea typeface="ＭＳ 明朝"/>
                          <a:cs typeface="Times New Roman"/>
                        </a:rPr>
                        <a:t>IRAP</a:t>
                      </a:r>
                      <a:endParaRPr lang="ja-JP" sz="2600" kern="100" dirty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2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True</a:t>
                      </a:r>
                      <a:endParaRPr lang="ja-JP" sz="2200" kern="100" dirty="0">
                        <a:ln>
                          <a:noFill/>
                        </a:ln>
                        <a:solidFill>
                          <a:srgbClr val="00B050"/>
                        </a:solidFill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2600" strike="noStrike" kern="100" dirty="0" smtClean="0">
                          <a:solidFill>
                            <a:schemeClr val="tx1"/>
                          </a:solidFill>
                          <a:latin typeface="+mn-lt"/>
                          <a:ea typeface="ＭＳ 明朝"/>
                          <a:cs typeface="Times New Roman"/>
                        </a:rPr>
                        <a:t>Non-IRAP</a:t>
                      </a:r>
                      <a:endParaRPr lang="ja-JP" sz="2600" strike="noStrike" kern="100" dirty="0">
                        <a:solidFill>
                          <a:schemeClr val="tx1"/>
                        </a:solidFill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 </a:t>
                      </a:r>
                      <a:r>
                        <a:rPr lang="en-US" sz="2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merge_flag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 x0 ][ y0 ]  &amp;&amp; </a:t>
                      </a:r>
                      <a:r>
                        <a:rPr lang="en-US" sz="2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merge_idx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 x0 ][ y0 ] ) </a:t>
                      </a:r>
                      <a:r>
                        <a:rPr lang="en-US" sz="22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 | 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2200" kern="120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nal_unit_type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&gt;=  BLA_W_LP  &amp;&amp;  </a:t>
                      </a:r>
                      <a:r>
                        <a:rPr lang="en-US" sz="2200" kern="120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nal_unit_type</a:t>
                      </a:r>
                      <a:r>
                        <a:rPr lang="en-US" sz="2200" kern="12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&lt;=  RSV_IRAP_VCL23)</a:t>
                      </a:r>
                      <a:endParaRPr lang="ja-JP" altLang="en-US" sz="2200" kern="10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82854" y="4719215"/>
            <a:ext cx="75044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Process of checking reference picture index in AMVP is removed.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191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362490"/>
            <a:ext cx="8763025" cy="561975"/>
          </a:xfrm>
        </p:spPr>
        <p:txBody>
          <a:bodyPr/>
          <a:lstStyle/>
          <a:p>
            <a:r>
              <a:rPr lang="en-US" sz="3600" b="1" dirty="0" smtClean="0"/>
              <a:t>CABAC </a:t>
            </a:r>
            <a:r>
              <a:rPr lang="en-US" sz="3600" b="1" dirty="0" smtClean="0"/>
              <a:t>Context Coding Modification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1246102"/>
            <a:ext cx="8763023" cy="4991013"/>
          </a:xfrm>
          <a:ln>
            <a:noFill/>
          </a:ln>
        </p:spPr>
        <p:txBody>
          <a:bodyPr/>
          <a:lstStyle/>
          <a:p>
            <a:r>
              <a:rPr lang="en-US" sz="2600" dirty="0" smtClean="0"/>
              <a:t>Use </a:t>
            </a:r>
            <a:r>
              <a:rPr lang="en-US" sz="2600" dirty="0" smtClean="0"/>
              <a:t>three contexts decided by the presence of the </a:t>
            </a:r>
            <a:r>
              <a:rPr lang="en-US" sz="2600" dirty="0" err="1" smtClean="0"/>
              <a:t>ic_flag</a:t>
            </a:r>
            <a:r>
              <a:rPr lang="en-US" sz="2600" dirty="0" smtClean="0"/>
              <a:t> in the above and </a:t>
            </a:r>
            <a:r>
              <a:rPr lang="en-US" sz="2600" dirty="0" smtClean="0"/>
              <a:t>the </a:t>
            </a:r>
            <a:r>
              <a:rPr lang="en-US" sz="2600" dirty="0" smtClean="0"/>
              <a:t>left </a:t>
            </a:r>
            <a:r>
              <a:rPr lang="en-US" sz="2600" dirty="0" smtClean="0"/>
              <a:t>CU (only one context in the current design).</a:t>
            </a:r>
            <a:endParaRPr lang="en-US" sz="2600" dirty="0" smtClean="0"/>
          </a:p>
          <a:p>
            <a:pPr lvl="1"/>
            <a:r>
              <a:rPr lang="en-US" sz="2200" dirty="0" smtClean="0"/>
              <a:t>If the two blocks have the </a:t>
            </a:r>
            <a:r>
              <a:rPr lang="en-US" sz="2200" dirty="0" err="1" smtClean="0"/>
              <a:t>ic_flag</a:t>
            </a:r>
            <a:r>
              <a:rPr lang="en-US" sz="2200" dirty="0" smtClean="0"/>
              <a:t> set to 1, the </a:t>
            </a:r>
            <a:r>
              <a:rPr lang="en-US" sz="2200" dirty="0" err="1" smtClean="0"/>
              <a:t>ctx</a:t>
            </a:r>
            <a:r>
              <a:rPr lang="en-US" sz="2200" dirty="0" smtClean="0"/>
              <a:t> increment is 2.</a:t>
            </a:r>
          </a:p>
          <a:p>
            <a:pPr lvl="1"/>
            <a:r>
              <a:rPr lang="en-US" sz="2200" dirty="0" smtClean="0"/>
              <a:t>If one of them have the </a:t>
            </a:r>
            <a:r>
              <a:rPr lang="en-US" sz="2200" dirty="0" err="1" smtClean="0"/>
              <a:t>ic_flag</a:t>
            </a:r>
            <a:r>
              <a:rPr lang="en-US" sz="2200" dirty="0" smtClean="0"/>
              <a:t> set to 1, the </a:t>
            </a:r>
            <a:r>
              <a:rPr lang="en-US" sz="2200" dirty="0" err="1" smtClean="0"/>
              <a:t>ctx</a:t>
            </a:r>
            <a:r>
              <a:rPr lang="en-US" sz="2200" dirty="0" smtClean="0"/>
              <a:t> increment is 1. </a:t>
            </a:r>
          </a:p>
          <a:p>
            <a:pPr lvl="1"/>
            <a:r>
              <a:rPr lang="en-US" sz="2200" dirty="0" smtClean="0"/>
              <a:t>If none of them have the </a:t>
            </a:r>
            <a:r>
              <a:rPr lang="en-US" sz="2200" dirty="0" err="1" smtClean="0"/>
              <a:t>ic_flag</a:t>
            </a:r>
            <a:r>
              <a:rPr lang="en-US" sz="2200" dirty="0" smtClean="0"/>
              <a:t> set to 1, or none of them are available, the </a:t>
            </a:r>
            <a:r>
              <a:rPr lang="en-US" sz="2200" dirty="0" err="1" smtClean="0"/>
              <a:t>ctx</a:t>
            </a:r>
            <a:r>
              <a:rPr lang="en-US" sz="2200" dirty="0" smtClean="0"/>
              <a:t> increment is 0.  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06845" y="4036160"/>
            <a:ext cx="2276850" cy="2049165"/>
            <a:chOff x="5482740" y="3504895"/>
            <a:chExt cx="2352745" cy="2125060"/>
          </a:xfrm>
        </p:grpSpPr>
        <p:sp>
          <p:nvSpPr>
            <p:cNvPr id="4" name="Rectangle 3"/>
            <p:cNvSpPr/>
            <p:nvPr/>
          </p:nvSpPr>
          <p:spPr bwMode="auto">
            <a:xfrm>
              <a:off x="6014005" y="4036160"/>
              <a:ext cx="1821480" cy="1593795"/>
            </a:xfrm>
            <a:prstGeom prst="rect">
              <a:avLst/>
            </a:prstGeom>
            <a:noFill/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7304220" y="3504895"/>
              <a:ext cx="531265" cy="53126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5482740" y="5098690"/>
              <a:ext cx="531265" cy="53126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754769" y="472769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/>
              <a:t>Context modification using the left (L) and the above (A) block.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500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1463" y="514280"/>
            <a:ext cx="8763025" cy="561975"/>
          </a:xfrm>
        </p:spPr>
        <p:txBody>
          <a:bodyPr/>
          <a:lstStyle/>
          <a:p>
            <a:r>
              <a:rPr lang="en-US" sz="4000" b="1" dirty="0" smtClean="0"/>
              <a:t>Experimental Results</a:t>
            </a:r>
            <a:endParaRPr lang="en-US" sz="4000" b="1" dirty="0"/>
          </a:p>
        </p:txBody>
      </p:sp>
      <p:sp>
        <p:nvSpPr>
          <p:cNvPr id="2" name="Rectangle 1"/>
          <p:cNvSpPr/>
          <p:nvPr/>
        </p:nvSpPr>
        <p:spPr>
          <a:xfrm>
            <a:off x="321880" y="1759310"/>
            <a:ext cx="85002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600" dirty="0" smtClean="0"/>
              <a:t>Proposed simplifications (I &amp; II) </a:t>
            </a:r>
            <a:r>
              <a:rPr lang="en-CA" sz="2600" dirty="0"/>
              <a:t>VS </a:t>
            </a:r>
            <a:r>
              <a:rPr lang="en-CA" sz="2600" dirty="0" smtClean="0"/>
              <a:t>HTM7.0 </a:t>
            </a:r>
            <a:r>
              <a:rPr lang="en-CA" sz="2600" i="1" dirty="0" smtClean="0"/>
              <a:t>rev</a:t>
            </a:r>
            <a:r>
              <a:rPr lang="en-CA" sz="2600" dirty="0" smtClean="0"/>
              <a:t>1 in CTC</a:t>
            </a:r>
            <a:endParaRPr lang="en-US" sz="2600" dirty="0"/>
          </a:p>
        </p:txBody>
      </p:sp>
      <p:sp>
        <p:nvSpPr>
          <p:cNvPr id="3" name="Rectangle 2"/>
          <p:cNvSpPr/>
          <p:nvPr/>
        </p:nvSpPr>
        <p:spPr>
          <a:xfrm>
            <a:off x="245985" y="5244185"/>
            <a:ext cx="667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Crosscheck results in JCT3V-E0xxx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90" y="2518260"/>
            <a:ext cx="7150275" cy="254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3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71463" y="514280"/>
            <a:ext cx="8763025" cy="561975"/>
          </a:xfrm>
        </p:spPr>
        <p:txBody>
          <a:bodyPr/>
          <a:lstStyle/>
          <a:p>
            <a:r>
              <a:rPr lang="en-US" sz="4000" b="1" dirty="0" smtClean="0"/>
              <a:t>Experimental Results</a:t>
            </a:r>
            <a:endParaRPr lang="en-US" sz="4000" b="1" dirty="0"/>
          </a:p>
        </p:txBody>
      </p:sp>
      <p:sp>
        <p:nvSpPr>
          <p:cNvPr id="2" name="Rectangle 1"/>
          <p:cNvSpPr/>
          <p:nvPr/>
        </p:nvSpPr>
        <p:spPr>
          <a:xfrm>
            <a:off x="321880" y="1759310"/>
            <a:ext cx="85002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600" dirty="0" smtClean="0"/>
              <a:t>Proposed CABAC modification VS HTM7.0 </a:t>
            </a:r>
            <a:r>
              <a:rPr lang="en-CA" sz="2600" i="1" dirty="0" smtClean="0"/>
              <a:t>rev</a:t>
            </a:r>
            <a:r>
              <a:rPr lang="en-CA" sz="2600" dirty="0" smtClean="0"/>
              <a:t>1 in CTC</a:t>
            </a:r>
            <a:endParaRPr lang="en-US" sz="2600" dirty="0"/>
          </a:p>
        </p:txBody>
      </p:sp>
      <p:sp>
        <p:nvSpPr>
          <p:cNvPr id="3" name="Rectangle 2"/>
          <p:cNvSpPr/>
          <p:nvPr/>
        </p:nvSpPr>
        <p:spPr>
          <a:xfrm>
            <a:off x="245985" y="5244185"/>
            <a:ext cx="667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Crosscheck results in </a:t>
            </a:r>
            <a:r>
              <a:rPr lang="en-US" sz="2400" dirty="0" smtClean="0"/>
              <a:t>JCT3V-E0203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30" y="2518260"/>
            <a:ext cx="7145171" cy="254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9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  <a:txDef>
      <a:spPr>
        <a:solidFill>
          <a:schemeClr val="accent4">
            <a:lumMod val="20000"/>
            <a:lumOff val="80000"/>
          </a:schemeClr>
        </a:solidFill>
        <a:ln w="15875">
          <a:solidFill>
            <a:schemeClr val="tx1"/>
          </a:solidFill>
        </a:ln>
      </a:spPr>
      <a:bodyPr wrap="square" rtlCol="0" anchor="ctr">
        <a:normAutofit/>
      </a:bodyPr>
      <a:lstStyle>
        <a:defPPr algn="ctr">
          <a:defRPr sz="1400" smtClean="0">
            <a:latin typeface="Arial Narrow" pitchFamily="34" charset="0"/>
            <a:cs typeface="Arial" pitchFamily="34" charset="0"/>
          </a:defRPr>
        </a:defPPr>
      </a:lstStyle>
    </a:tx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11090</TotalTime>
  <Words>554</Words>
  <Application>Microsoft Office PowerPoint</Application>
  <PresentationFormat>On-screen Show (4:3)</PresentationFormat>
  <Paragraphs>125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QCT_2009_TEMPLATE_Confidential_FINAL</vt:lpstr>
      <vt:lpstr>JCT3V-E0135: Coding of illumination compensation (IC) flag</vt:lpstr>
      <vt:lpstr>Proposal Summary</vt:lpstr>
      <vt:lpstr>Introduction</vt:lpstr>
      <vt:lpstr>Problem Statement</vt:lpstr>
      <vt:lpstr>Removal of “slice_ic_disable_merge_zero_idx”</vt:lpstr>
      <vt:lpstr>Simplification of ic_flag Signaling Condition and Prediction Mode</vt:lpstr>
      <vt:lpstr>CABAC Context Coding Modification</vt:lpstr>
      <vt:lpstr>Experimental Results</vt:lpstr>
      <vt:lpstr>Experimental Results</vt:lpstr>
      <vt:lpstr>Experimental Results</vt:lpstr>
      <vt:lpstr>Conclusion</vt:lpstr>
      <vt:lpstr>PowerPoint Presentation</vt:lpstr>
    </vt:vector>
  </TitlesOfParts>
  <Company>Qualcomm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Jewon Kang</cp:lastModifiedBy>
  <cp:revision>1008</cp:revision>
  <cp:lastPrinted>2005-08-27T17:58:21Z</cp:lastPrinted>
  <dcterms:created xsi:type="dcterms:W3CDTF">2009-11-28T03:23:23Z</dcterms:created>
  <dcterms:modified xsi:type="dcterms:W3CDTF">2013-07-26T13:04:17Z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1507917625</vt:i4>
  </property>
  <property fmtid="{D5CDD505-2E9C-101B-9397-08002B2CF9AE}" pid="3" name="_NewReviewCycle">
    <vt:lpwstr/>
  </property>
  <property fmtid="{D5CDD505-2E9C-101B-9397-08002B2CF9AE}" pid="4" name="_EmailSubject">
    <vt:lpwstr>A ppt template </vt:lpwstr>
  </property>
  <property fmtid="{D5CDD505-2E9C-101B-9397-08002B2CF9AE}" pid="5" name="_AuthorEmail">
    <vt:lpwstr>lizhang@qti.qualcomm.com</vt:lpwstr>
  </property>
  <property fmtid="{D5CDD505-2E9C-101B-9397-08002B2CF9AE}" pid="6" name="_AuthorEmailDisplayName">
    <vt:lpwstr>Zhang, Li</vt:lpwstr>
  </property>
  <property fmtid="{D5CDD505-2E9C-101B-9397-08002B2CF9AE}" pid="7" name="_PreviousAdHocReviewCycleID">
    <vt:i4>341056302</vt:i4>
  </property>
</Properties>
</file>