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28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 latinLnBrk="0">
              <a:defRPr sz="2000">
                <a:solidFill>
                  <a:schemeClr val="tx1"/>
                </a:solidFill>
              </a:defRPr>
            </a:lvl1pPr>
            <a:lvl2pPr marL="628650" indent="-274638" latinLnBrk="0">
              <a:defRPr sz="1800">
                <a:solidFill>
                  <a:schemeClr val="tx1"/>
                </a:solidFill>
              </a:defRPr>
            </a:lvl2pPr>
            <a:lvl3pPr marL="895350" indent="-266700" latinLnBrk="0"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73DF9454-EA54-469D-9548-182374E438AA}" type="datetimeFigureOut">
              <a:rPr lang="ko-KR" altLang="en-US" smtClean="0"/>
              <a:pPr/>
              <a:t>2013-07-27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1.png"/><Relationship Id="rId4" Type="http://schemas.openxmlformats.org/officeDocument/2006/relationships/image" Target="../media/image7.wmf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CE6: Simplified DC calculation for SDC </a:t>
            </a:r>
            <a:br>
              <a:rPr lang="en-US" altLang="ko-KR" dirty="0" smtClean="0"/>
            </a:br>
            <a:r>
              <a:rPr lang="en-US" altLang="ko-KR" dirty="0" smtClean="0"/>
              <a:t>(JCT3V-E0117)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Hyunho Jo, </a:t>
            </a:r>
            <a:r>
              <a:rPr lang="en-US" altLang="ko-KR" dirty="0" err="1" smtClean="0"/>
              <a:t>Woong</a:t>
            </a:r>
            <a:r>
              <a:rPr lang="en-US" altLang="ko-KR" dirty="0" smtClean="0"/>
              <a:t> Lim, </a:t>
            </a:r>
            <a:r>
              <a:rPr lang="en-US" altLang="ko-KR" dirty="0" err="1" smtClean="0"/>
              <a:t>Jonghoon</a:t>
            </a:r>
            <a:r>
              <a:rPr lang="en-US" altLang="ko-KR" dirty="0" smtClean="0"/>
              <a:t> Yoo, and Donggyu Sim </a:t>
            </a:r>
          </a:p>
          <a:p>
            <a:r>
              <a:rPr lang="en-US" altLang="ko-KR" dirty="0" err="1" smtClean="0"/>
              <a:t>Kwangwoon</a:t>
            </a:r>
            <a:r>
              <a:rPr lang="en-US" altLang="ko-KR" dirty="0" smtClean="0"/>
              <a:t> University (KWU)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504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Comparison of </a:t>
            </a:r>
            <a:r>
              <a:rPr lang="en-US" altLang="ko-KR" dirty="0" smtClean="0"/>
              <a:t>involved operation types and number of that operations</a:t>
            </a:r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286307"/>
              </p:ext>
            </p:extLst>
          </p:nvPr>
        </p:nvGraphicFramePr>
        <p:xfrm>
          <a:off x="252524" y="1253151"/>
          <a:ext cx="8730840" cy="490051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29696"/>
                <a:gridCol w="1080060"/>
                <a:gridCol w="1128884"/>
                <a:gridCol w="976045"/>
                <a:gridCol w="937677"/>
                <a:gridCol w="1092826"/>
                <a:gridCol w="1092826"/>
                <a:gridCol w="1092826"/>
              </a:tblGrid>
              <a:tr h="247077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Prediction </a:t>
                      </a:r>
                      <a:endParaRPr lang="en-CA" sz="1600" b="1" dirty="0" smtClean="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effectLst/>
                        </a:rPr>
                        <a:t>Mode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Block</a:t>
                      </a:r>
                      <a:endParaRPr lang="ko-KR" sz="1600" b="1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Size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Operation types and number of that operations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70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HTM 7.0r1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Proposed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70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effectLst/>
                        </a:rPr>
                        <a:t>Addition</a:t>
                      </a:r>
                      <a:r>
                        <a:rPr lang="en-CA" sz="1600" b="1" baseline="30000" dirty="0" smtClean="0">
                          <a:effectLst/>
                        </a:rPr>
                        <a:t>1</a:t>
                      </a:r>
                      <a:endParaRPr lang="ko-KR" sz="1600" b="1" baseline="300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Division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Branch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effectLst/>
                        </a:rPr>
                        <a:t>Addition</a:t>
                      </a:r>
                      <a:r>
                        <a:rPr lang="en-CA" sz="1600" b="1" baseline="30000" dirty="0" smtClean="0">
                          <a:effectLst/>
                        </a:rPr>
                        <a:t>2</a:t>
                      </a:r>
                      <a:endParaRPr lang="ko-KR" sz="1600" b="1" baseline="300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Shift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Branch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6607"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DC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8x8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16x16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32x32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64x64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Planar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8x8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16x16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32x32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64x64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DMM </a:t>
                      </a:r>
                      <a:r>
                        <a:rPr lang="en-CA" sz="1600" dirty="0" smtClean="0">
                          <a:effectLst/>
                        </a:rPr>
                        <a:t>Mode-1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8x8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16x16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32x32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510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</a:tr>
              <a:tr h="3466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64x64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6306" y="6205591"/>
            <a:ext cx="5718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sz="1400" dirty="0" smtClean="0"/>
              <a:t>Count the number of addition for ‘</a:t>
            </a:r>
            <a:r>
              <a:rPr lang="en-US" altLang="ko-KR" sz="1400" dirty="0" err="1" smtClean="0"/>
              <a:t>sumPred</a:t>
            </a:r>
            <a:r>
              <a:rPr lang="en-US" altLang="ko-KR" sz="1400" dirty="0" smtClean="0"/>
              <a:t>’ and ‘</a:t>
            </a:r>
            <a:r>
              <a:rPr lang="en-US" altLang="ko-KR" sz="1400" dirty="0" err="1" smtClean="0"/>
              <a:t>numPred</a:t>
            </a:r>
            <a:r>
              <a:rPr lang="en-US" altLang="ko-KR" sz="1400" dirty="0" smtClean="0"/>
              <a:t>’</a:t>
            </a:r>
          </a:p>
          <a:p>
            <a:pPr marL="342900" indent="-342900">
              <a:buAutoNum type="arabicParenR"/>
            </a:pPr>
            <a:r>
              <a:rPr lang="en-US" altLang="ko-KR" sz="1400" dirty="0" smtClean="0"/>
              <a:t>Left-top, right-top, left-bottom, right-bottom, and round offset 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819831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(1) 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BD rate results for 3-view case under CTC</a:t>
            </a:r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961743"/>
              </p:ext>
            </p:extLst>
          </p:nvPr>
        </p:nvGraphicFramePr>
        <p:xfrm>
          <a:off x="142844" y="1784989"/>
          <a:ext cx="8839315" cy="35719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70367"/>
                <a:gridCol w="784659"/>
                <a:gridCol w="760919"/>
                <a:gridCol w="728284"/>
                <a:gridCol w="1197621"/>
                <a:gridCol w="1238081"/>
                <a:gridCol w="1189529"/>
                <a:gridCol w="744468"/>
                <a:gridCol w="825387"/>
              </a:tblGrid>
              <a:tr h="56915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Sequences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0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video 1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2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PSNR /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video </a:t>
                      </a:r>
                      <a:r>
                        <a:rPr lang="de-DE" sz="1400" dirty="0">
                          <a:effectLst/>
                        </a:rPr>
                        <a:t>bitrate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PSNR /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total </a:t>
                      </a:r>
                      <a:r>
                        <a:rPr lang="de-DE" sz="1400" dirty="0">
                          <a:effectLst/>
                        </a:rPr>
                        <a:t>bitrate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synth PSNR /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total </a:t>
                      </a:r>
                      <a:r>
                        <a:rPr lang="de-DE" sz="1400" dirty="0">
                          <a:effectLst/>
                        </a:rPr>
                        <a:t>bitrate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enc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time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dec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time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Balloons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99.6%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100.8%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Kendo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99.6%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100.4%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Newspaper_CC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101.9%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GT_Fly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101.0%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Poznan_Hall2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100.8%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101.0%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Poznan_Street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101.2%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</a:tcPr>
                </a:tc>
              </a:tr>
              <a:tr h="31401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Undo_Dancer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100.9%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1024x768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99.8%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101.0%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401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1920x1088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100.2%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101.0%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</a:tcPr>
                </a:tc>
              </a:tr>
              <a:tr h="31401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average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100.1%</a:t>
                      </a:r>
                      <a:endParaRPr lang="ko-K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101.0%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809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(2) 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BD rate results for 3-view case under All Intra</a:t>
            </a:r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841187"/>
              </p:ext>
            </p:extLst>
          </p:nvPr>
        </p:nvGraphicFramePr>
        <p:xfrm>
          <a:off x="142844" y="1784989"/>
          <a:ext cx="8839315" cy="35719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70367"/>
                <a:gridCol w="784659"/>
                <a:gridCol w="760919"/>
                <a:gridCol w="728284"/>
                <a:gridCol w="1197621"/>
                <a:gridCol w="1238081"/>
                <a:gridCol w="1189529"/>
                <a:gridCol w="744468"/>
                <a:gridCol w="825387"/>
              </a:tblGrid>
              <a:tr h="56915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Sequences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0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video 1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2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PSNR /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video </a:t>
                      </a:r>
                      <a:r>
                        <a:rPr lang="de-DE" sz="1400" dirty="0">
                          <a:effectLst/>
                        </a:rPr>
                        <a:t>bitrate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video PSNR /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total </a:t>
                      </a:r>
                      <a:r>
                        <a:rPr lang="de-DE" sz="1400" dirty="0">
                          <a:effectLst/>
                        </a:rPr>
                        <a:t>bitrate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synth PSNR /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total </a:t>
                      </a:r>
                      <a:r>
                        <a:rPr lang="de-DE" sz="1400" dirty="0">
                          <a:effectLst/>
                        </a:rPr>
                        <a:t>bitrate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enc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time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dec </a:t>
                      </a:r>
                      <a:endParaRPr lang="de-DE" sz="1400" dirty="0" smtClean="0">
                        <a:effectLst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 smtClean="0">
                          <a:effectLst/>
                        </a:rPr>
                        <a:t>time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Balloons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100.9%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Kendo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98.5%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99.5%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Newspaper_CC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GT_Fly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102.8%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Poznan_Hall2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98.9%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Poznan_Street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99.7%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</a:tr>
              <a:tr h="31401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Undo_Dancer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99.0%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9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1024x768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99.7%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401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>
                          <a:effectLst/>
                        </a:rPr>
                        <a:t>1920x1088</a:t>
                      </a:r>
                      <a:endParaRPr lang="ko-KR" sz="14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99.5%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</a:tcPr>
                </a:tc>
              </a:tr>
              <a:tr h="31401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de-DE" sz="1400" dirty="0">
                          <a:effectLst/>
                        </a:rPr>
                        <a:t>average</a:t>
                      </a:r>
                      <a:endParaRPr lang="ko-KR" sz="140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44450" marR="44450" marT="0" marB="0"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100.6%</a:t>
                      </a: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ctr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712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Simplified DC calculation for SDC is proposed to reduce the computational complexity</a:t>
            </a:r>
          </a:p>
          <a:p>
            <a:pPr lvl="1"/>
            <a:r>
              <a:rPr lang="en-US" altLang="ko-KR" dirty="0" smtClean="0"/>
              <a:t>The proposed method can replace the accumulation and division operation </a:t>
            </a:r>
          </a:p>
          <a:p>
            <a:pPr lvl="1"/>
            <a:r>
              <a:rPr lang="en-US" altLang="ko-KR" dirty="0" smtClean="0"/>
              <a:t>The proposed method can significantly reduce the number of computing operation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 proposed method achieves 0.1% </a:t>
            </a:r>
            <a:r>
              <a:rPr lang="en-US" altLang="ko-KR" dirty="0" smtClean="0"/>
              <a:t>BD-rate saving for the synthesized view </a:t>
            </a:r>
            <a:r>
              <a:rPr lang="en-US" altLang="ko-KR" dirty="0" smtClean="0"/>
              <a:t>in CTC</a:t>
            </a:r>
          </a:p>
          <a:p>
            <a:endParaRPr lang="en-US" altLang="ko-KR" dirty="0"/>
          </a:p>
          <a:p>
            <a:r>
              <a:rPr lang="en-US" altLang="ko-KR" dirty="0" smtClean="0"/>
              <a:t>It is recommended to adopt proposed method into 3D-HEVC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175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</a:p>
          <a:p>
            <a:pPr lvl="1"/>
            <a:r>
              <a:rPr lang="en-US" altLang="ko-KR" dirty="0" smtClean="0"/>
              <a:t>Reduce the number of computing operations for the calculation of the DC value for simplified depth coding (SDC)</a:t>
            </a:r>
          </a:p>
          <a:p>
            <a:pPr lvl="1"/>
            <a:r>
              <a:rPr lang="en-US" altLang="ko-KR" dirty="0" smtClean="0"/>
              <a:t>Accumulation, branch, and division operations are used in HTM </a:t>
            </a:r>
            <a:r>
              <a:rPr lang="en-US" altLang="ko-KR" dirty="0" smtClean="0"/>
              <a:t>7.0r1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CA" altLang="ko-KR" dirty="0" smtClean="0"/>
              <a:t>Calculate </a:t>
            </a:r>
            <a:r>
              <a:rPr lang="en-CA" altLang="ko-KR" dirty="0"/>
              <a:t>DC value using the partial samples of the predicted block based on the characteristics of three types of prediction modes (DC, Planar, and DMM Mode-1) </a:t>
            </a:r>
            <a:r>
              <a:rPr lang="en-US" altLang="ko-KR" dirty="0" smtClean="0"/>
              <a:t> </a:t>
            </a:r>
          </a:p>
          <a:p>
            <a:pPr lvl="1"/>
            <a:r>
              <a:rPr lang="en-US" altLang="ko-KR" dirty="0" smtClean="0"/>
              <a:t>Remove accumulation, branch, and division operations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Experimental results</a:t>
            </a:r>
          </a:p>
          <a:p>
            <a:pPr lvl="1"/>
            <a:r>
              <a:rPr lang="en-US" altLang="ko-KR" b="1" u="sng" dirty="0" smtClean="0"/>
              <a:t>0.1</a:t>
            </a:r>
            <a:r>
              <a:rPr lang="en-US" altLang="ko-KR" b="1" u="sng" dirty="0" smtClean="0"/>
              <a:t>% </a:t>
            </a:r>
            <a:r>
              <a:rPr lang="en-US" altLang="ko-KR" b="1" u="sng" dirty="0" smtClean="0"/>
              <a:t>BD-rate </a:t>
            </a:r>
            <a:r>
              <a:rPr lang="en-US" altLang="ko-KR" b="1" u="sng" dirty="0" smtClean="0"/>
              <a:t>saving for the </a:t>
            </a:r>
            <a:r>
              <a:rPr lang="en-US" altLang="ko-KR" b="1" u="sng" dirty="0" smtClean="0"/>
              <a:t>synthesized view in CTC</a:t>
            </a:r>
            <a:endParaRPr lang="en-US" altLang="ko-KR" b="1" u="sng" dirty="0" smtClean="0"/>
          </a:p>
          <a:p>
            <a:pPr lvl="1"/>
            <a:endParaRPr lang="en-US" altLang="ko-KR" dirty="0"/>
          </a:p>
          <a:p>
            <a:r>
              <a:rPr lang="en-US" altLang="ko-KR" dirty="0" smtClean="0"/>
              <a:t>Cross-check</a:t>
            </a:r>
          </a:p>
          <a:p>
            <a:pPr lvl="1"/>
            <a:r>
              <a:rPr lang="en-US" altLang="ko-KR" dirty="0" smtClean="0"/>
              <a:t>JCT3V-E0194 by LGE</a:t>
            </a:r>
          </a:p>
          <a:p>
            <a:pPr lvl="1"/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3397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 statements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Calculation of mean value for the predicting depth value in SDC</a:t>
            </a:r>
          </a:p>
          <a:p>
            <a:pPr lvl="1"/>
            <a:r>
              <a:rPr lang="en-US" altLang="ko-KR" dirty="0" smtClean="0"/>
              <a:t>SDC coding mode consists of the three </a:t>
            </a:r>
            <a:r>
              <a:rPr lang="en-US" altLang="ko-KR" smtClean="0"/>
              <a:t>prediction mode</a:t>
            </a:r>
            <a:r>
              <a:rPr lang="en-US" altLang="ko-KR"/>
              <a:t>s</a:t>
            </a:r>
            <a:r>
              <a:rPr lang="en-US" altLang="ko-KR" smtClean="0"/>
              <a:t> </a:t>
            </a:r>
            <a:r>
              <a:rPr lang="en-US" altLang="ko-KR" dirty="0" smtClean="0"/>
              <a:t>(DC, Planar, and DMM Mode-1)</a:t>
            </a:r>
          </a:p>
          <a:p>
            <a:pPr lvl="1"/>
            <a:r>
              <a:rPr lang="en-US" altLang="ko-KR" dirty="0" smtClean="0"/>
              <a:t>For the complexity reduction, sub-sampling method was adopted for DMM and SDC</a:t>
            </a:r>
          </a:p>
          <a:p>
            <a:pPr lvl="1"/>
            <a:r>
              <a:rPr lang="en-US" altLang="ko-KR" dirty="0" smtClean="0"/>
              <a:t>However, accumulation with varying number of samples, branch, and division operations are still utilized </a:t>
            </a:r>
          </a:p>
          <a:p>
            <a:pPr lvl="2"/>
            <a:r>
              <a:rPr lang="en-US" altLang="ko-KR" dirty="0" smtClean="0"/>
              <a:t>Higher computational complexity</a:t>
            </a:r>
          </a:p>
          <a:p>
            <a:pPr lvl="2"/>
            <a:r>
              <a:rPr lang="en-US" altLang="ko-KR" dirty="0" smtClean="0"/>
              <a:t>Inappropriate for hardware implementation (accumulation and division)</a:t>
            </a:r>
          </a:p>
          <a:p>
            <a:pPr lvl="2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650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simplified DC calculation for SDC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Proposed method</a:t>
            </a:r>
          </a:p>
          <a:p>
            <a:pPr lvl="1"/>
            <a:r>
              <a:rPr lang="en-CA" altLang="ko-KR" dirty="0" smtClean="0"/>
              <a:t>It calculates </a:t>
            </a:r>
            <a:r>
              <a:rPr lang="en-CA" altLang="ko-KR" dirty="0"/>
              <a:t>DC value using the partial samples of the predicted block based on the characteristics of three types of prediction modes (DC, Planar, and DMM Mode-1) of SDC coded </a:t>
            </a:r>
            <a:r>
              <a:rPr lang="en-CA" altLang="ko-KR" dirty="0" smtClean="0"/>
              <a:t>block</a:t>
            </a:r>
          </a:p>
          <a:p>
            <a:pPr lvl="1"/>
            <a:r>
              <a:rPr lang="en-CA" altLang="ko-KR" dirty="0" smtClean="0"/>
              <a:t>Remove accumulation, branch, and division operations 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182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40518" cy="571504"/>
          </a:xfrm>
        </p:spPr>
        <p:txBody>
          <a:bodyPr/>
          <a:lstStyle/>
          <a:p>
            <a:r>
              <a:rPr lang="en-US" altLang="ko-KR" dirty="0" smtClean="0"/>
              <a:t>DC calculation for DC mode in SDC coded block</a:t>
            </a:r>
            <a:endParaRPr lang="ko-KR" altLang="en-US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623265"/>
              </p:ext>
            </p:extLst>
          </p:nvPr>
        </p:nvGraphicFramePr>
        <p:xfrm>
          <a:off x="1262678" y="5537883"/>
          <a:ext cx="2016125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수식" r:id="rId3" imgW="1333440" imgH="711000" progId="Equation.3">
                  <p:embed/>
                </p:oleObj>
              </mc:Choice>
              <mc:Fallback>
                <p:oleObj name="수식" r:id="rId3" imgW="13334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62678" y="5537883"/>
                        <a:ext cx="2016125" cy="1074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47127"/>
              </p:ext>
            </p:extLst>
          </p:nvPr>
        </p:nvGraphicFramePr>
        <p:xfrm>
          <a:off x="6146801" y="5710127"/>
          <a:ext cx="174783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수식" r:id="rId5" imgW="1155600" imgH="241200" progId="Equation.3">
                  <p:embed/>
                </p:oleObj>
              </mc:Choice>
              <mc:Fallback>
                <p:oleObj name="수식" r:id="rId5" imgW="11556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46801" y="5710127"/>
                        <a:ext cx="1747837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1286825"/>
          </a:xfrm>
        </p:spPr>
        <p:txBody>
          <a:bodyPr/>
          <a:lstStyle/>
          <a:p>
            <a:r>
              <a:rPr lang="en-US" altLang="ko-KR" sz="1600" dirty="0" smtClean="0"/>
              <a:t>For DC prediction mode, </a:t>
            </a:r>
            <a:r>
              <a:rPr lang="en-US" altLang="ko-KR" sz="1600" b="1" dirty="0" smtClean="0"/>
              <a:t>the right-bottom sample </a:t>
            </a:r>
            <a:r>
              <a:rPr lang="en-US" altLang="ko-KR" sz="1600" dirty="0" smtClean="0"/>
              <a:t>in a predicted block is used as the DC value</a:t>
            </a:r>
          </a:p>
          <a:p>
            <a:pPr lvl="1"/>
            <a:r>
              <a:rPr lang="en-US" altLang="ko-KR" sz="1400" dirty="0" smtClean="0"/>
              <a:t>Inner boundary filtering is employed for 8x8 and 16x16 blocks</a:t>
            </a:r>
          </a:p>
          <a:p>
            <a:pPr lvl="1"/>
            <a:r>
              <a:rPr lang="en-US" altLang="ko-KR" sz="1400" dirty="0" smtClean="0"/>
              <a:t>The right-bottom sample is the same as the ‘</a:t>
            </a:r>
            <a:r>
              <a:rPr lang="en-US" altLang="ko-KR" sz="1400" dirty="0" err="1" smtClean="0"/>
              <a:t>dcVal</a:t>
            </a:r>
            <a:r>
              <a:rPr lang="en-US" altLang="ko-KR" sz="1400" dirty="0" smtClean="0"/>
              <a:t>’ in DC prediction mode</a:t>
            </a:r>
            <a:endParaRPr lang="ko-KR" alt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1787772" y="2641379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HTM 7.0r1</a:t>
            </a:r>
            <a:endParaRPr lang="ko-KR" altLang="en-US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524078" y="2619354"/>
            <a:ext cx="993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Proposed</a:t>
            </a:r>
            <a:endParaRPr lang="ko-KR" altLang="en-US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7608225" y="4148749"/>
            <a:ext cx="1396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Constant value</a:t>
            </a:r>
            <a:endParaRPr lang="ko-KR" alt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2985557" y="4041028"/>
            <a:ext cx="1396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Constant value</a:t>
            </a:r>
          </a:p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dcVal</a:t>
            </a:r>
            <a:r>
              <a:rPr lang="en-US" altLang="ko-KR" sz="1400" dirty="0" smtClean="0">
                <a:solidFill>
                  <a:srgbClr val="FF0000"/>
                </a:solidFill>
              </a:rPr>
              <a:t>)</a:t>
            </a:r>
            <a:endParaRPr lang="ko-KR" alt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5400000">
            <a:off x="-94534" y="3939602"/>
            <a:ext cx="2139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Inner-boundary filtered 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region</a:t>
            </a:r>
            <a:endParaRPr lang="ko-KR" altLang="en-US" sz="1400" dirty="0" smtClean="0">
              <a:solidFill>
                <a:srgbClr val="FF0000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2678" y="3118943"/>
            <a:ext cx="2160000" cy="2164538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569094" y="3428413"/>
            <a:ext cx="1800000" cy="180000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3586" y="3128862"/>
            <a:ext cx="2160000" cy="2164538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6230106" y="3428413"/>
            <a:ext cx="1800000" cy="180000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 rot="5400000">
            <a:off x="4510382" y="3969278"/>
            <a:ext cx="2139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Inner-boundary filtered 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region</a:t>
            </a:r>
            <a:endParaRPr lang="ko-KR" altLang="en-US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336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40518" cy="571504"/>
          </a:xfrm>
        </p:spPr>
        <p:txBody>
          <a:bodyPr/>
          <a:lstStyle/>
          <a:p>
            <a:r>
              <a:rPr lang="en-US" altLang="ko-KR" dirty="0" smtClean="0"/>
              <a:t>DC calculation for DMM Mode-1 mode in SDC coded block</a:t>
            </a:r>
            <a:endParaRPr lang="ko-KR" altLang="en-US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853765"/>
              </p:ext>
            </p:extLst>
          </p:nvPr>
        </p:nvGraphicFramePr>
        <p:xfrm>
          <a:off x="142844" y="4700588"/>
          <a:ext cx="4960853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" name="수식" r:id="rId3" imgW="4572000" imgH="685800" progId="Equation.3">
                  <p:embed/>
                </p:oleObj>
              </mc:Choice>
              <mc:Fallback>
                <p:oleObj name="수식" r:id="rId3" imgW="45720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844" y="4700588"/>
                        <a:ext cx="4960853" cy="744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915073"/>
              </p:ext>
            </p:extLst>
          </p:nvPr>
        </p:nvGraphicFramePr>
        <p:xfrm>
          <a:off x="5719580" y="4757307"/>
          <a:ext cx="2851150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수식" r:id="rId5" imgW="2514600" imgH="761760" progId="Equation.3">
                  <p:embed/>
                </p:oleObj>
              </mc:Choice>
              <mc:Fallback>
                <p:oleObj name="수식" r:id="rId5" imgW="251460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19580" y="4757307"/>
                        <a:ext cx="2851150" cy="865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799729"/>
          </a:xfrm>
        </p:spPr>
        <p:txBody>
          <a:bodyPr/>
          <a:lstStyle/>
          <a:p>
            <a:r>
              <a:rPr lang="en-US" altLang="ko-KR" sz="1600" dirty="0" smtClean="0"/>
              <a:t>For DMM Mode-1 prediction mode, the </a:t>
            </a:r>
            <a:r>
              <a:rPr lang="en-US" altLang="ko-KR" sz="1600" b="1" dirty="0" smtClean="0"/>
              <a:t>left-top, right-top, left-bottom, and right-bottom sample </a:t>
            </a:r>
            <a:r>
              <a:rPr lang="en-US" altLang="ko-KR" sz="1600" dirty="0" smtClean="0"/>
              <a:t>in a predicted block are used to find the DC values of segment-1 and segment-2, respectively</a:t>
            </a:r>
            <a:endParaRPr lang="ko-KR" alt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1666392" y="2011838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HTM 7.0r1</a:t>
            </a:r>
            <a:endParaRPr lang="ko-KR" altLang="en-US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402698" y="1989813"/>
            <a:ext cx="993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Proposed</a:t>
            </a:r>
            <a:endParaRPr lang="ko-KR" altLang="en-US" sz="1400" b="1" dirty="0" smtClean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0906" y="2381856"/>
            <a:ext cx="2160000" cy="2164538"/>
          </a:xfrm>
          <a:prstGeom prst="rect">
            <a:avLst/>
          </a:prstGeom>
        </p:spPr>
      </p:pic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662559"/>
              </p:ext>
            </p:extLst>
          </p:nvPr>
        </p:nvGraphicFramePr>
        <p:xfrm>
          <a:off x="142844" y="5728235"/>
          <a:ext cx="4960853" cy="726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4" name="수식" r:id="rId8" imgW="4673520" imgH="685800" progId="Equation.3">
                  <p:embed/>
                </p:oleObj>
              </mc:Choice>
              <mc:Fallback>
                <p:oleObj name="수식" r:id="rId8" imgW="467352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2844" y="5728235"/>
                        <a:ext cx="4960853" cy="726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17" name="Picture 6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580" y="2381856"/>
            <a:ext cx="215619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045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 problem of </a:t>
            </a:r>
            <a:r>
              <a:rPr lang="en-US" altLang="ko-KR" dirty="0"/>
              <a:t>sub-sampling method for DMM Mode-1 mode 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The sub-sampling method (HTM 7.0r1) cannot consider all the partitioning case of DMM Mode-1 for the 32x32 and 64x64 blocks</a:t>
            </a:r>
            <a:endParaRPr lang="ko-KR" altLang="en-US" sz="16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655" y="2177048"/>
            <a:ext cx="4320000" cy="43237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5347" y="2298032"/>
            <a:ext cx="1108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Segment-1</a:t>
            </a:r>
            <a:endParaRPr lang="ko-KR" altLang="en-US" sz="1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035135" y="2298031"/>
            <a:ext cx="1108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Segment-2</a:t>
            </a:r>
            <a:endParaRPr lang="ko-KR" altLang="en-US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56190" y="4102668"/>
            <a:ext cx="1955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 smtClean="0"/>
              <a:t>Sub-sampling points</a:t>
            </a:r>
          </a:p>
          <a:p>
            <a:pPr algn="ctr"/>
            <a:r>
              <a:rPr lang="en-US" altLang="ko-KR" sz="1400" b="1" dirty="0" smtClean="0"/>
              <a:t>( red samples)</a:t>
            </a:r>
            <a:endParaRPr lang="ko-KR" altLang="en-US" sz="1400" b="1" dirty="0" smtClean="0"/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1443789" y="3833462"/>
            <a:ext cx="1185566" cy="2692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17" idx="2"/>
          </p:cNvCxnSpPr>
          <p:nvPr/>
        </p:nvCxnSpPr>
        <p:spPr>
          <a:xfrm flipH="1">
            <a:off x="6737684" y="2605808"/>
            <a:ext cx="851834" cy="702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337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40518" cy="571504"/>
          </a:xfrm>
        </p:spPr>
        <p:txBody>
          <a:bodyPr/>
          <a:lstStyle/>
          <a:p>
            <a:r>
              <a:rPr lang="en-US" altLang="ko-KR" dirty="0" smtClean="0"/>
              <a:t>DC calculation for Planar mode in SDC coded block</a:t>
            </a:r>
            <a:endParaRPr lang="ko-KR" altLang="en-US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0893"/>
              </p:ext>
            </p:extLst>
          </p:nvPr>
        </p:nvGraphicFramePr>
        <p:xfrm>
          <a:off x="1141298" y="4811805"/>
          <a:ext cx="2016125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" name="수식" r:id="rId3" imgW="1333440" imgH="711000" progId="Equation.3">
                  <p:embed/>
                </p:oleObj>
              </mc:Choice>
              <mc:Fallback>
                <p:oleObj name="수식" r:id="rId3" imgW="13334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1298" y="4811805"/>
                        <a:ext cx="2016125" cy="1074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799729"/>
          </a:xfrm>
        </p:spPr>
        <p:txBody>
          <a:bodyPr/>
          <a:lstStyle/>
          <a:p>
            <a:r>
              <a:rPr lang="en-US" altLang="ko-KR" sz="1600" dirty="0" smtClean="0"/>
              <a:t>For Planar prediction mode, </a:t>
            </a:r>
            <a:r>
              <a:rPr lang="en-US" altLang="ko-KR" sz="1600" b="1" dirty="0" smtClean="0"/>
              <a:t>the left-top, right-top, left-bottom, and right-bottom samples </a:t>
            </a:r>
            <a:r>
              <a:rPr lang="en-US" altLang="ko-KR" sz="1600" dirty="0" smtClean="0"/>
              <a:t>in a predicted </a:t>
            </a:r>
            <a:r>
              <a:rPr lang="en-US" altLang="ko-KR" sz="1600" smtClean="0"/>
              <a:t>block are </a:t>
            </a:r>
            <a:r>
              <a:rPr lang="en-US" altLang="ko-KR" sz="1600" dirty="0" smtClean="0"/>
              <a:t>used to get the DC value</a:t>
            </a:r>
            <a:endParaRPr lang="ko-KR" alt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1666392" y="1915301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HTM 7.0r1</a:t>
            </a:r>
            <a:endParaRPr lang="ko-KR" altLang="en-US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402698" y="1893276"/>
            <a:ext cx="993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Proposed</a:t>
            </a:r>
            <a:endParaRPr lang="ko-KR" altLang="en-US" sz="1400" b="1" dirty="0" smtClean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298" y="2392865"/>
            <a:ext cx="2160000" cy="216453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8874" y="2392865"/>
            <a:ext cx="2160000" cy="2164538"/>
          </a:xfrm>
          <a:prstGeom prst="rect">
            <a:avLst/>
          </a:prstGeom>
        </p:spPr>
      </p:pic>
      <p:graphicFrame>
        <p:nvGraphicFramePr>
          <p:cNvPr id="12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048221"/>
              </p:ext>
            </p:extLst>
          </p:nvPr>
        </p:nvGraphicFramePr>
        <p:xfrm>
          <a:off x="4771823" y="4936117"/>
          <a:ext cx="3914977" cy="344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" name="수식" r:id="rId7" imgW="2743200" imgH="241200" progId="Equation.3">
                  <p:embed/>
                </p:oleObj>
              </mc:Choice>
              <mc:Fallback>
                <p:oleObj name="수식" r:id="rId7" imgW="27432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71823" y="4936117"/>
                        <a:ext cx="3914977" cy="3443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9472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Comparison of number of involved pixels for DC calculation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sub-sampling method in HTM-7.0r1 is used for the 32x32 and 64x64 block</a:t>
            </a:r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30208"/>
              </p:ext>
            </p:extLst>
          </p:nvPr>
        </p:nvGraphicFramePr>
        <p:xfrm>
          <a:off x="311206" y="2039661"/>
          <a:ext cx="8610373" cy="446117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81386"/>
                <a:gridCol w="1581386"/>
                <a:gridCol w="1892989"/>
                <a:gridCol w="1892989"/>
                <a:gridCol w="1661623"/>
              </a:tblGrid>
              <a:tr h="26198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Prediction </a:t>
                      </a:r>
                      <a:endParaRPr lang="en-CA" sz="1600" b="1" dirty="0" smtClean="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effectLst/>
                        </a:rPr>
                        <a:t>Mode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Block</a:t>
                      </a:r>
                      <a:endParaRPr lang="ko-KR" sz="1600" b="1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Size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Number of pixels involved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Ratio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750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HTM 7.0r1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Proposed</a:t>
                      </a:r>
                      <a:endParaRPr lang="ko-KR" sz="1600" b="1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0140"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DC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8x8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16x16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32x32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64x64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Planar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8x8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6.25%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16x16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32x32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64x64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0.39%</a:t>
                      </a:r>
                      <a:endParaRPr lang="ko-KR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DMM </a:t>
                      </a:r>
                      <a:r>
                        <a:rPr lang="en-CA" sz="1600" dirty="0" smtClean="0">
                          <a:effectLst/>
                        </a:rPr>
                        <a:t>Mode-1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8x8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6.25%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16x16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32x32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1.56%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</a:tcPr>
                </a:tc>
              </a:tr>
              <a:tr h="3201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64x64</a:t>
                      </a:r>
                      <a:endParaRPr lang="ko-KR" sz="160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ko-KR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938276"/>
      </p:ext>
    </p:extLst>
  </p:cSld>
  <p:clrMapOvr>
    <a:masterClrMapping/>
  </p:clrMapOvr>
</p:sld>
</file>

<file path=ppt/theme/theme1.xml><?xml version="1.0" encoding="utf-8"?>
<a:theme xmlns:a="http://schemas.openxmlformats.org/drawingml/2006/main" name="연구실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연구실테마" id="{341B5432-B0CA-4335-8CA9-5691D354D52C}" vid="{56E7860C-BCEB-4DF7-81C6-86C6C9866D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연구실테마</Template>
  <TotalTime>257</TotalTime>
  <Words>1158</Words>
  <Application>Microsoft Office PowerPoint</Application>
  <PresentationFormat>화면 슬라이드 쇼(4:3)</PresentationFormat>
  <Paragraphs>442</Paragraphs>
  <Slides>13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굴림</vt:lpstr>
      <vt:lpstr>맑은 고딕</vt:lpstr>
      <vt:lpstr>Arial</vt:lpstr>
      <vt:lpstr>Times New Roman</vt:lpstr>
      <vt:lpstr>연구실테마</vt:lpstr>
      <vt:lpstr>수식</vt:lpstr>
      <vt:lpstr>CE6: Simplified DC calculation for SDC  (JCT3V-E0117)</vt:lpstr>
      <vt:lpstr>Summary</vt:lpstr>
      <vt:lpstr>Problem statements</vt:lpstr>
      <vt:lpstr>Proposed simplified DC calculation for SDC</vt:lpstr>
      <vt:lpstr>DC calculation for DC mode in SDC coded block</vt:lpstr>
      <vt:lpstr>DC calculation for DMM Mode-1 mode in SDC coded block</vt:lpstr>
      <vt:lpstr>A problem of sub-sampling method for DMM Mode-1 mode </vt:lpstr>
      <vt:lpstr>DC calculation for Planar mode in SDC coded block</vt:lpstr>
      <vt:lpstr>Comparison of number of involved pixels for DC calculation</vt:lpstr>
      <vt:lpstr>Comparison of involved operation types and number of that operations</vt:lpstr>
      <vt:lpstr>Experimental results (1) </vt:lpstr>
      <vt:lpstr>Experimental results (2) 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CE6: Simplified DC calculation for SDC</dc:title>
  <dc:creator>Hyunho Jo</dc:creator>
  <cp:lastModifiedBy>Hyunho Jo</cp:lastModifiedBy>
  <cp:revision>61</cp:revision>
  <dcterms:created xsi:type="dcterms:W3CDTF">2013-07-19T06:21:33Z</dcterms:created>
  <dcterms:modified xsi:type="dcterms:W3CDTF">2013-07-26T17:57:24Z</dcterms:modified>
</cp:coreProperties>
</file>