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4" r:id="rId1"/>
  </p:sldMasterIdLst>
  <p:notesMasterIdLst>
    <p:notesMasterId r:id="rId15"/>
  </p:notesMasterIdLst>
  <p:handoutMasterIdLst>
    <p:handoutMasterId r:id="rId16"/>
  </p:handoutMasterIdLst>
  <p:sldIdLst>
    <p:sldId id="270" r:id="rId2"/>
    <p:sldId id="384" r:id="rId3"/>
    <p:sldId id="361" r:id="rId4"/>
    <p:sldId id="362" r:id="rId5"/>
    <p:sldId id="363" r:id="rId6"/>
    <p:sldId id="378" r:id="rId7"/>
    <p:sldId id="379" r:id="rId8"/>
    <p:sldId id="381" r:id="rId9"/>
    <p:sldId id="385" r:id="rId10"/>
    <p:sldId id="380" r:id="rId11"/>
    <p:sldId id="383" r:id="rId12"/>
    <p:sldId id="372" r:id="rId13"/>
    <p:sldId id="359" r:id="rId14"/>
  </p:sldIdLst>
  <p:sldSz cx="9144000" cy="6858000" type="screen4x3"/>
  <p:notesSz cx="6794500" cy="9906000"/>
  <p:embeddedFontLst>
    <p:embeddedFont>
      <p:font typeface="Times" pitchFamily="18" charset="0"/>
      <p:regular r:id="rId17"/>
      <p:bold r:id="rId18"/>
      <p:italic r:id="rId19"/>
      <p:boldItalic r:id="rId20"/>
    </p:embeddedFont>
    <p:embeddedFont>
      <p:font typeface="MS Mincho" pitchFamily="49" charset="-128"/>
      <p:regular r:id="rId21"/>
    </p:embeddedFont>
    <p:embeddedFont>
      <p:font typeface="Batang" pitchFamily="18" charset="-127"/>
      <p:regular r:id="rId22"/>
    </p:embeddedFont>
    <p:embeddedFont>
      <p:font typeface="Ericsson Capital TT" pitchFamily="2" charset="0"/>
      <p:regular r:id="rId23"/>
    </p:embeddedFont>
    <p:embeddedFont>
      <p:font typeface="Malgun Gothic" pitchFamily="34" charset="-127"/>
      <p:regular r:id="rId24"/>
      <p:bold r:id="rId25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9822" autoAdjust="0"/>
  </p:normalViewPr>
  <p:slideViewPr>
    <p:cSldViewPr>
      <p:cViewPr>
        <p:scale>
          <a:sx n="100" d="100"/>
          <a:sy n="100" d="100"/>
        </p:scale>
        <p:origin x="-2028" y="-456"/>
      </p:cViewPr>
      <p:guideLst>
        <p:guide orient="horz" pos="867"/>
        <p:guide orient="horz" pos="4110"/>
        <p:guide orient="horz" pos="663"/>
        <p:guide orient="horz" pos="2262"/>
        <p:guide orient="horz" pos="4156"/>
        <p:guide orient="horz" pos="3566"/>
        <p:guide pos="4876"/>
        <p:guide pos="1941"/>
        <p:guide pos="3818"/>
        <p:guide pos="3727"/>
        <p:guide pos="2834"/>
        <p:guide pos="2926"/>
        <p:guide pos="248"/>
        <p:guide pos="20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3D Vision 2012 OSG #3 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45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2012-10-01 </a:t>
            </a:r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45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52625BE7-7434-4205-B18C-10993EFCE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4701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3D Vision 2013 OSG #1 </a:t>
            </a: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1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2013-02-25 </a:t>
            </a: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1"/>
            <a:ext cx="5435600" cy="44577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Klicka här för att ändra format på bakgrundstexten</a:t>
            </a:r>
          </a:p>
          <a:p>
            <a:pPr lvl="1"/>
            <a:r>
              <a:rPr lang="en-GB" noProof="0" smtClean="0"/>
              <a:t>Nivå två</a:t>
            </a:r>
          </a:p>
          <a:p>
            <a:pPr lvl="2"/>
            <a:r>
              <a:rPr lang="en-GB" noProof="0" smtClean="0"/>
              <a:t>Nivå tre</a:t>
            </a:r>
          </a:p>
          <a:p>
            <a:pPr lvl="3"/>
            <a:r>
              <a:rPr lang="en-GB" noProof="0" smtClean="0"/>
              <a:t>Nivå fyra</a:t>
            </a:r>
          </a:p>
          <a:p>
            <a:pPr lvl="4"/>
            <a:r>
              <a:rPr lang="en-GB" noProof="0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 </a:t>
            </a: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08982"/>
            <a:ext cx="294428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93C33011-9B0E-4858-ABCC-34F5DABF07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62577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smtClean="0"/>
              <a:t>3D Vision 2013 OSG #1 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smtClean="0"/>
              <a:t>2013-02-25 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smtClean="0"/>
              <a:t> 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65E92-1FCF-41C6-8D78-255960FFD8B9}" type="slidenum">
              <a:rPr lang="en-GB" smtClean="0"/>
              <a:t>1</a:t>
            </a:fld>
            <a:endParaRPr lang="en-GB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3D Vision 2013 OSG #1 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2013-02-25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6D7CE61-482A-41A7-AF3C-26067BFF5AA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888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 smtClean="0">
                <a:solidFill>
                  <a:srgbClr val="87888A"/>
                </a:solidFill>
              </a:rPr>
              <a:t>3D Vision 2013 OSG #1  |  Ericsson Internal  |  2013-02-25  |  Page </a:t>
            </a:r>
            <a:fld id="{35BCA32F-7FC0-4D68-9A31-2EB8F8458D71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5157192"/>
            <a:ext cx="8355014" cy="1386001"/>
          </a:xfrm>
          <a:prstGeom prst="rect">
            <a:avLst/>
          </a:prstGeom>
          <a:noFill/>
        </p:spPr>
        <p:txBody>
          <a:bodyPr/>
          <a:lstStyle/>
          <a:p>
            <a:r>
              <a:rPr lang="sv-SE" sz="2400" dirty="0" smtClean="0"/>
              <a:t>JCT3V-E0104, JCTVC-N0299</a:t>
            </a:r>
          </a:p>
          <a:p>
            <a:endParaRPr lang="en-US" sz="2400" dirty="0" smtClean="0"/>
          </a:p>
          <a:p>
            <a:r>
              <a:rPr lang="en-US" sz="2400" dirty="0"/>
              <a:t>Andrey Norkin, Thomas </a:t>
            </a:r>
            <a:r>
              <a:rPr lang="en-US" sz="2400" dirty="0" smtClean="0"/>
              <a:t>Rusert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sz="2800" dirty="0" smtClean="0">
                <a:latin typeface="+mn-lt"/>
              </a:rPr>
              <a:t>MV-HEVC / SHVC </a:t>
            </a:r>
            <a:r>
              <a:rPr lang="en-CA" sz="2800" dirty="0">
                <a:latin typeface="+mn-lt"/>
              </a:rPr>
              <a:t>HLS</a:t>
            </a:r>
            <a:r>
              <a:rPr lang="en-CA" sz="2800" dirty="0" smtClean="0">
                <a:latin typeface="+mn-lt"/>
              </a:rPr>
              <a:t>: </a:t>
            </a:r>
            <a:br>
              <a:rPr lang="en-CA" sz="2800" dirty="0" smtClean="0">
                <a:latin typeface="+mn-lt"/>
              </a:rPr>
            </a:br>
            <a:r>
              <a:rPr lang="en-CA" sz="2800" dirty="0" smtClean="0">
                <a:latin typeface="+mn-lt"/>
              </a:rPr>
              <a:t>On </a:t>
            </a:r>
            <a:r>
              <a:rPr lang="en-CA" sz="2800" dirty="0">
                <a:latin typeface="+mn-lt"/>
              </a:rPr>
              <a:t>use of </a:t>
            </a:r>
            <a:r>
              <a:rPr lang="en-CA" sz="2800" dirty="0" err="1">
                <a:latin typeface="+mn-lt"/>
              </a:rPr>
              <a:t>splitting_flag</a:t>
            </a:r>
            <a:r>
              <a:rPr lang="en-CA" sz="2800" dirty="0">
                <a:latin typeface="+mn-lt"/>
              </a:rPr>
              <a:t> with flexible coding order</a:t>
            </a:r>
            <a:endParaRPr lang="en-US" sz="800" dirty="0"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48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8351839" cy="1224136"/>
          </a:xfrm>
        </p:spPr>
        <p:txBody>
          <a:bodyPr/>
          <a:lstStyle/>
          <a:p>
            <a:r>
              <a:rPr lang="sv-SE" sz="1800" dirty="0" err="1" smtClean="0"/>
              <a:t>Assign</a:t>
            </a:r>
            <a:r>
              <a:rPr lang="sv-SE" sz="1800" dirty="0" smtClean="0"/>
              <a:t> the </a:t>
            </a:r>
            <a:r>
              <a:rPr lang="en-US" sz="1800" dirty="0" err="1" smtClean="0"/>
              <a:t>scalability_mask_index</a:t>
            </a:r>
            <a:r>
              <a:rPr lang="en-US" sz="1800" dirty="0" smtClean="0"/>
              <a:t> equal to 15 to </a:t>
            </a:r>
            <a:r>
              <a:rPr lang="en-US" sz="1800" dirty="0" err="1" smtClean="0"/>
              <a:t>reorder_id</a:t>
            </a:r>
            <a:r>
              <a:rPr lang="en-US" sz="1800" dirty="0" smtClean="0"/>
              <a:t> dimension</a:t>
            </a:r>
            <a:endParaRPr lang="sv-SE" sz="1800" dirty="0" smtClean="0"/>
          </a:p>
          <a:p>
            <a:r>
              <a:rPr lang="en-US" sz="1800" dirty="0"/>
              <a:t>Encoders can choose to </a:t>
            </a:r>
            <a:r>
              <a:rPr lang="en-US" sz="1800" dirty="0" smtClean="0"/>
              <a:t>use this </a:t>
            </a:r>
            <a:r>
              <a:rPr lang="en-US" sz="1800" dirty="0"/>
              <a:t>scalability type by indicating its use in the </a:t>
            </a:r>
            <a:r>
              <a:rPr lang="en-US" sz="1800" dirty="0" err="1"/>
              <a:t>scalability_mask</a:t>
            </a:r>
            <a:r>
              <a:rPr lang="en-US" sz="1800" dirty="0"/>
              <a:t> in the VPS.</a:t>
            </a:r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SOlution</a:t>
            </a:r>
            <a:r>
              <a:rPr lang="en-US" sz="3200" dirty="0" smtClean="0"/>
              <a:t> 2 </a:t>
            </a:r>
            <a:r>
              <a:rPr lang="en-US" sz="3200" dirty="0"/>
              <a:t>(syntax)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936"/>
              </p:ext>
            </p:extLst>
          </p:nvPr>
        </p:nvGraphicFramePr>
        <p:xfrm>
          <a:off x="971600" y="3284984"/>
          <a:ext cx="7272808" cy="2520278"/>
        </p:xfrm>
        <a:graphic>
          <a:graphicData uri="http://schemas.openxmlformats.org/drawingml/2006/table">
            <a:tbl>
              <a:tblPr/>
              <a:tblGrid>
                <a:gridCol w="6168844"/>
                <a:gridCol w="1103964"/>
              </a:tblGrid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MS Mincho"/>
                        </a:rPr>
                        <a:t>vps_extension</a:t>
                      </a: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</a:rPr>
                        <a:t>( ) {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Descriptor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…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 dirty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600" b="1" dirty="0" err="1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splitting_flag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for(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Batang"/>
                        </a:rPr>
                        <a:t>i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 = 0,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Batang"/>
                        </a:rPr>
                        <a:t>NumScalabilityTypes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 = 0;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Batang"/>
                        </a:rPr>
                        <a:t>i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 &lt; </a:t>
                      </a:r>
                      <a:r>
                        <a:rPr lang="en-US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16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15 + 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splitting_flag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; 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Batang"/>
                        </a:rPr>
                        <a:t>i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++ ) {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en-US" sz="1600" b="1" dirty="0" err="1">
                          <a:effectLst/>
                          <a:latin typeface="Times New Roman"/>
                          <a:ea typeface="Batang"/>
                        </a:rPr>
                        <a:t>scalability_mask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[ </a:t>
                      </a:r>
                      <a:r>
                        <a:rPr lang="en-US" sz="1600" dirty="0" err="1">
                          <a:effectLst/>
                          <a:latin typeface="Times New Roman"/>
                          <a:ea typeface="Batang"/>
                        </a:rPr>
                        <a:t>i</a:t>
                      </a: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 ]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u(1)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effectLst/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NumScalabilityTypes += </a:t>
                      </a: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scalability_mask[ i ]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	}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…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0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2 (semantics)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569654" cy="442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8351839" cy="4896544"/>
          </a:xfrm>
        </p:spPr>
        <p:txBody>
          <a:bodyPr/>
          <a:lstStyle/>
          <a:p>
            <a:r>
              <a:rPr lang="en-US" sz="1800" dirty="0" smtClean="0"/>
              <a:t>In HEVC scalability extensions, </a:t>
            </a:r>
            <a:r>
              <a:rPr lang="en-US" sz="1800" dirty="0" err="1" smtClean="0"/>
              <a:t>splitting_flag</a:t>
            </a:r>
            <a:r>
              <a:rPr lang="en-US" sz="1800" dirty="0" smtClean="0"/>
              <a:t> does not allow flexibly choosing the coding order between different scalability dimensions</a:t>
            </a:r>
          </a:p>
          <a:p>
            <a:endParaRPr lang="sv-SE" sz="1800" dirty="0"/>
          </a:p>
          <a:p>
            <a:r>
              <a:rPr lang="en-US" sz="1800" dirty="0" smtClean="0"/>
              <a:t>In particular, use of </a:t>
            </a:r>
            <a:r>
              <a:rPr lang="en-US" sz="1800" dirty="0" err="1" smtClean="0"/>
              <a:t>splitting_flag</a:t>
            </a:r>
            <a:r>
              <a:rPr lang="en-US" sz="1800" dirty="0" smtClean="0"/>
              <a:t> is not compatible with the </a:t>
            </a:r>
            <a:r>
              <a:rPr lang="en-US" sz="1800" dirty="0"/>
              <a:t>current 3D-HEVC common test conditions</a:t>
            </a:r>
          </a:p>
          <a:p>
            <a:endParaRPr lang="en-US" sz="1800" dirty="0" smtClean="0"/>
          </a:p>
          <a:p>
            <a:r>
              <a:rPr lang="en-US" sz="1800" dirty="0" smtClean="0"/>
              <a:t>Two simple solutions </a:t>
            </a:r>
            <a:r>
              <a:rPr lang="en-US" sz="1800" dirty="0"/>
              <a:t>to fix </a:t>
            </a:r>
            <a:r>
              <a:rPr lang="en-US" sz="1800" dirty="0" smtClean="0"/>
              <a:t>this </a:t>
            </a:r>
            <a:r>
              <a:rPr lang="en-US" sz="1800" dirty="0"/>
              <a:t>problem are proposed, from which the proposed solution 2 is recommended as being </a:t>
            </a:r>
            <a:r>
              <a:rPr lang="en-US" sz="1800" dirty="0" smtClean="0"/>
              <a:t>cleaner (specifying explicitly that  MSBs in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</a:t>
            </a:r>
            <a:r>
              <a:rPr lang="en-US" sz="1800" dirty="0" smtClean="0"/>
              <a:t>will </a:t>
            </a:r>
            <a:r>
              <a:rPr lang="en-US" sz="1800" dirty="0" smtClean="0"/>
              <a:t>be used for </a:t>
            </a:r>
            <a:r>
              <a:rPr lang="en-US" sz="1800" dirty="0" err="1" smtClean="0"/>
              <a:t>nuh_layer_id</a:t>
            </a:r>
            <a:r>
              <a:rPr lang="en-US" sz="1800" dirty="0" smtClean="0"/>
              <a:t> reordering</a:t>
            </a:r>
            <a:r>
              <a:rPr lang="en-US" sz="1800" dirty="0" smtClean="0"/>
              <a:t>).</a:t>
            </a:r>
            <a:endParaRPr lang="en-US" sz="1800" dirty="0" smtClean="0"/>
          </a:p>
          <a:p>
            <a:endParaRPr lang="en-US" sz="1800" dirty="0" smtClean="0"/>
          </a:p>
          <a:p>
            <a:pPr hangingPunct="0"/>
            <a:r>
              <a:rPr lang="en-US" sz="1800" dirty="0"/>
              <a:t>It is proposed to adopt one of the proposed solutions 1 and 2 to the MV-HEVC, 3D-HEVC, and SHVC working drafts and the reference </a:t>
            </a:r>
            <a:r>
              <a:rPr lang="en-US" sz="1800" dirty="0" smtClean="0"/>
              <a:t>software</a:t>
            </a:r>
            <a:endParaRPr lang="en-CA" sz="1800" dirty="0"/>
          </a:p>
          <a:p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3962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4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340768"/>
            <a:ext cx="8351839" cy="4608512"/>
          </a:xfrm>
        </p:spPr>
        <p:txBody>
          <a:bodyPr/>
          <a:lstStyle/>
          <a:p>
            <a:r>
              <a:rPr lang="sv-SE" sz="1800" dirty="0" smtClean="0"/>
              <a:t>Problem </a:t>
            </a:r>
            <a:r>
              <a:rPr lang="sv-SE" sz="1800" dirty="0" err="1" smtClean="0"/>
              <a:t>statement</a:t>
            </a:r>
            <a:endParaRPr lang="sv-SE" sz="1800" dirty="0" smtClean="0"/>
          </a:p>
          <a:p>
            <a:endParaRPr lang="sv-SE" sz="1800" dirty="0" smtClean="0"/>
          </a:p>
          <a:p>
            <a:r>
              <a:rPr lang="sv-SE" sz="1800" dirty="0" err="1" smtClean="0"/>
              <a:t>Possible</a:t>
            </a:r>
            <a:r>
              <a:rPr lang="sv-SE" sz="1800" dirty="0" smtClean="0"/>
              <a:t> </a:t>
            </a:r>
            <a:r>
              <a:rPr lang="sv-SE" sz="1800" dirty="0" err="1" smtClean="0"/>
              <a:t>fixes</a:t>
            </a:r>
            <a:r>
              <a:rPr lang="sv-SE" sz="1800" dirty="0" smtClean="0"/>
              <a:t> and </a:t>
            </a:r>
            <a:r>
              <a:rPr lang="sv-SE" sz="1800" dirty="0" err="1" smtClean="0"/>
              <a:t>their</a:t>
            </a:r>
            <a:r>
              <a:rPr lang="sv-SE" sz="1800" dirty="0" smtClean="0"/>
              <a:t> problems</a:t>
            </a:r>
          </a:p>
          <a:p>
            <a:endParaRPr lang="sv-SE" sz="1800" dirty="0" smtClean="0"/>
          </a:p>
          <a:p>
            <a:r>
              <a:rPr lang="sv-SE" sz="1800" dirty="0" err="1" smtClean="0"/>
              <a:t>Proposal</a:t>
            </a:r>
            <a:r>
              <a:rPr lang="sv-SE" sz="1800" dirty="0" smtClean="0"/>
              <a:t> </a:t>
            </a:r>
            <a:endParaRPr lang="sv-SE" sz="1800" dirty="0"/>
          </a:p>
          <a:p>
            <a:pPr lvl="1"/>
            <a:r>
              <a:rPr lang="sv-SE" sz="1800" dirty="0" smtClean="0"/>
              <a:t>Solution 1</a:t>
            </a:r>
          </a:p>
          <a:p>
            <a:pPr lvl="1"/>
            <a:r>
              <a:rPr lang="sv-SE" sz="1800" dirty="0" smtClean="0"/>
              <a:t>Solution 2</a:t>
            </a:r>
          </a:p>
          <a:p>
            <a:endParaRPr lang="sv-SE" sz="1800" dirty="0"/>
          </a:p>
          <a:p>
            <a:r>
              <a:rPr lang="sv-SE" sz="1800" dirty="0" err="1" smtClean="0"/>
              <a:t>Conclusions</a:t>
            </a:r>
            <a:endParaRPr lang="sv-SE" sz="1800" dirty="0"/>
          </a:p>
          <a:p>
            <a:endParaRPr lang="sv-SE" sz="18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84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340768"/>
            <a:ext cx="8351839" cy="1224136"/>
          </a:xfrm>
        </p:spPr>
        <p:txBody>
          <a:bodyPr/>
          <a:lstStyle/>
          <a:p>
            <a:r>
              <a:rPr lang="en-US" sz="1800" b="1" dirty="0"/>
              <a:t>s</a:t>
            </a:r>
            <a:r>
              <a:rPr lang="en-US" sz="1800" b="1" dirty="0" smtClean="0"/>
              <a:t>plitting</a:t>
            </a:r>
            <a:r>
              <a:rPr lang="sv-SE" sz="1800" b="1" dirty="0" smtClean="0"/>
              <a:t>_</a:t>
            </a:r>
            <a:r>
              <a:rPr lang="en-US" sz="1800" b="1" dirty="0" smtClean="0"/>
              <a:t>flag </a:t>
            </a:r>
            <a:r>
              <a:rPr lang="en-US" sz="1800" dirty="0" smtClean="0"/>
              <a:t>is used to </a:t>
            </a:r>
            <a:r>
              <a:rPr lang="en-US" sz="1800" dirty="0"/>
              <a:t>indicate </a:t>
            </a:r>
            <a:r>
              <a:rPr lang="en-US" sz="1800" dirty="0" smtClean="0"/>
              <a:t>that </a:t>
            </a:r>
            <a:r>
              <a:rPr lang="en-US" sz="1800" dirty="0" err="1" smtClean="0"/>
              <a:t>scalabilityId</a:t>
            </a:r>
            <a:r>
              <a:rPr lang="en-US" sz="1800" dirty="0" smtClean="0"/>
              <a:t> is signaled in the slice header instead of the </a:t>
            </a:r>
            <a:r>
              <a:rPr lang="en-US" sz="1800" dirty="0" err="1" smtClean="0"/>
              <a:t>dimension_id</a:t>
            </a:r>
            <a:r>
              <a:rPr lang="en-US" sz="1800" dirty="0" smtClean="0"/>
              <a:t> syntax element. This gives network elements a possibility to extract scalability identifiers directly from NAL unit header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Problem statement (1/2)</a:t>
            </a:r>
            <a:endParaRPr lang="en-US" sz="32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2852936"/>
            <a:ext cx="3672408" cy="267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1560" y="3206502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dirty="0" smtClean="0"/>
              <a:t>It is </a:t>
            </a:r>
            <a:r>
              <a:rPr lang="sv-SE" sz="1800" dirty="0" err="1" smtClean="0"/>
              <a:t>required</a:t>
            </a:r>
            <a:r>
              <a:rPr lang="sv-SE" sz="1800" dirty="0" smtClean="0"/>
              <a:t> </a:t>
            </a:r>
            <a:r>
              <a:rPr lang="sv-SE" sz="1800" dirty="0" err="1" smtClean="0"/>
              <a:t>that</a:t>
            </a:r>
            <a:r>
              <a:rPr lang="sv-SE" sz="1800" dirty="0" smtClean="0"/>
              <a:t> </a:t>
            </a:r>
          </a:p>
          <a:p>
            <a:r>
              <a:rPr lang="en-US" sz="1800" dirty="0"/>
              <a:t>for every </a:t>
            </a:r>
            <a:r>
              <a:rPr lang="en-US" sz="1800" dirty="0" err="1"/>
              <a:t>i</a:t>
            </a:r>
            <a:r>
              <a:rPr lang="en-US" sz="1800" dirty="0"/>
              <a:t> greater than 0, </a:t>
            </a:r>
            <a:r>
              <a:rPr lang="en-US" sz="1800" dirty="0" err="1"/>
              <a:t>layer_id_in_nuh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] </a:t>
            </a:r>
            <a:r>
              <a:rPr lang="en-US" sz="1800" b="1" dirty="0" smtClean="0"/>
              <a:t>&gt;</a:t>
            </a:r>
            <a:r>
              <a:rPr lang="en-US" sz="1800" dirty="0" smtClean="0"/>
              <a:t> </a:t>
            </a:r>
            <a:r>
              <a:rPr lang="en-US" sz="1800" dirty="0" err="1" smtClean="0"/>
              <a:t>layer_id_in_nuh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– 1 ]</a:t>
            </a:r>
          </a:p>
        </p:txBody>
      </p:sp>
    </p:spTree>
    <p:extLst>
      <p:ext uri="{BB962C8B-B14F-4D97-AF65-F5344CB8AC3E}">
        <p14:creationId xmlns:p14="http://schemas.microsoft.com/office/powerpoint/2010/main" val="362617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052736"/>
            <a:ext cx="8351839" cy="720080"/>
          </a:xfrm>
        </p:spPr>
        <p:txBody>
          <a:bodyPr/>
          <a:lstStyle/>
          <a:p>
            <a:r>
              <a:rPr lang="sv-SE" sz="1800" dirty="0" err="1" smtClean="0"/>
              <a:t>Consider</a:t>
            </a:r>
            <a:r>
              <a:rPr lang="sv-SE" sz="1800" dirty="0" smtClean="0"/>
              <a:t> 3D-HEVC common test </a:t>
            </a:r>
            <a:r>
              <a:rPr lang="sv-SE" sz="1800" dirty="0" err="1" smtClean="0"/>
              <a:t>conditions</a:t>
            </a:r>
            <a:r>
              <a:rPr lang="sv-SE" sz="1800" dirty="0" smtClean="0"/>
              <a:t> (</a:t>
            </a:r>
            <a:r>
              <a:rPr lang="sv-SE" sz="1800" dirty="0" err="1" smtClean="0"/>
              <a:t>e.g</a:t>
            </a:r>
            <a:r>
              <a:rPr lang="sv-SE" sz="1800" dirty="0" smtClean="0"/>
              <a:t>. IBP </a:t>
            </a:r>
            <a:r>
              <a:rPr lang="sv-SE" sz="1800" dirty="0" err="1" smtClean="0"/>
              <a:t>configuration</a:t>
            </a:r>
            <a:r>
              <a:rPr lang="sv-SE" sz="1800" dirty="0" smtClean="0"/>
              <a:t>). </a:t>
            </a:r>
            <a:r>
              <a:rPr lang="sv-SE" sz="1800" dirty="0"/>
              <a:t>The </a:t>
            </a:r>
            <a:r>
              <a:rPr lang="sv-SE" sz="1800" dirty="0" err="1" smtClean="0"/>
              <a:t>coding</a:t>
            </a:r>
            <a:r>
              <a:rPr lang="sv-SE" sz="1800" dirty="0" smtClean="0"/>
              <a:t> order </a:t>
            </a:r>
            <a:r>
              <a:rPr lang="sv-SE" sz="1800" dirty="0"/>
              <a:t>is </a:t>
            </a:r>
            <a:r>
              <a:rPr lang="sv-SE" sz="1800" dirty="0" smtClean="0"/>
              <a:t>T0, D0, T1, D1, T2, D2. </a:t>
            </a: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488286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/>
              <a:t>Problem statement </a:t>
            </a:r>
            <a:r>
              <a:rPr lang="en-US" sz="3200" dirty="0" smtClean="0"/>
              <a:t>(2/2</a:t>
            </a:r>
            <a:r>
              <a:rPr lang="en-US" sz="3200" dirty="0"/>
              <a:t>)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2067322"/>
            <a:ext cx="5328591" cy="375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95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498781"/>
              </p:ext>
            </p:extLst>
          </p:nvPr>
        </p:nvGraphicFramePr>
        <p:xfrm>
          <a:off x="2051720" y="2924944"/>
          <a:ext cx="5184576" cy="1645290"/>
        </p:xfrm>
        <a:graphic>
          <a:graphicData uri="http://schemas.openxmlformats.org/drawingml/2006/table">
            <a:tbl>
              <a:tblPr/>
              <a:tblGrid>
                <a:gridCol w="1224137"/>
                <a:gridCol w="1726530"/>
                <a:gridCol w="2233909"/>
              </a:tblGrid>
              <a:tr h="86409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effectLst/>
                          <a:latin typeface="Times New Roman"/>
                          <a:ea typeface="Batang"/>
                        </a:rPr>
                        <a:t>scalability_mask</a:t>
                      </a:r>
                      <a:endParaRPr lang="en-CA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Batang"/>
                        </a:rPr>
                        <a:t>index</a:t>
                      </a:r>
                      <a:endParaRPr lang="en-C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Scalability dimension</a:t>
                      </a:r>
                      <a:endParaRPr lang="en-C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effectLst/>
                          <a:latin typeface="Times New Roman"/>
                          <a:ea typeface="Times New Roman"/>
                        </a:rPr>
                        <a:t>ScalabilityId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 mapping</a:t>
                      </a:r>
                      <a:endParaRPr lang="en-CA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9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0</a:t>
                      </a:r>
                      <a:endParaRPr lang="en-CA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strike="sngStrike" dirty="0" err="1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multiview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depth</a:t>
                      </a:r>
                      <a:endParaRPr lang="en-C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strike="sngStrike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ViewId</a:t>
                      </a: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 VpsDepthFlag</a:t>
                      </a:r>
                      <a:endParaRPr lang="en-CA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9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1</a:t>
                      </a:r>
                      <a:endParaRPr lang="en-C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strike="sngStrike" dirty="0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depth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multiview</a:t>
                      </a:r>
                      <a:endParaRPr lang="en-C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strike="sngStrike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VpsDepthFlag</a:t>
                      </a: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Times"/>
                          <a:ea typeface="Times New Roman"/>
                        </a:rPr>
                        <a:t> ViewId</a:t>
                      </a:r>
                      <a:endParaRPr lang="en-CA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9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"/>
                          <a:ea typeface="Times New Roman"/>
                        </a:rPr>
                        <a:t>2-15</a:t>
                      </a:r>
                      <a:endParaRPr lang="en-C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"/>
                          <a:ea typeface="Times New Roman"/>
                        </a:rPr>
                        <a:t>Reserved</a:t>
                      </a:r>
                      <a:endParaRPr lang="en-CA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"/>
                          <a:ea typeface="Times New Roman"/>
                        </a:rPr>
                        <a:t> </a:t>
                      </a:r>
                      <a:endParaRPr lang="en-CA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sv-SE" sz="3200" dirty="0" err="1" smtClean="0"/>
              <a:t>Possible</a:t>
            </a:r>
            <a:r>
              <a:rPr lang="sv-SE" sz="3200" dirty="0" smtClean="0"/>
              <a:t> </a:t>
            </a:r>
            <a:r>
              <a:rPr lang="sv-SE" sz="3200" dirty="0" err="1" smtClean="0"/>
              <a:t>fixes</a:t>
            </a:r>
            <a:endParaRPr lang="en-US" sz="32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10069" y="1196752"/>
            <a:ext cx="835183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hangingPunct="0"/>
            <a:r>
              <a:rPr lang="en-US" sz="1800" b="1" dirty="0" smtClean="0"/>
              <a:t>Possible fix 1: </a:t>
            </a:r>
            <a:r>
              <a:rPr lang="en-US" sz="1800" dirty="0" smtClean="0"/>
              <a:t>Swap scalability</a:t>
            </a:r>
            <a:r>
              <a:rPr lang="sv-SE" sz="1800" dirty="0" smtClean="0"/>
              <a:t>_</a:t>
            </a:r>
            <a:r>
              <a:rPr lang="sv-SE" sz="1800" dirty="0" err="1" smtClean="0"/>
              <a:t>mask_index</a:t>
            </a:r>
            <a:r>
              <a:rPr lang="sv-SE" sz="1800" dirty="0" smtClean="0"/>
              <a:t> </a:t>
            </a:r>
            <a:r>
              <a:rPr lang="sv-SE" sz="1800" dirty="0" err="1" smtClean="0"/>
              <a:t>values</a:t>
            </a:r>
            <a:r>
              <a:rPr lang="sv-SE" sz="1800" dirty="0" smtClean="0"/>
              <a:t> for </a:t>
            </a:r>
            <a:r>
              <a:rPr lang="sv-SE" sz="1800" dirty="0" err="1" smtClean="0"/>
              <a:t>depth</a:t>
            </a:r>
            <a:r>
              <a:rPr lang="sv-SE" sz="1800" dirty="0" smtClean="0"/>
              <a:t> and </a:t>
            </a:r>
            <a:r>
              <a:rPr lang="sv-SE" sz="1800" dirty="0" err="1" smtClean="0"/>
              <a:t>ViewId</a:t>
            </a:r>
            <a:r>
              <a:rPr lang="sv-SE" sz="1800" dirty="0" smtClean="0"/>
              <a:t>. </a:t>
            </a:r>
            <a:endParaRPr lang="en-CA" sz="1800" b="1" dirty="0"/>
          </a:p>
          <a:p>
            <a:pPr hangingPunct="0"/>
            <a:endParaRPr lang="en-US" sz="1800" b="1" dirty="0" smtClean="0"/>
          </a:p>
          <a:p>
            <a:pPr hangingPunct="0"/>
            <a:r>
              <a:rPr lang="en-US" sz="1800" b="1" dirty="0" smtClean="0"/>
              <a:t>Problems:</a:t>
            </a:r>
            <a:r>
              <a:rPr lang="en-US" sz="1800" dirty="0" smtClean="0"/>
              <a:t> Coding </a:t>
            </a:r>
            <a:r>
              <a:rPr lang="en-US" sz="1800" dirty="0"/>
              <a:t>order </a:t>
            </a:r>
            <a:r>
              <a:rPr lang="en-US" sz="1800" dirty="0" smtClean="0"/>
              <a:t>such as T0 </a:t>
            </a:r>
            <a:r>
              <a:rPr lang="en-US" sz="1800" dirty="0"/>
              <a:t>D0 D1 T1, it is still not </a:t>
            </a:r>
            <a:r>
              <a:rPr lang="en-US" sz="1800" dirty="0" smtClean="0"/>
              <a:t>possible. When </a:t>
            </a:r>
            <a:r>
              <a:rPr lang="en-US" sz="1800" dirty="0"/>
              <a:t>other types of scalability are </a:t>
            </a:r>
            <a:r>
              <a:rPr lang="en-US" sz="1800" dirty="0" smtClean="0"/>
              <a:t>added, use </a:t>
            </a:r>
            <a:r>
              <a:rPr lang="en-US" sz="1800" dirty="0"/>
              <a:t>of </a:t>
            </a:r>
            <a:r>
              <a:rPr lang="en-US" sz="1800" b="1" dirty="0" err="1"/>
              <a:t>splitting_flag</a:t>
            </a:r>
            <a:r>
              <a:rPr lang="en-US" sz="1800" dirty="0"/>
              <a:t> may again become incompatible with certain coding </a:t>
            </a:r>
            <a:r>
              <a:rPr lang="en-US" sz="1800" dirty="0" smtClean="0"/>
              <a:t>order </a:t>
            </a:r>
            <a:r>
              <a:rPr lang="en-US" sz="1800" dirty="0"/>
              <a:t>of scalability dimensions.</a:t>
            </a:r>
            <a:endParaRPr lang="en-CA" sz="1800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410070" y="4869160"/>
            <a:ext cx="835183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hangingPunct="0"/>
            <a:r>
              <a:rPr lang="en-US" sz="1800" b="1" dirty="0" smtClean="0"/>
              <a:t>Possible fix 2: </a:t>
            </a:r>
            <a:r>
              <a:rPr lang="sv-SE" sz="1800" dirty="0" err="1" smtClean="0"/>
              <a:t>Remove</a:t>
            </a:r>
            <a:r>
              <a:rPr lang="sv-SE" sz="1800" dirty="0" smtClean="0"/>
              <a:t> the </a:t>
            </a:r>
            <a:r>
              <a:rPr lang="sv-SE" sz="1800" dirty="0" err="1" smtClean="0"/>
              <a:t>requirement</a:t>
            </a:r>
            <a:r>
              <a:rPr lang="sv-SE" sz="1800" dirty="0" smtClean="0"/>
              <a:t> </a:t>
            </a:r>
            <a:r>
              <a:rPr lang="sv-SE" sz="1800" dirty="0" err="1" smtClean="0"/>
              <a:t>that</a:t>
            </a:r>
            <a:r>
              <a:rPr lang="sv-SE" sz="1800" dirty="0" smtClean="0"/>
              <a:t> </a:t>
            </a:r>
            <a:r>
              <a:rPr lang="en-US" sz="1800" dirty="0" err="1"/>
              <a:t>layer_id_in_nuh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] shall be greater than </a:t>
            </a:r>
            <a:r>
              <a:rPr lang="en-US" sz="1800" dirty="0" err="1"/>
              <a:t>layer_id_in_nuh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– 1 ]. </a:t>
            </a:r>
            <a:endParaRPr lang="en-CA" sz="1800" b="1" dirty="0"/>
          </a:p>
          <a:p>
            <a:pPr hangingPunct="0"/>
            <a:endParaRPr lang="en-US" sz="1800" b="1" dirty="0" smtClean="0"/>
          </a:p>
          <a:p>
            <a:pPr hangingPunct="0"/>
            <a:r>
              <a:rPr lang="en-US" sz="1800" b="1" dirty="0" smtClean="0"/>
              <a:t>Problems:</a:t>
            </a:r>
            <a:r>
              <a:rPr lang="en-US" sz="1800" dirty="0" smtClean="0"/>
              <a:t> </a:t>
            </a:r>
            <a:r>
              <a:rPr lang="en-US" sz="1800" b="1" dirty="0" err="1" smtClean="0"/>
              <a:t>nuh_layer_id</a:t>
            </a:r>
            <a:r>
              <a:rPr lang="en-US" sz="1800" dirty="0" smtClean="0"/>
              <a:t> does not indicate the coding order any more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8256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8351839" cy="864096"/>
          </a:xfrm>
        </p:spPr>
        <p:txBody>
          <a:bodyPr/>
          <a:lstStyle/>
          <a:p>
            <a:r>
              <a:rPr lang="sv-SE" sz="1800" dirty="0" err="1" smtClean="0"/>
              <a:t>Use</a:t>
            </a:r>
            <a:r>
              <a:rPr lang="sv-SE" sz="1800" dirty="0" smtClean="0"/>
              <a:t> MSB in </a:t>
            </a:r>
            <a:r>
              <a:rPr lang="sv-SE" sz="1800" dirty="0" err="1" smtClean="0"/>
              <a:t>nuh_layer_id</a:t>
            </a:r>
            <a:r>
              <a:rPr lang="sv-SE" sz="1800" dirty="0" smtClean="0"/>
              <a:t> in order </a:t>
            </a:r>
            <a:r>
              <a:rPr lang="sv-SE" sz="1800" dirty="0" err="1" smtClean="0"/>
              <a:t>to</a:t>
            </a:r>
            <a:r>
              <a:rPr lang="sv-SE" sz="1800" dirty="0" smtClean="0"/>
              <a:t> force </a:t>
            </a:r>
            <a:r>
              <a:rPr lang="sv-SE" sz="1800" dirty="0" err="1" smtClean="0"/>
              <a:t>increasing</a:t>
            </a:r>
            <a:r>
              <a:rPr lang="sv-SE" sz="1800" dirty="0" smtClean="0"/>
              <a:t> </a:t>
            </a:r>
            <a:r>
              <a:rPr lang="sv-SE" sz="1800" dirty="0" err="1" smtClean="0"/>
              <a:t>values</a:t>
            </a:r>
            <a:r>
              <a:rPr lang="sv-SE" sz="1800" dirty="0" smtClean="0"/>
              <a:t> </a:t>
            </a:r>
            <a:r>
              <a:rPr lang="sv-SE" sz="1800" dirty="0" err="1" smtClean="0"/>
              <a:t>of</a:t>
            </a:r>
            <a:r>
              <a:rPr lang="sv-SE" sz="1800" dirty="0" smtClean="0"/>
              <a:t> </a:t>
            </a:r>
            <a:r>
              <a:rPr lang="sv-SE" sz="1800" dirty="0" err="1" smtClean="0"/>
              <a:t>nuh_layer_id</a:t>
            </a:r>
            <a:r>
              <a:rPr lang="sv-SE" sz="1800" dirty="0" smtClean="0"/>
              <a:t>, </a:t>
            </a:r>
            <a:r>
              <a:rPr lang="sv-SE" sz="1800" dirty="0" err="1" smtClean="0"/>
              <a:t>when</a:t>
            </a:r>
            <a:r>
              <a:rPr lang="sv-SE" sz="1800" dirty="0" smtClean="0"/>
              <a:t> the </a:t>
            </a:r>
            <a:r>
              <a:rPr lang="sv-SE" sz="1800" b="1" dirty="0" err="1" smtClean="0"/>
              <a:t>splitting_flag</a:t>
            </a:r>
            <a:r>
              <a:rPr lang="sv-SE" sz="1800" dirty="0" smtClean="0"/>
              <a:t> is </a:t>
            </a:r>
            <a:r>
              <a:rPr lang="sv-SE" sz="1800" dirty="0" err="1" smtClean="0"/>
              <a:t>used</a:t>
            </a:r>
            <a:endParaRPr lang="en-US" sz="1800" dirty="0" smtClean="0"/>
          </a:p>
          <a:p>
            <a:endParaRPr lang="en-US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Proposal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5419" y="2053149"/>
            <a:ext cx="4896941" cy="439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3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412776"/>
            <a:ext cx="8351839" cy="864096"/>
          </a:xfrm>
        </p:spPr>
        <p:txBody>
          <a:bodyPr/>
          <a:lstStyle/>
          <a:p>
            <a:r>
              <a:rPr lang="sv-SE" sz="1800" dirty="0" err="1" smtClean="0"/>
              <a:t>Allow</a:t>
            </a:r>
            <a:r>
              <a:rPr lang="sv-SE" sz="1800" dirty="0" smtClean="0"/>
              <a:t> MSB in </a:t>
            </a:r>
            <a:r>
              <a:rPr lang="sv-SE" sz="1800" b="1" dirty="0" err="1" smtClean="0"/>
              <a:t>nuh_layer_id</a:t>
            </a:r>
            <a:r>
              <a:rPr lang="sv-SE" sz="1800" dirty="0" smtClean="0"/>
              <a:t> </a:t>
            </a:r>
            <a:r>
              <a:rPr lang="sv-SE" sz="1800" dirty="0" err="1" smtClean="0"/>
              <a:t>being</a:t>
            </a:r>
            <a:r>
              <a:rPr lang="sv-SE" sz="1800" dirty="0" smtClean="0"/>
              <a:t> not </a:t>
            </a:r>
            <a:r>
              <a:rPr lang="sv-SE" sz="1800" dirty="0" err="1" smtClean="0"/>
              <a:t>assigned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</a:t>
            </a:r>
            <a:r>
              <a:rPr lang="sv-SE" sz="1800" dirty="0" err="1" smtClean="0"/>
              <a:t>any</a:t>
            </a:r>
            <a:r>
              <a:rPr lang="sv-SE" sz="1800" dirty="0" smtClean="0"/>
              <a:t> </a:t>
            </a:r>
            <a:r>
              <a:rPr lang="sv-SE" sz="1800" dirty="0" err="1" smtClean="0"/>
              <a:t>dimension_id</a:t>
            </a:r>
            <a:r>
              <a:rPr lang="sv-SE" sz="1800" dirty="0" smtClean="0"/>
              <a:t> </a:t>
            </a:r>
            <a:r>
              <a:rPr lang="sv-SE" sz="1800" dirty="0" err="1" smtClean="0"/>
              <a:t>when</a:t>
            </a:r>
            <a:r>
              <a:rPr lang="sv-SE" sz="1800" dirty="0" smtClean="0"/>
              <a:t> </a:t>
            </a:r>
            <a:r>
              <a:rPr lang="sv-SE" sz="1800" dirty="0" err="1" smtClean="0"/>
              <a:t>splitting_flag</a:t>
            </a:r>
            <a:r>
              <a:rPr lang="sv-SE" sz="1800" dirty="0" smtClean="0"/>
              <a:t> is </a:t>
            </a:r>
            <a:r>
              <a:rPr lang="sv-SE" sz="1800" dirty="0" err="1" smtClean="0"/>
              <a:t>equal</a:t>
            </a:r>
            <a:r>
              <a:rPr lang="sv-SE" sz="1800" dirty="0" smtClean="0"/>
              <a:t> </a:t>
            </a:r>
            <a:r>
              <a:rPr lang="sv-SE" sz="1800" dirty="0" err="1" smtClean="0"/>
              <a:t>to</a:t>
            </a:r>
            <a:r>
              <a:rPr lang="sv-SE" sz="1800" dirty="0" smtClean="0"/>
              <a:t> 1.</a:t>
            </a:r>
          </a:p>
          <a:p>
            <a:r>
              <a:rPr lang="sv-SE" sz="1800" dirty="0" err="1" smtClean="0"/>
              <a:t>Allow</a:t>
            </a:r>
            <a:r>
              <a:rPr lang="sv-SE" sz="1800" dirty="0" smtClean="0"/>
              <a:t> MSB bits in </a:t>
            </a:r>
            <a:r>
              <a:rPr lang="sv-SE" sz="1800" b="1" dirty="0" err="1"/>
              <a:t>nuh_layer_id</a:t>
            </a:r>
            <a:r>
              <a:rPr lang="sv-SE" sz="1800" b="1" dirty="0"/>
              <a:t> </a:t>
            </a:r>
            <a:r>
              <a:rPr lang="sv-SE" sz="1800" dirty="0" err="1" smtClean="0"/>
              <a:t>take</a:t>
            </a:r>
            <a:r>
              <a:rPr lang="sv-SE" sz="1800" dirty="0" smtClean="0"/>
              <a:t> </a:t>
            </a:r>
            <a:r>
              <a:rPr lang="sv-SE" sz="1800" dirty="0" err="1" smtClean="0"/>
              <a:t>arbitrary</a:t>
            </a:r>
            <a:r>
              <a:rPr lang="sv-SE" sz="1800" dirty="0" smtClean="0"/>
              <a:t> </a:t>
            </a:r>
            <a:r>
              <a:rPr lang="sv-SE" sz="1800" dirty="0" err="1" smtClean="0"/>
              <a:t>values</a:t>
            </a:r>
            <a:endParaRPr lang="en-US" sz="1800" dirty="0" smtClean="0"/>
          </a:p>
          <a:p>
            <a:endParaRPr lang="en-US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endParaRPr lang="sv-SE" sz="1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1 (syntax)</a:t>
            </a: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29763"/>
              </p:ext>
            </p:extLst>
          </p:nvPr>
        </p:nvGraphicFramePr>
        <p:xfrm>
          <a:off x="1187624" y="2636912"/>
          <a:ext cx="6984776" cy="3316981"/>
        </p:xfrm>
        <a:graphic>
          <a:graphicData uri="http://schemas.openxmlformats.org/drawingml/2006/table">
            <a:tbl>
              <a:tblPr/>
              <a:tblGrid>
                <a:gridCol w="5762670"/>
                <a:gridCol w="1222106"/>
              </a:tblGrid>
              <a:tr h="39090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MS Mincho"/>
                        </a:rPr>
                        <a:t>vps_extension</a:t>
                      </a: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</a:rPr>
                        <a:t>( ) {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Descriptor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…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600" b="1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splitting_flag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for( i = 0, NumScalabilityTypes = 0; i &lt; 16; i++ ) {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effectLst/>
                          <a:latin typeface="Times New Roman"/>
                          <a:ea typeface="Batang"/>
                        </a:rPr>
                        <a:t>		scalability_mask</a:t>
                      </a: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[ i ]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u(1)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effectLst/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NumScalabilityTypes += </a:t>
                      </a: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scalability_mask[ i ]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	}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strike="sngStrike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for( j = 0; j &lt; ( NumScalabilityTypes − splitting_flag ); j++ 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u="none" strike="noStrike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for( j = 0; j &lt;  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NumScalabilityTypes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; j++ )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>
                          <a:effectLst/>
                          <a:latin typeface="Times New Roman"/>
                          <a:ea typeface="Batang"/>
                        </a:rPr>
                        <a:t>		</a:t>
                      </a:r>
                      <a:r>
                        <a:rPr lang="fi-FI" sz="1600" b="1">
                          <a:effectLst/>
                          <a:latin typeface="Times New Roman"/>
                          <a:ea typeface="Batang"/>
                        </a:rPr>
                        <a:t>dimension_id_len_minus1</a:t>
                      </a:r>
                      <a:r>
                        <a:rPr lang="fi-FI" sz="1600">
                          <a:effectLst/>
                          <a:latin typeface="Times New Roman"/>
                          <a:ea typeface="Batang"/>
                        </a:rPr>
                        <a:t>[ j ]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u(3)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	</a:t>
                      </a:r>
                      <a:r>
                        <a:rPr lang="en-US" sz="1600" b="1">
                          <a:effectLst/>
                          <a:latin typeface="Times New Roman"/>
                          <a:ea typeface="Batang"/>
                        </a:rPr>
                        <a:t>vps_nuh_layer_id_present_flag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u(1)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	}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Batang"/>
                        </a:rPr>
                        <a:t>….</a:t>
                      </a:r>
                      <a:endParaRPr lang="en-CA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CA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0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1 (Semantics)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8433170" cy="2808312"/>
          </a:xfrm>
        </p:spPr>
      </p:pic>
    </p:spTree>
    <p:extLst>
      <p:ext uri="{BB962C8B-B14F-4D97-AF65-F5344CB8AC3E}">
        <p14:creationId xmlns:p14="http://schemas.microsoft.com/office/powerpoint/2010/main" val="263243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701" y="560294"/>
            <a:ext cx="7494588" cy="492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Solution 1 (Semantics)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3"/>
            <a:ext cx="7848872" cy="4687213"/>
          </a:xfrm>
        </p:spPr>
      </p:pic>
    </p:spTree>
    <p:extLst>
      <p:ext uri="{BB962C8B-B14F-4D97-AF65-F5344CB8AC3E}">
        <p14:creationId xmlns:p14="http://schemas.microsoft.com/office/powerpoint/2010/main" val="20407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10264</TotalTime>
  <Words>430</Words>
  <Application>Microsoft Office PowerPoint</Application>
  <PresentationFormat>On-screen Show (4:3)</PresentationFormat>
  <Paragraphs>118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Times</vt:lpstr>
      <vt:lpstr>Times New Roman</vt:lpstr>
      <vt:lpstr>MS Mincho</vt:lpstr>
      <vt:lpstr>Batang</vt:lpstr>
      <vt:lpstr>Ericsson Capital TT</vt:lpstr>
      <vt:lpstr>Malgun Gothic</vt:lpstr>
      <vt:lpstr>PresentationTemplate2011</vt:lpstr>
      <vt:lpstr>MV-HEVC / SHVC HLS:  On use of splitting_flag with flexible coding order</vt:lpstr>
      <vt:lpstr>Outline</vt:lpstr>
      <vt:lpstr>Problem statement (1/2)</vt:lpstr>
      <vt:lpstr>Problem statement (2/2)</vt:lpstr>
      <vt:lpstr>Possible fixes</vt:lpstr>
      <vt:lpstr>Proposal</vt:lpstr>
      <vt:lpstr>Solution 1 (syntax)</vt:lpstr>
      <vt:lpstr>Solution 1 (Semantics)</vt:lpstr>
      <vt:lpstr>Solution 1 (Semantics)</vt:lpstr>
      <vt:lpstr>SOlution 2 (syntax)</vt:lpstr>
      <vt:lpstr>Solution 2 (semantics)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Vision 2013 OSG #1</dc:title>
  <dc:subject>3D Vision 2012 OSG #3</dc:subject>
  <dc:creator>EAB/TVV Andrey Norkin</dc:creator>
  <dc:description>Rev PA1</dc:description>
  <cp:lastModifiedBy>Andrey Norkin</cp:lastModifiedBy>
  <cp:revision>838</cp:revision>
  <cp:lastPrinted>2013-02-27T18:19:35Z</cp:lastPrinted>
  <dcterms:created xsi:type="dcterms:W3CDTF">2009-08-18T09:58:28Z</dcterms:created>
  <dcterms:modified xsi:type="dcterms:W3CDTF">2013-07-30T08:32:03Z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Ericsson Internal</vt:lpwstr>
  </property>
  <property fmtid="{D5CDD505-2E9C-101B-9397-08002B2CF9AE}" pid="13" name="txtConfLabel">
    <vt:lpwstr>Ericsson Internal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true</vt:bool>
  </property>
  <property fmtid="{D5CDD505-2E9C-101B-9397-08002B2CF9AE}" pid="20" name="optEnterText2">
    <vt:bool>false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Ericsson Internal</vt:lpwstr>
  </property>
  <property fmtid="{D5CDD505-2E9C-101B-9397-08002B2CF9AE}" pid="28" name="RightFooterField">
    <vt:lpwstr>3D Vision 2013 OSG #1</vt:lpwstr>
  </property>
  <property fmtid="{D5CDD505-2E9C-101B-9397-08002B2CF9AE}" pid="29" name="RightFooterField2">
    <vt:lpwstr>2013-02-25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>EAB/TVV Andrey Norkin</vt:lpwstr>
  </property>
  <property fmtid="{D5CDD505-2E9C-101B-9397-08002B2CF9AE}" pid="38" name="ApprovedBy">
    <vt:lpwstr/>
  </property>
  <property fmtid="{D5CDD505-2E9C-101B-9397-08002B2CF9AE}" pid="39" name="Checked">
    <vt:lpwstr/>
  </property>
  <property fmtid="{D5CDD505-2E9C-101B-9397-08002B2CF9AE}" pid="40" name="DocName">
    <vt:lpwstr/>
  </property>
  <property fmtid="{D5CDD505-2E9C-101B-9397-08002B2CF9AE}" pid="41" name="Title">
    <vt:lpwstr>3D Vision 2013 OSG #1</vt:lpwstr>
  </property>
  <property fmtid="{D5CDD505-2E9C-101B-9397-08002B2CF9AE}" pid="42" name="Reference">
    <vt:lpwstr/>
  </property>
  <property fmtid="{D5CDD505-2E9C-101B-9397-08002B2CF9AE}" pid="43" name="Keyword">
    <vt:lpwstr/>
  </property>
  <property fmtid="{D5CDD505-2E9C-101B-9397-08002B2CF9AE}" pid="44" name="UpdateProcess">
    <vt:lpwstr>End</vt:lpwstr>
  </property>
  <property fmtid="{D5CDD505-2E9C-101B-9397-08002B2CF9AE}" pid="45" name="Revision">
    <vt:lpwstr>PA1</vt:lpwstr>
  </property>
  <property fmtid="{D5CDD505-2E9C-101B-9397-08002B2CF9AE}" pid="46" name="Date">
    <vt:lpwstr>2013-02-25</vt:lpwstr>
  </property>
  <property fmtid="{D5CDD505-2E9C-101B-9397-08002B2CF9AE}" pid="47" name="DocNo">
    <vt:lpwstr/>
  </property>
</Properties>
</file>