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6" r:id="rId4"/>
    <p:sldId id="258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B6913-3D63-4F12-B345-CE36BA78B24A}" type="datetimeFigureOut">
              <a:rPr lang="zh-CN" altLang="en-US" smtClean="0"/>
              <a:pPr/>
              <a:t>2013/7/24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DC3AA-60EC-440A-ABC2-195E1D142E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CD56BF-0A43-47DC-A944-A2182B2696A0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CD56BF-0A43-47DC-A944-A2182B2696A0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9CBE-B5D6-4740-B6D3-E3D4EB591D5B}" type="datetimeFigureOut">
              <a:rPr lang="zh-CN" altLang="en-US" smtClean="0"/>
              <a:pPr/>
              <a:t>2013/7/24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81635-AFD1-443B-9353-1ED2968F3B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9CBE-B5D6-4740-B6D3-E3D4EB591D5B}" type="datetimeFigureOut">
              <a:rPr lang="zh-CN" altLang="en-US" smtClean="0"/>
              <a:pPr/>
              <a:t>2013/7/24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81635-AFD1-443B-9353-1ED2968F3B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9CBE-B5D6-4740-B6D3-E3D4EB591D5B}" type="datetimeFigureOut">
              <a:rPr lang="zh-CN" altLang="en-US" smtClean="0"/>
              <a:pPr/>
              <a:t>2013/7/24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81635-AFD1-443B-9353-1ED2968F3B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9CBE-B5D6-4740-B6D3-E3D4EB591D5B}" type="datetimeFigureOut">
              <a:rPr lang="zh-CN" altLang="en-US" smtClean="0"/>
              <a:pPr/>
              <a:t>2013/7/24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81635-AFD1-443B-9353-1ED2968F3B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9CBE-B5D6-4740-B6D3-E3D4EB591D5B}" type="datetimeFigureOut">
              <a:rPr lang="zh-CN" altLang="en-US" smtClean="0"/>
              <a:pPr/>
              <a:t>2013/7/24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81635-AFD1-443B-9353-1ED2968F3B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9CBE-B5D6-4740-B6D3-E3D4EB591D5B}" type="datetimeFigureOut">
              <a:rPr lang="zh-CN" altLang="en-US" smtClean="0"/>
              <a:pPr/>
              <a:t>2013/7/24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81635-AFD1-443B-9353-1ED2968F3B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9CBE-B5D6-4740-B6D3-E3D4EB591D5B}" type="datetimeFigureOut">
              <a:rPr lang="zh-CN" altLang="en-US" smtClean="0"/>
              <a:pPr/>
              <a:t>2013/7/24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81635-AFD1-443B-9353-1ED2968F3B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9CBE-B5D6-4740-B6D3-E3D4EB591D5B}" type="datetimeFigureOut">
              <a:rPr lang="zh-CN" altLang="en-US" smtClean="0"/>
              <a:pPr/>
              <a:t>2013/7/24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81635-AFD1-443B-9353-1ED2968F3B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9CBE-B5D6-4740-B6D3-E3D4EB591D5B}" type="datetimeFigureOut">
              <a:rPr lang="zh-CN" altLang="en-US" smtClean="0"/>
              <a:pPr/>
              <a:t>2013/7/24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81635-AFD1-443B-9353-1ED2968F3B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9CBE-B5D6-4740-B6D3-E3D4EB591D5B}" type="datetimeFigureOut">
              <a:rPr lang="zh-CN" altLang="en-US" smtClean="0"/>
              <a:pPr/>
              <a:t>2013/7/24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81635-AFD1-443B-9353-1ED2968F3B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9CBE-B5D6-4740-B6D3-E3D4EB591D5B}" type="datetimeFigureOut">
              <a:rPr lang="zh-CN" altLang="en-US" smtClean="0"/>
              <a:pPr/>
              <a:t>2013/7/24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81635-AFD1-443B-9353-1ED2968F3B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B9CBE-B5D6-4740-B6D3-E3D4EB591D5B}" type="datetimeFigureOut">
              <a:rPr lang="zh-CN" altLang="en-US" smtClean="0"/>
              <a:pPr/>
              <a:t>2013/7/24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81635-AFD1-443B-9353-1ED2968F3B8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702624" cy="1226567"/>
          </a:xfrm>
        </p:spPr>
        <p:txBody>
          <a:bodyPr>
            <a:normAutofit/>
          </a:bodyPr>
          <a:lstStyle/>
          <a:p>
            <a:pPr algn="l"/>
            <a:r>
              <a:rPr lang="en-CA" altLang="zh-CN" sz="3200" b="0" dirty="0" smtClean="0"/>
              <a:t>JCT3V-E</a:t>
            </a:r>
            <a:r>
              <a:rPr lang="en-US" altLang="zh-CN" sz="3200" b="0" dirty="0" smtClean="0"/>
              <a:t>0064: </a:t>
            </a:r>
            <a:br>
              <a:rPr lang="en-US" altLang="zh-CN" sz="3200" b="0" dirty="0" smtClean="0"/>
            </a:br>
            <a:r>
              <a:rPr lang="en-CA" altLang="zh-CN" sz="3200" b="0" dirty="0" smtClean="0"/>
              <a:t>On low-delay checking process for MV-HEVC</a:t>
            </a:r>
            <a:endParaRPr lang="zh-CN" altLang="en-US" sz="32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3933056"/>
            <a:ext cx="7304856" cy="982960"/>
          </a:xfrm>
        </p:spPr>
        <p:txBody>
          <a:bodyPr>
            <a:normAutofit fontScale="92500" lnSpcReduction="20000"/>
          </a:bodyPr>
          <a:lstStyle/>
          <a:p>
            <a:r>
              <a:rPr lang="en-CA" altLang="zh-CN" b="0" dirty="0" smtClean="0"/>
              <a:t>X. </a:t>
            </a:r>
            <a:r>
              <a:rPr lang="en-CA" altLang="zh-CN" b="0" dirty="0" err="1" smtClean="0"/>
              <a:t>Xiu</a:t>
            </a:r>
            <a:r>
              <a:rPr lang="en-CA" altLang="zh-CN" b="0" dirty="0" smtClean="0"/>
              <a:t>, Y. Ye, Y. He, Y. He (</a:t>
            </a:r>
            <a:r>
              <a:rPr lang="en-CA" altLang="zh-CN" b="0" dirty="0" err="1" smtClean="0"/>
              <a:t>InterDigital</a:t>
            </a:r>
            <a:r>
              <a:rPr lang="en-CA" altLang="zh-CN" b="0" dirty="0" smtClean="0"/>
              <a:t>)</a:t>
            </a:r>
            <a:endParaRPr lang="en-US" altLang="zh-CN" b="0" dirty="0" smtClean="0"/>
          </a:p>
          <a:p>
            <a:r>
              <a:rPr lang="en-US" altLang="zh-CN" dirty="0" smtClean="0"/>
              <a:t>Y. Lin</a:t>
            </a:r>
            <a:r>
              <a:rPr lang="en-US" altLang="zh-CN" b="0" dirty="0" smtClean="0"/>
              <a:t>, X. </a:t>
            </a:r>
            <a:r>
              <a:rPr lang="en-US" altLang="zh-CN" b="0" dirty="0" err="1" smtClean="0"/>
              <a:t>Zheng</a:t>
            </a:r>
            <a:r>
              <a:rPr lang="en-US" altLang="zh-CN" b="0" dirty="0" smtClean="0"/>
              <a:t>, X. Chen, J. </a:t>
            </a:r>
            <a:r>
              <a:rPr lang="en-US" altLang="zh-CN" b="0" dirty="0" err="1" smtClean="0"/>
              <a:t>Zheng</a:t>
            </a:r>
            <a:r>
              <a:rPr lang="en-US" altLang="zh-CN" b="0" dirty="0" smtClean="0"/>
              <a:t> (</a:t>
            </a:r>
            <a:r>
              <a:rPr lang="en-US" altLang="zh-CN" b="0" dirty="0" err="1" smtClean="0"/>
              <a:t>HiSilicon</a:t>
            </a:r>
            <a:r>
              <a:rPr lang="en-US" altLang="zh-CN" b="0" dirty="0" smtClean="0"/>
              <a:t>)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Low-delay checking process is used </a:t>
            </a:r>
            <a:r>
              <a:rPr lang="en-US" altLang="zh-CN" dirty="0" smtClean="0"/>
              <a:t>to derive collocated MV in TMVP </a:t>
            </a:r>
            <a:r>
              <a:rPr lang="en-US" altLang="zh-CN" dirty="0" smtClean="0"/>
              <a:t>derivation. In HTM reference software, a low-delay flag is determined at slice-level and used in the TMVP derivation</a:t>
            </a:r>
          </a:p>
          <a:p>
            <a:r>
              <a:rPr lang="en-US" altLang="zh-CN" dirty="0" smtClean="0"/>
              <a:t>In MV-HEVC, collocated </a:t>
            </a:r>
            <a:r>
              <a:rPr lang="en-US" altLang="zh-CN" dirty="0" smtClean="0"/>
              <a:t>picture used in the TMVP derivation may be either a temporal reference picture or an inter-view reference picture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Propose to determine the low-delay flag additionally depending on whether collocated picture is an inter-view reference picture.</a:t>
            </a:r>
          </a:p>
          <a:p>
            <a:r>
              <a:rPr lang="en-US" altLang="zh-CN" dirty="0" smtClean="0"/>
              <a:t>Overall BD-rate saving: </a:t>
            </a:r>
            <a:r>
              <a:rPr lang="en-US" altLang="zh-CN" dirty="0" smtClean="0"/>
              <a:t>0.7</a:t>
            </a:r>
            <a:r>
              <a:rPr lang="en-US" altLang="zh-CN" dirty="0" smtClean="0"/>
              <a:t>% for 3-view coding, and </a:t>
            </a:r>
            <a:r>
              <a:rPr lang="en-US" altLang="zh-CN" dirty="0" smtClean="0"/>
              <a:t>2.1</a:t>
            </a:r>
            <a:r>
              <a:rPr lang="en-US" altLang="zh-CN" dirty="0" smtClean="0"/>
              <a:t>% for </a:t>
            </a:r>
            <a:r>
              <a:rPr lang="en-US" altLang="zh-CN" dirty="0" smtClean="0"/>
              <a:t>dependent view coding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Collocated MV derivation in MV-HEVC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45023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dirty="0" err="1" smtClean="0"/>
              <a:t>colMV</a:t>
            </a:r>
            <a:r>
              <a:rPr lang="en-US" altLang="zh-CN" dirty="0" smtClean="0"/>
              <a:t> (i.e. collocated MV) is required for TMVP derivation</a:t>
            </a:r>
          </a:p>
          <a:p>
            <a:pPr lvl="1"/>
            <a:r>
              <a:rPr lang="en-US" altLang="zh-CN" dirty="0" err="1" smtClean="0"/>
              <a:t>colPU</a:t>
            </a:r>
            <a:r>
              <a:rPr lang="en-US" altLang="zh-CN" dirty="0" smtClean="0"/>
              <a:t> has two MVs In case the </a:t>
            </a:r>
            <a:r>
              <a:rPr lang="en-US" altLang="zh-CN" dirty="0" err="1" smtClean="0"/>
              <a:t>colPU</a:t>
            </a:r>
            <a:r>
              <a:rPr lang="en-US" altLang="zh-CN" dirty="0" smtClean="0"/>
              <a:t> is bi-predictive</a:t>
            </a:r>
          </a:p>
          <a:p>
            <a:pPr lvl="1"/>
            <a:r>
              <a:rPr lang="en-US" altLang="zh-CN" dirty="0" smtClean="0"/>
              <a:t>How to choose one of the two MVs as </a:t>
            </a:r>
            <a:r>
              <a:rPr lang="en-US" altLang="zh-CN" dirty="0" err="1" smtClean="0"/>
              <a:t>colMV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In MV-HEVC, </a:t>
            </a:r>
            <a:r>
              <a:rPr lang="en-US" altLang="zh-CN" dirty="0" err="1" smtClean="0"/>
              <a:t>colMV</a:t>
            </a:r>
            <a:r>
              <a:rPr lang="en-US" altLang="zh-CN" dirty="0" smtClean="0"/>
              <a:t> is derived depending on low-delay flag</a:t>
            </a:r>
          </a:p>
          <a:p>
            <a:pPr lvl="1"/>
            <a:r>
              <a:rPr lang="en-US" altLang="zh-CN" dirty="0" smtClean="0"/>
              <a:t>The low-delay flag indicates if POC of current picture is not greater than that of all reference pictures</a:t>
            </a:r>
          </a:p>
          <a:p>
            <a:pPr lvl="1"/>
            <a:r>
              <a:rPr lang="en-US" altLang="zh-CN" dirty="0" smtClean="0"/>
              <a:t>If low-delay flag is true, </a:t>
            </a:r>
            <a:r>
              <a:rPr lang="en-US" altLang="zh-CN" dirty="0" err="1" smtClean="0"/>
              <a:t>colMV</a:t>
            </a:r>
            <a:r>
              <a:rPr lang="en-US" altLang="zh-CN" dirty="0" smtClean="0"/>
              <a:t> is derived based on the target TMVP of current PU</a:t>
            </a:r>
          </a:p>
          <a:p>
            <a:pPr lvl="1"/>
            <a:r>
              <a:rPr lang="en-US" altLang="zh-CN" dirty="0" smtClean="0"/>
              <a:t>Otherwise, </a:t>
            </a:r>
            <a:r>
              <a:rPr lang="en-US" altLang="zh-CN" dirty="0" err="1" smtClean="0"/>
              <a:t>colMV</a:t>
            </a:r>
            <a:r>
              <a:rPr lang="en-US" altLang="zh-CN" dirty="0" smtClean="0"/>
              <a:t> is derived based on Collocated_picture_from_list0_flag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Proposed modification on low-delay checking process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dirty="0" smtClean="0"/>
              <a:t>The low-delay flag is set to true, if </a:t>
            </a:r>
          </a:p>
          <a:p>
            <a:pPr lvl="1"/>
            <a:r>
              <a:rPr lang="en-US" altLang="zh-CN" dirty="0" smtClean="0"/>
              <a:t>POC of current picture is not greater than that of all reference pictures</a:t>
            </a: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or collocated picture is an inter-view reference picture (proposed)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" name="Object 1"/>
          <p:cNvPicPr>
            <a:picLocks noChangeArrowheads="1"/>
          </p:cNvPicPr>
          <p:nvPr/>
        </p:nvPicPr>
        <p:blipFill>
          <a:blip r:embed="rId2" cstate="print"/>
          <a:srcRect l="-1772" b="-3590"/>
          <a:stretch>
            <a:fillRect/>
          </a:stretch>
        </p:blipFill>
        <p:spPr bwMode="auto">
          <a:xfrm>
            <a:off x="1403648" y="2916233"/>
            <a:ext cx="5943600" cy="31337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5940569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/>
              <a:t>Figure 1. </a:t>
            </a:r>
            <a:r>
              <a:rPr lang="en-US" altLang="zh-CN" sz="1600" dirty="0" err="1" smtClean="0"/>
              <a:t>colMV</a:t>
            </a:r>
            <a:r>
              <a:rPr lang="en-US" altLang="zh-CN" sz="1600" dirty="0" smtClean="0"/>
              <a:t> </a:t>
            </a:r>
            <a:r>
              <a:rPr lang="en-US" altLang="zh-CN" sz="1600" dirty="0" smtClean="0"/>
              <a:t>derivation when inter-view reference picture is used as co-located picture.  </a:t>
            </a:r>
            <a:endParaRPr lang="en-US" altLang="zh-CN" sz="1600" dirty="0" smtClean="0"/>
          </a:p>
          <a:p>
            <a:pPr algn="ctr"/>
            <a:r>
              <a:rPr lang="en-US" altLang="zh-CN" sz="1600" dirty="0" smtClean="0"/>
              <a:t>In </a:t>
            </a:r>
            <a:r>
              <a:rPr lang="en-US" altLang="zh-CN" sz="1600" dirty="0" smtClean="0"/>
              <a:t>this case, </a:t>
            </a:r>
            <a:r>
              <a:rPr lang="en-US" altLang="zh-CN" sz="1600" dirty="0" err="1" smtClean="0"/>
              <a:t>mvCol</a:t>
            </a:r>
            <a:r>
              <a:rPr lang="en-US" altLang="zh-CN" sz="1600" dirty="0" smtClean="0"/>
              <a:t> </a:t>
            </a:r>
            <a:r>
              <a:rPr lang="en-US" altLang="zh-CN" sz="1600" dirty="0" smtClean="0"/>
              <a:t>in L0 of </a:t>
            </a:r>
            <a:r>
              <a:rPr lang="en-US" altLang="zh-CN" sz="1600" dirty="0" err="1" smtClean="0"/>
              <a:t>colPU</a:t>
            </a:r>
            <a:r>
              <a:rPr lang="en-US" altLang="zh-CN" sz="1600" dirty="0" smtClean="0"/>
              <a:t> is </a:t>
            </a:r>
            <a:r>
              <a:rPr lang="en-US" altLang="zh-CN" sz="1600" dirty="0" smtClean="0"/>
              <a:t>used to derive </a:t>
            </a:r>
            <a:r>
              <a:rPr lang="en-US" altLang="zh-CN" sz="1600" dirty="0" smtClean="0"/>
              <a:t>target TMVP(</a:t>
            </a:r>
            <a:r>
              <a:rPr lang="en-US" altLang="zh-CN" sz="1600" i="1" dirty="0" smtClean="0"/>
              <a:t>i.e</a:t>
            </a:r>
            <a:r>
              <a:rPr lang="en-US" altLang="zh-CN" sz="1600" i="1" dirty="0" smtClean="0"/>
              <a:t>. </a:t>
            </a:r>
            <a:r>
              <a:rPr lang="en-US" altLang="zh-CN" sz="1600" dirty="0" err="1" smtClean="0"/>
              <a:t>mvLX</a:t>
            </a:r>
            <a:r>
              <a:rPr lang="en-US" altLang="zh-CN" sz="1600" dirty="0" smtClean="0"/>
              <a:t>, LX=L0) of current PU</a:t>
            </a:r>
            <a:endParaRPr lang="zh-CN" alt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755576" y="2348880"/>
          <a:ext cx="7704856" cy="3600401"/>
        </p:xfrm>
        <a:graphic>
          <a:graphicData uri="http://schemas.openxmlformats.org/drawingml/2006/table">
            <a:tbl>
              <a:tblPr/>
              <a:tblGrid>
                <a:gridCol w="1320832"/>
                <a:gridCol w="611546"/>
                <a:gridCol w="731962"/>
                <a:gridCol w="731962"/>
                <a:gridCol w="1299992"/>
                <a:gridCol w="1233107"/>
                <a:gridCol w="165656"/>
                <a:gridCol w="810550"/>
                <a:gridCol w="799249"/>
              </a:tblGrid>
              <a:tr h="6803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　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0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1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2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PSNR / video 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bitrate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PSNR / total 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bitrate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enc time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dec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 time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Balloons</a:t>
                      </a:r>
                      <a:endParaRPr lang="zh-CN" sz="14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-5.4%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-3.7%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-2.4%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-2.4%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100.9%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99.2%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Kendo</a:t>
                      </a:r>
                      <a:endParaRPr lang="zh-CN" sz="14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-3.5%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-2.4%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-1.5%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-1.5%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100.5%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102.9%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7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Newspaper_CC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1.7%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0.3%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0.3%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101.5%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105.5%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GT_Fly</a:t>
                      </a:r>
                      <a:endParaRPr lang="zh-CN" sz="14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-0.8%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-0.3%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-0.8%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-0.8%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97.0%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110.1%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2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Poznan_Hall2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-3.2%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0.3%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-0.6%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-0.6%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101.5%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104.0%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0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Poznan_Street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0.8%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100.8%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104.8%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3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Undo_Dancer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-1.1%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0.1%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-0.2%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-0.2%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101.3%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103.5%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1024x768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-3.1%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-1.5%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-1.2%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-1.2%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101.0%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102.5%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3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1920x1088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-1.3%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0.2%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100.1%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105.6%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average</a:t>
                      </a:r>
                      <a:endParaRPr lang="zh-CN" sz="1400" b="1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-2.1%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-0.5%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-0.7%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-0.7%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100.5%</a:t>
                      </a:r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104.3%</a:t>
                      </a:r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5576" y="1403484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en-US" altLang="zh-CN" dirty="0" smtClean="0">
                <a:solidFill>
                  <a:schemeClr val="tx1"/>
                </a:solidFill>
              </a:rPr>
              <a:t> Anchor: htm-dev-1.0 under MV-HEVC configuration</a:t>
            </a:r>
          </a:p>
          <a:p>
            <a:pPr>
              <a:buFont typeface="Wingdings" pitchFamily="2" charset="2"/>
              <a:buChar char="u"/>
            </a:pPr>
            <a:r>
              <a:rPr lang="en-US" altLang="zh-CN" dirty="0" smtClean="0"/>
              <a:t> Average 0.7% BD-rate saving for 3-view coding</a:t>
            </a:r>
          </a:p>
          <a:p>
            <a:pPr>
              <a:buFont typeface="Wingdings" pitchFamily="2" charset="2"/>
              <a:buChar char="u"/>
            </a:pPr>
            <a:r>
              <a:rPr lang="en-US" altLang="zh-CN" dirty="0" smtClean="0"/>
              <a:t> Thanks to Sharp for the cross-check report (JCT3V-E0251)</a:t>
            </a:r>
            <a:endParaRPr lang="zh-CN" alt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641475"/>
            <a:ext cx="8352928" cy="2219573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Modification to low-delay checking process is proposed</a:t>
            </a:r>
          </a:p>
          <a:p>
            <a:pPr lvl="1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A slice-level change since the modification has same influence on all PUs of a slice</a:t>
            </a:r>
          </a:p>
          <a:p>
            <a:pPr lvl="1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Significant performance improvement for dependent view coding</a:t>
            </a:r>
          </a:p>
          <a:p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Recommendation: adopt the proposed modification in MV-HEVC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12249" y="2780928"/>
            <a:ext cx="4519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you!</a:t>
            </a:r>
            <a:endParaRPr lang="zh-CN" alt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advClick="0" advTm="800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Additional experimental results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755576" y="2564903"/>
          <a:ext cx="7704856" cy="3600401"/>
        </p:xfrm>
        <a:graphic>
          <a:graphicData uri="http://schemas.openxmlformats.org/drawingml/2006/table">
            <a:tbl>
              <a:tblPr/>
              <a:tblGrid>
                <a:gridCol w="1320832"/>
                <a:gridCol w="611546"/>
                <a:gridCol w="731962"/>
                <a:gridCol w="731962"/>
                <a:gridCol w="1299992"/>
                <a:gridCol w="1233107"/>
                <a:gridCol w="165656"/>
                <a:gridCol w="810550"/>
                <a:gridCol w="799249"/>
              </a:tblGrid>
              <a:tr h="6803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　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0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1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2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PSNR / video 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bitrate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video PSNR / total </a:t>
                      </a: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bitrate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enc time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dec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 time</a:t>
                      </a:r>
                      <a:endParaRPr lang="zh-CN" sz="16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Balloons</a:t>
                      </a:r>
                      <a:endParaRPr lang="zh-CN" sz="14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99.3%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Kendo</a:t>
                      </a:r>
                      <a:endParaRPr lang="zh-CN" sz="14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57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Newspaper_CC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92.3%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GT_Fly</a:t>
                      </a:r>
                      <a:endParaRPr lang="zh-CN" sz="1400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97.4%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20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Poznan_Hall2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104.6%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09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Poznan_Street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104.4%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3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Undo_Dancer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103.7%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1024x768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98.0%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03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1920x1088</a:t>
                      </a:r>
                      <a:endParaRPr lang="zh-CN" sz="1400" kern="10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105.4%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average</a:t>
                      </a:r>
                      <a:endParaRPr lang="zh-CN" sz="1400" b="1" kern="100" dirty="0"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400" kern="10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 dirty="0">
                          <a:solidFill>
                            <a:srgbClr val="00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102.2%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5576" y="1630541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en-US" altLang="zh-CN" dirty="0" smtClean="0"/>
              <a:t>Anchor: htm-dev-1.0 under MV-HEVC configuration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marL="265113" indent="-265113">
              <a:buFont typeface="Wingdings" pitchFamily="2" charset="2"/>
              <a:buChar char="u"/>
            </a:pPr>
            <a:r>
              <a:rPr lang="en-US" altLang="zh-CN" dirty="0" smtClean="0">
                <a:solidFill>
                  <a:schemeClr val="tx1"/>
                </a:solidFill>
              </a:rPr>
              <a:t>Performance of </a:t>
            </a:r>
            <a:r>
              <a:rPr lang="en-US" altLang="zh-CN" dirty="0" smtClean="0"/>
              <a:t>enabling </a:t>
            </a:r>
            <a:r>
              <a:rPr lang="en-US" altLang="zh-CN" dirty="0" smtClean="0">
                <a:solidFill>
                  <a:schemeClr val="tx1"/>
                </a:solidFill>
              </a:rPr>
              <a:t>inter-view reference picture as collocated picture at encoder side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785</Words>
  <Application>Microsoft Office PowerPoint</Application>
  <PresentationFormat>全屏显示(4:3)</PresentationFormat>
  <Paragraphs>216</Paragraphs>
  <Slides>8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JCT3V-E0064:  On low-delay checking process for MV-HEVC</vt:lpstr>
      <vt:lpstr>Summary</vt:lpstr>
      <vt:lpstr>Collocated MV derivation in MV-HEVC</vt:lpstr>
      <vt:lpstr>Proposed modification on low-delay checking process</vt:lpstr>
      <vt:lpstr>Experimental results</vt:lpstr>
      <vt:lpstr>Conclusion</vt:lpstr>
      <vt:lpstr>幻灯片 7</vt:lpstr>
      <vt:lpstr>Additional experimental results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JCT3VC-E0064:  On low-delay checking process for MV-HEVC</dc:title>
  <dc:creator>l57797</dc:creator>
  <cp:lastModifiedBy>LocalAccount</cp:lastModifiedBy>
  <cp:revision>28</cp:revision>
  <dcterms:created xsi:type="dcterms:W3CDTF">2013-07-23T04:07:30Z</dcterms:created>
  <dcterms:modified xsi:type="dcterms:W3CDTF">2013-07-24T01:52:31Z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1374479468</vt:lpwstr>
  </property>
</Properties>
</file>