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8">
  <p:sldMasterIdLst>
    <p:sldMasterId id="2147483660" r:id="rId1"/>
  </p:sldMasterIdLst>
  <p:notesMasterIdLst>
    <p:notesMasterId r:id="rId7"/>
  </p:notesMasterIdLst>
  <p:sldIdLst>
    <p:sldId id="256" r:id="rId2"/>
    <p:sldId id="286" r:id="rId3"/>
    <p:sldId id="289" r:id="rId4"/>
    <p:sldId id="287" r:id="rId5"/>
    <p:sldId id="288" r:id="rId6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F0"/>
    <a:srgbClr val="66F153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41" autoAdjust="0"/>
    <p:restoredTop sz="94660"/>
  </p:normalViewPr>
  <p:slideViewPr>
    <p:cSldViewPr>
      <p:cViewPr>
        <p:scale>
          <a:sx n="75" d="100"/>
          <a:sy n="75" d="100"/>
        </p:scale>
        <p:origin x="-1158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2013/7/27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2013/7/27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2013/7/27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2013/7/27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CA" altLang="ja-JP" sz="3200" dirty="0" smtClean="0"/>
              <a:t>On inter-layer reference picture output marking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3200" dirty="0" smtClean="0"/>
              <a:t>(JCTVC-N0056 / JCT3V-E0039)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429375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14th Meeting in Vienna, AT, 25 July - 2</a:t>
            </a:r>
            <a:r>
              <a:rPr lang="en-CA" altLang="ja-JP" dirty="0" smtClean="0"/>
              <a:t> Aug. 2013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err="1" smtClean="0"/>
              <a:t>Tomoyuki</a:t>
            </a:r>
            <a:r>
              <a:rPr lang="en-US" altLang="ja-JP" dirty="0" smtClean="0"/>
              <a:t> Yamamoto, Takeshi Tsukuba, Tomohiro </a:t>
            </a:r>
            <a:r>
              <a:rPr lang="en-US" altLang="ja-JP" dirty="0" err="1" smtClean="0"/>
              <a:t>Ikai</a:t>
            </a:r>
            <a:endParaRPr lang="en-US" altLang="ja-JP" dirty="0" smtClean="0"/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kern="1200" dirty="0" smtClean="0">
                <a:solidFill>
                  <a:prstClr val="white"/>
                </a:solidFill>
                <a:latin typeface="Tahoma"/>
                <a:ea typeface="ＭＳ Ｐゴシック"/>
                <a:cs typeface="+mj-cs"/>
              </a:rPr>
              <a:t>Introduction</a:t>
            </a:r>
            <a:endParaRPr kumimoji="1" lang="ja-JP" altLang="en-US" sz="20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739531"/>
          </a:xfrm>
        </p:spPr>
        <p:txBody>
          <a:bodyPr/>
          <a:lstStyle/>
          <a:p>
            <a:r>
              <a:rPr lang="en-US" altLang="ja-JP" dirty="0" smtClean="0"/>
              <a:t>Motivation</a:t>
            </a:r>
          </a:p>
          <a:p>
            <a:pPr lvl="1"/>
            <a:r>
              <a:rPr lang="en-US" altLang="ja-JP" dirty="0" smtClean="0"/>
              <a:t>Picture buffer management of inter-layer reference picture is not well defined</a:t>
            </a:r>
          </a:p>
          <a:p>
            <a:pPr lvl="1"/>
            <a:r>
              <a:rPr lang="en-US" altLang="ja-JP" dirty="0" smtClean="0"/>
              <a:t>Stored to temporal picture buffer only with reference picture mark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Proposed change</a:t>
            </a:r>
          </a:p>
          <a:p>
            <a:pPr lvl="1"/>
            <a:r>
              <a:rPr lang="en-US" altLang="ja-JP" dirty="0" smtClean="0"/>
              <a:t>Treat inter-layer reference picture similarly as other reference pictures in terms of picture buffer management</a:t>
            </a:r>
          </a:p>
          <a:p>
            <a:pPr lvl="1"/>
            <a:r>
              <a:rPr lang="en-US" altLang="ja-JP" dirty="0" smtClean="0"/>
              <a:t>Assign output mark to inter-layer reference picture</a:t>
            </a:r>
          </a:p>
          <a:p>
            <a:pPr lvl="1">
              <a:buNone/>
            </a:pPr>
            <a:r>
              <a:rPr lang="en-US" altLang="ja-JP" dirty="0" smtClean="0"/>
              <a:t>	</a:t>
            </a:r>
            <a:r>
              <a:rPr lang="en-US" altLang="ja-JP" dirty="0" smtClean="0">
                <a:sym typeface="Wingdings" pitchFamily="2" charset="2"/>
              </a:rPr>
              <a:t> The same removal process as other picture buffers can be applied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DPB &amp; RPS illustration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5" name="平行四辺形 4"/>
          <p:cNvSpPr/>
          <p:nvPr/>
        </p:nvSpPr>
        <p:spPr>
          <a:xfrm rot="16200000">
            <a:off x="486806" y="1587684"/>
            <a:ext cx="988850" cy="451310"/>
          </a:xfrm>
          <a:prstGeom prst="parallelogram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平行四辺形 5"/>
          <p:cNvSpPr/>
          <p:nvPr/>
        </p:nvSpPr>
        <p:spPr>
          <a:xfrm rot="16200000">
            <a:off x="2899074" y="1587684"/>
            <a:ext cx="988850" cy="451310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平行四辺形 6"/>
          <p:cNvSpPr/>
          <p:nvPr/>
        </p:nvSpPr>
        <p:spPr>
          <a:xfrm rot="16200000">
            <a:off x="2094984" y="1587684"/>
            <a:ext cx="988850" cy="451310"/>
          </a:xfrm>
          <a:prstGeom prst="parallelogram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平行四辺形 7"/>
          <p:cNvSpPr/>
          <p:nvPr/>
        </p:nvSpPr>
        <p:spPr>
          <a:xfrm rot="16200000">
            <a:off x="1290895" y="1587684"/>
            <a:ext cx="988850" cy="451310"/>
          </a:xfrm>
          <a:prstGeom prst="parallelogram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15516" y="939612"/>
            <a:ext cx="3996444" cy="1764196"/>
          </a:xfrm>
          <a:prstGeom prst="rect">
            <a:avLst/>
          </a:prstGeom>
          <a:noFill/>
          <a:ln w="19050">
            <a:solidFill>
              <a:schemeClr val="accent3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1331640" y="1083628"/>
            <a:ext cx="1692188" cy="144016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平行四辺形 10"/>
          <p:cNvSpPr/>
          <p:nvPr/>
        </p:nvSpPr>
        <p:spPr>
          <a:xfrm rot="16200000">
            <a:off x="486806" y="3897052"/>
            <a:ext cx="988850" cy="451310"/>
          </a:xfrm>
          <a:prstGeom prst="parallelogram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平行四辺形 11"/>
          <p:cNvSpPr/>
          <p:nvPr/>
        </p:nvSpPr>
        <p:spPr>
          <a:xfrm rot="16200000">
            <a:off x="2899074" y="3897052"/>
            <a:ext cx="988850" cy="451310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平行四辺形 12"/>
          <p:cNvSpPr/>
          <p:nvPr/>
        </p:nvSpPr>
        <p:spPr>
          <a:xfrm rot="16200000">
            <a:off x="2094984" y="3897052"/>
            <a:ext cx="988850" cy="451310"/>
          </a:xfrm>
          <a:prstGeom prst="parallelogram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平行四辺形 13"/>
          <p:cNvSpPr/>
          <p:nvPr/>
        </p:nvSpPr>
        <p:spPr>
          <a:xfrm rot="16200000">
            <a:off x="1290895" y="3897052"/>
            <a:ext cx="988850" cy="451310"/>
          </a:xfrm>
          <a:prstGeom prst="parallelogram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215516" y="3248980"/>
            <a:ext cx="3996444" cy="3204356"/>
          </a:xfrm>
          <a:prstGeom prst="rect">
            <a:avLst/>
          </a:prstGeom>
          <a:noFill/>
          <a:ln w="19050">
            <a:solidFill>
              <a:schemeClr val="accent3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1331640" y="3392996"/>
            <a:ext cx="1692188" cy="144016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平行四辺形 16"/>
          <p:cNvSpPr/>
          <p:nvPr/>
        </p:nvSpPr>
        <p:spPr>
          <a:xfrm rot="16200000">
            <a:off x="486806" y="5461966"/>
            <a:ext cx="988850" cy="451310"/>
          </a:xfrm>
          <a:prstGeom prst="parallelogram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平行四辺形 17"/>
          <p:cNvSpPr/>
          <p:nvPr/>
        </p:nvSpPr>
        <p:spPr>
          <a:xfrm rot="16200000">
            <a:off x="2899074" y="5461966"/>
            <a:ext cx="988850" cy="451310"/>
          </a:xfrm>
          <a:prstGeom prst="parallelogram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平行四辺形 18"/>
          <p:cNvSpPr/>
          <p:nvPr/>
        </p:nvSpPr>
        <p:spPr>
          <a:xfrm rot="16200000">
            <a:off x="2094984" y="5461966"/>
            <a:ext cx="988850" cy="451310"/>
          </a:xfrm>
          <a:prstGeom prst="parallelogram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平行四辺形 19"/>
          <p:cNvSpPr/>
          <p:nvPr/>
        </p:nvSpPr>
        <p:spPr>
          <a:xfrm rot="16200000">
            <a:off x="1290895" y="5461966"/>
            <a:ext cx="988850" cy="451310"/>
          </a:xfrm>
          <a:prstGeom prst="parallelogram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3023828" y="5085184"/>
            <a:ext cx="828092" cy="1224136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167844" y="975616"/>
            <a:ext cx="46805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curr</a:t>
            </a:r>
            <a:endParaRPr kumimoji="1" lang="ja-JP" altLang="en-US" sz="12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167844" y="3320988"/>
            <a:ext cx="46805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curr</a:t>
            </a:r>
            <a:endParaRPr kumimoji="1" lang="ja-JP" altLang="en-US" sz="1200" dirty="0"/>
          </a:p>
        </p:txBody>
      </p:sp>
      <p:sp>
        <p:nvSpPr>
          <p:cNvPr id="24" name="平行四辺形 23"/>
          <p:cNvSpPr/>
          <p:nvPr/>
        </p:nvSpPr>
        <p:spPr>
          <a:xfrm rot="16200000">
            <a:off x="5095318" y="1664804"/>
            <a:ext cx="988850" cy="451310"/>
          </a:xfrm>
          <a:prstGeom prst="parallelogram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平行四辺形 24"/>
          <p:cNvSpPr/>
          <p:nvPr/>
        </p:nvSpPr>
        <p:spPr>
          <a:xfrm rot="16200000">
            <a:off x="7507586" y="1664804"/>
            <a:ext cx="988850" cy="451310"/>
          </a:xfrm>
          <a:prstGeom prst="parallelogram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平行四辺形 25"/>
          <p:cNvSpPr/>
          <p:nvPr/>
        </p:nvSpPr>
        <p:spPr>
          <a:xfrm rot="16200000">
            <a:off x="6703496" y="1664804"/>
            <a:ext cx="988850" cy="451310"/>
          </a:xfrm>
          <a:prstGeom prst="parallelogram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平行四辺形 26"/>
          <p:cNvSpPr/>
          <p:nvPr/>
        </p:nvSpPr>
        <p:spPr>
          <a:xfrm rot="16200000">
            <a:off x="5899407" y="1664804"/>
            <a:ext cx="988850" cy="451310"/>
          </a:xfrm>
          <a:prstGeom prst="parallelogram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5076056" y="4329100"/>
            <a:ext cx="3744416" cy="1260140"/>
          </a:xfrm>
          <a:prstGeom prst="rect">
            <a:avLst/>
          </a:prstGeom>
          <a:noFill/>
          <a:ln w="19050">
            <a:solidFill>
              <a:schemeClr val="accent3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 28"/>
          <p:cNvSpPr/>
          <p:nvPr/>
        </p:nvSpPr>
        <p:spPr>
          <a:xfrm>
            <a:off x="5940152" y="1160748"/>
            <a:ext cx="1692188" cy="1440160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平行四辺形 29"/>
          <p:cNvSpPr/>
          <p:nvPr/>
        </p:nvSpPr>
        <p:spPr>
          <a:xfrm rot="16200000">
            <a:off x="5364455" y="4922274"/>
            <a:ext cx="592806" cy="270556"/>
          </a:xfrm>
          <a:prstGeom prst="parallelogram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平行四辺形 30"/>
          <p:cNvSpPr/>
          <p:nvPr/>
        </p:nvSpPr>
        <p:spPr>
          <a:xfrm rot="16200000">
            <a:off x="7776723" y="4922274"/>
            <a:ext cx="592806" cy="270556"/>
          </a:xfrm>
          <a:prstGeom prst="parallelogram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平行四辺形 31"/>
          <p:cNvSpPr/>
          <p:nvPr/>
        </p:nvSpPr>
        <p:spPr>
          <a:xfrm rot="16200000">
            <a:off x="6972633" y="4922274"/>
            <a:ext cx="592806" cy="270556"/>
          </a:xfrm>
          <a:prstGeom prst="parallelogram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平行四辺形 32"/>
          <p:cNvSpPr/>
          <p:nvPr/>
        </p:nvSpPr>
        <p:spPr>
          <a:xfrm rot="16200000">
            <a:off x="6168544" y="4922274"/>
            <a:ext cx="592806" cy="270556"/>
          </a:xfrm>
          <a:prstGeom prst="parallelogram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角丸四角形 33"/>
          <p:cNvSpPr/>
          <p:nvPr/>
        </p:nvSpPr>
        <p:spPr>
          <a:xfrm>
            <a:off x="7632340" y="2888940"/>
            <a:ext cx="828092" cy="1224136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776356" y="1088740"/>
            <a:ext cx="468052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err="1" smtClean="0"/>
              <a:t>curr</a:t>
            </a:r>
            <a:endParaRPr kumimoji="1" lang="ja-JP" altLang="en-US" sz="1200" dirty="0"/>
          </a:p>
        </p:txBody>
      </p:sp>
      <p:sp>
        <p:nvSpPr>
          <p:cNvPr id="36" name="平行四辺形 35"/>
          <p:cNvSpPr/>
          <p:nvPr/>
        </p:nvSpPr>
        <p:spPr>
          <a:xfrm rot="16200000">
            <a:off x="7507586" y="3301726"/>
            <a:ext cx="988850" cy="451310"/>
          </a:xfrm>
          <a:prstGeom prst="parallelogram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5076056" y="980728"/>
            <a:ext cx="3744416" cy="1728192"/>
          </a:xfrm>
          <a:prstGeom prst="rect">
            <a:avLst/>
          </a:prstGeom>
          <a:noFill/>
          <a:ln w="19050">
            <a:solidFill>
              <a:schemeClr val="accent3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9" name="直線矢印コネクタ 38"/>
          <p:cNvCxnSpPr/>
          <p:nvPr/>
        </p:nvCxnSpPr>
        <p:spPr>
          <a:xfrm flipV="1">
            <a:off x="8064388" y="4005064"/>
            <a:ext cx="0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 flipV="1">
            <a:off x="8064388" y="2420888"/>
            <a:ext cx="0" cy="5400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曲線コネクタ 42"/>
          <p:cNvCxnSpPr/>
          <p:nvPr/>
        </p:nvCxnSpPr>
        <p:spPr>
          <a:xfrm rot="16200000" flipH="1">
            <a:off x="7517942" y="2067234"/>
            <a:ext cx="12700" cy="648000"/>
          </a:xfrm>
          <a:prstGeom prst="curvedConnector3">
            <a:avLst>
              <a:gd name="adj1" fmla="val 2127906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曲線コネクタ 45"/>
          <p:cNvCxnSpPr/>
          <p:nvPr/>
        </p:nvCxnSpPr>
        <p:spPr>
          <a:xfrm rot="16200000" flipH="1">
            <a:off x="7200212" y="1641584"/>
            <a:ext cx="36000" cy="1476000"/>
          </a:xfrm>
          <a:prstGeom prst="curvedConnector3">
            <a:avLst>
              <a:gd name="adj1" fmla="val 1387073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曲線コネクタ 47"/>
          <p:cNvCxnSpPr/>
          <p:nvPr/>
        </p:nvCxnSpPr>
        <p:spPr>
          <a:xfrm rot="16200000" flipH="1">
            <a:off x="2909430" y="2062122"/>
            <a:ext cx="12700" cy="648000"/>
          </a:xfrm>
          <a:prstGeom prst="curvedConnector3">
            <a:avLst>
              <a:gd name="adj1" fmla="val 2127906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曲線コネクタ 48"/>
          <p:cNvCxnSpPr/>
          <p:nvPr/>
        </p:nvCxnSpPr>
        <p:spPr>
          <a:xfrm rot="16200000" flipH="1">
            <a:off x="2591700" y="1636472"/>
            <a:ext cx="36000" cy="1476000"/>
          </a:xfrm>
          <a:prstGeom prst="curvedConnector3">
            <a:avLst>
              <a:gd name="adj1" fmla="val 1387073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曲線コネクタ 49"/>
          <p:cNvCxnSpPr/>
          <p:nvPr/>
        </p:nvCxnSpPr>
        <p:spPr>
          <a:xfrm rot="16200000" flipH="1">
            <a:off x="2909430" y="4322782"/>
            <a:ext cx="12700" cy="648000"/>
          </a:xfrm>
          <a:prstGeom prst="curvedConnector3">
            <a:avLst>
              <a:gd name="adj1" fmla="val 2127906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曲線コネクタ 50"/>
          <p:cNvCxnSpPr/>
          <p:nvPr/>
        </p:nvCxnSpPr>
        <p:spPr>
          <a:xfrm rot="16200000" flipH="1">
            <a:off x="2591700" y="3897132"/>
            <a:ext cx="36000" cy="1476000"/>
          </a:xfrm>
          <a:prstGeom prst="curvedConnector3">
            <a:avLst>
              <a:gd name="adj1" fmla="val 1387073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 flipV="1">
            <a:off x="3443176" y="4651040"/>
            <a:ext cx="0" cy="5400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/>
          <p:cNvSpPr txBox="1"/>
          <p:nvPr/>
        </p:nvSpPr>
        <p:spPr>
          <a:xfrm>
            <a:off x="216024" y="620688"/>
            <a:ext cx="2231740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accent4"/>
                </a:solidFill>
              </a:rPr>
              <a:t>Single layer</a:t>
            </a:r>
            <a:endParaRPr kumimoji="1" lang="ja-JP" altLang="en-US" sz="1600" b="1" dirty="0">
              <a:solidFill>
                <a:schemeClr val="accent4"/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16024" y="2924944"/>
            <a:ext cx="2663788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accent4"/>
                </a:solidFill>
              </a:rPr>
              <a:t>2 layers (SNR/</a:t>
            </a:r>
            <a:r>
              <a:rPr kumimoji="1" lang="en-US" altLang="ja-JP" sz="1600" b="1" dirty="0" err="1" smtClean="0">
                <a:solidFill>
                  <a:schemeClr val="accent4"/>
                </a:solidFill>
              </a:rPr>
              <a:t>multiview</a:t>
            </a:r>
            <a:r>
              <a:rPr kumimoji="1" lang="en-US" altLang="ja-JP" sz="1600" b="1" dirty="0" smtClean="0">
                <a:solidFill>
                  <a:schemeClr val="accent4"/>
                </a:solidFill>
              </a:rPr>
              <a:t>)</a:t>
            </a:r>
            <a:endParaRPr kumimoji="1" lang="ja-JP" altLang="en-US" sz="1600" b="1" dirty="0">
              <a:solidFill>
                <a:schemeClr val="accent4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040052" y="620688"/>
            <a:ext cx="2663788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accent4"/>
                </a:solidFill>
              </a:rPr>
              <a:t>2 layers (spatial)</a:t>
            </a:r>
            <a:endParaRPr kumimoji="1" lang="ja-JP" altLang="en-US" sz="1600" b="1" dirty="0">
              <a:solidFill>
                <a:schemeClr val="accent4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511660" y="1052736"/>
            <a:ext cx="648072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accent1"/>
                </a:solidFill>
              </a:rPr>
              <a:t>RPS</a:t>
            </a:r>
            <a:endParaRPr kumimoji="1" lang="ja-JP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511660" y="3354896"/>
            <a:ext cx="648072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accent1"/>
                </a:solidFill>
              </a:rPr>
              <a:t>RPS</a:t>
            </a:r>
            <a:endParaRPr kumimoji="1" lang="ja-JP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6120172" y="1124744"/>
            <a:ext cx="648072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accent1"/>
                </a:solidFill>
              </a:rPr>
              <a:t>RPS</a:t>
            </a:r>
            <a:endParaRPr kumimoji="1" lang="ja-JP" altLang="en-US" sz="1600" b="1" dirty="0">
              <a:solidFill>
                <a:schemeClr val="accent1"/>
              </a:solidFill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51520" y="980728"/>
            <a:ext cx="648072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accent3"/>
                </a:solidFill>
              </a:rPr>
              <a:t>DPB</a:t>
            </a:r>
            <a:endParaRPr kumimoji="1" lang="ja-JP" altLang="en-US" sz="1600" b="1" dirty="0">
              <a:solidFill>
                <a:schemeClr val="accent3"/>
              </a:solidFill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51520" y="3261680"/>
            <a:ext cx="684076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accent3"/>
                </a:solidFill>
              </a:rPr>
              <a:t>DPB</a:t>
            </a:r>
            <a:endParaRPr kumimoji="1" lang="ja-JP" altLang="en-US" sz="1600" b="1" dirty="0">
              <a:solidFill>
                <a:schemeClr val="accent3"/>
              </a:solidFill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5112060" y="985840"/>
            <a:ext cx="648072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accent3"/>
                </a:solidFill>
              </a:rPr>
              <a:t>DPB</a:t>
            </a:r>
            <a:endParaRPr kumimoji="1" lang="ja-JP" altLang="en-US" sz="1600" b="1" dirty="0">
              <a:solidFill>
                <a:schemeClr val="accent3"/>
              </a:solidFill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5112060" y="4352404"/>
            <a:ext cx="648072" cy="31892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600" b="1" dirty="0" smtClean="0">
                <a:solidFill>
                  <a:schemeClr val="accent3"/>
                </a:solidFill>
              </a:rPr>
              <a:t>DPB</a:t>
            </a:r>
            <a:endParaRPr kumimoji="1" lang="ja-JP" altLang="en-US" sz="16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Proposed text change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31540" y="1210254"/>
            <a:ext cx="8460940" cy="441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04825" algn="l"/>
                <a:tab pos="539750" algn="r"/>
                <a:tab pos="900113" algn="r"/>
                <a:tab pos="1008063" algn="l"/>
                <a:tab pos="3079750" algn="ctr"/>
                <a:tab pos="6156325" algn="r"/>
              </a:tabLst>
            </a:pPr>
            <a:r>
              <a:rPr lang="en-CA" altLang="ja-JP" sz="1100" b="1" dirty="0" smtClean="0" bmk="_Toc358966824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&lt;JCTVC-M1008_v3&gt;</a:t>
            </a:r>
            <a:endParaRPr kumimoji="1" lang="en-CA" altLang="ja-JP" sz="1100" b="1" i="0" u="none" strike="noStrike" cap="none" normalizeH="0" baseline="0" dirty="0" smtClean="0" bmk="_Toc358966824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明朝" pitchFamily="17" charset="-128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04825" algn="l"/>
                <a:tab pos="539750" algn="r"/>
                <a:tab pos="900113" algn="r"/>
                <a:tab pos="1008063" algn="l"/>
                <a:tab pos="3079750" algn="ctr"/>
                <a:tab pos="6156325" algn="r"/>
              </a:tabLst>
            </a:pPr>
            <a:endParaRPr kumimoji="1" lang="en-CA" altLang="ja-JP" sz="1100" b="1" i="0" u="none" strike="noStrike" cap="none" normalizeH="0" baseline="0" dirty="0" smtClean="0" bmk="_Toc358966824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ＭＳ 明朝" pitchFamily="17" charset="-128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04825" algn="l"/>
                <a:tab pos="539750" algn="r"/>
                <a:tab pos="900113" algn="r"/>
                <a:tab pos="1008063" algn="l"/>
                <a:tab pos="3079750" algn="ctr"/>
                <a:tab pos="6156325" algn="r"/>
              </a:tabLst>
            </a:pPr>
            <a:r>
              <a:rPr kumimoji="1" lang="en-CA" altLang="ja-JP" sz="1100" b="1" i="0" u="none" strike="noStrike" cap="none" normalizeH="0" baseline="0" dirty="0" smtClean="0" bmk="_Toc35896682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G.8.1.2	</a:t>
            </a:r>
            <a:r>
              <a:rPr kumimoji="1" lang="en-CA" altLang="ja-JP" sz="1100" b="1" i="0" u="none" strike="noStrike" cap="none" normalizeH="0" baseline="0" dirty="0" smtClean="0" bmk="_Toc358966824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Decoding process for inter-layer reference picture set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04825" algn="l"/>
                <a:tab pos="539750" algn="r"/>
                <a:tab pos="900113" algn="r"/>
                <a:tab pos="1008063" algn="l"/>
                <a:tab pos="3079750" algn="ctr"/>
                <a:tab pos="6156325" algn="r"/>
              </a:tabLst>
            </a:pPr>
            <a:endParaRPr kumimoji="1" lang="en-CA" altLang="ja-JP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3079750" algn="ctr"/>
                <a:tab pos="6156325" algn="r"/>
              </a:tabLst>
            </a:pP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Output of this process is an updated 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list of inter-layer </a:t>
            </a: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reference pictures </a:t>
            </a:r>
            <a:r>
              <a:rPr kumimoji="1" lang="en-CA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RefPicSetInterLayer</a:t>
            </a: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.</a:t>
            </a:r>
            <a:endParaRPr kumimoji="1" lang="en-CA" altLang="ja-JP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3079750" algn="ctr"/>
                <a:tab pos="6156325" algn="r"/>
              </a:tabLst>
            </a:pP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The variable 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currLayerId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is set equal to 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nuh_layer_id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of the current decoded picture</a:t>
            </a: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</a:t>
            </a:r>
            <a:endParaRPr kumimoji="1" lang="en-CA" altLang="ja-JP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3079750" algn="ctr"/>
                <a:tab pos="6156325" algn="r"/>
              </a:tabLst>
            </a:pP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The list 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RefPicSetInterLayer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is first emptied and then derived as follows.</a:t>
            </a:r>
            <a:endParaRPr kumimoji="1" lang="en-CA" altLang="ja-JP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lvl="1" eaLnBrk="0" hangingPunct="0">
              <a:lnSpc>
                <a:spcPct val="150000"/>
              </a:lnSpc>
              <a:tabLst>
                <a:tab pos="504825" algn="l"/>
                <a:tab pos="539750" algn="r"/>
                <a:tab pos="900113" algn="r"/>
                <a:tab pos="1008063" algn="l"/>
                <a:tab pos="3079750" algn="ctr"/>
                <a:tab pos="6156325" algn="r"/>
              </a:tabLst>
            </a:pP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for( 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= 0; 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&lt; </a:t>
            </a:r>
            <a:r>
              <a:rPr kumimoji="1" lang="en-GB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NumActiveRefLayerPics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;</a:t>
            </a: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</a:t>
            </a:r>
            <a:r>
              <a:rPr kumimoji="1" lang="en-CA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++ ) {</a:t>
            </a:r>
            <a:b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lang="en-CA" altLang="ko-KR" sz="1000" dirty="0" smtClean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   </a:t>
            </a: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if( there is a picture </a:t>
            </a:r>
            <a:r>
              <a:rPr kumimoji="1" lang="en-CA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picX</a:t>
            </a: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in the DPB that is in the same access unit as the current picture and has </a:t>
            </a:r>
            <a:r>
              <a:rPr kumimoji="1" lang="en-CA" altLang="ko-KR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</a:t>
            </a:r>
            <a:r>
              <a:rPr kumimoji="1" lang="en-CA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nuh_layer_id</a:t>
            </a: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equal to </a:t>
            </a:r>
            <a:r>
              <a:rPr kumimoji="1" lang="en-CA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RefPicLayerId</a:t>
            </a: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[</a:t>
            </a: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CA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 ) {  </a:t>
            </a:r>
            <a:b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	      an interlayer reference picture </a:t>
            </a:r>
            <a:r>
              <a:rPr kumimoji="1" lang="en-CA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rsPic</a:t>
            </a: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is derived by invoking 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the </a:t>
            </a:r>
            <a:r>
              <a:rPr kumimoji="1" lang="en-GB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subclause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G.8.1.4 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with 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picX</a:t>
            </a: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and </a:t>
            </a:r>
            <a:r>
              <a:rPr lang="en-CA" altLang="ko-KR" sz="1000" dirty="0" err="1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DirectRefLayerIdx</a:t>
            </a:r>
            <a:r>
              <a:rPr lang="en-CA" altLang="ko-KR" sz="1000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[</a:t>
            </a:r>
            <a:r>
              <a:rPr lang="en-CA" altLang="ko-KR" sz="1000" dirty="0" smtClean="0">
                <a:latin typeface="Arial"/>
                <a:ea typeface="Batang" pitchFamily="18" charset="-127"/>
                <a:cs typeface="Times New Roman" pitchFamily="18" charset="0"/>
              </a:rPr>
              <a:t> </a:t>
            </a:r>
            <a:r>
              <a:rPr lang="en-CA" altLang="ko-KR" sz="1000" dirty="0" err="1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currLayerId</a:t>
            </a:r>
            <a:r>
              <a:rPr lang="en-CA" altLang="ko-KR" sz="1000" dirty="0" smtClean="0">
                <a:latin typeface="Arial"/>
                <a:ea typeface="Batang" pitchFamily="18" charset="-127"/>
                <a:cs typeface="Times New Roman" pitchFamily="18" charset="0"/>
              </a:rPr>
              <a:t> </a:t>
            </a:r>
            <a:r>
              <a:rPr lang="en-CA" altLang="ko-KR" sz="1000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][</a:t>
            </a:r>
            <a:r>
              <a:rPr lang="en-CA" altLang="ko-KR" sz="1000" dirty="0" smtClean="0">
                <a:latin typeface="Arial"/>
                <a:ea typeface="Batang" pitchFamily="18" charset="-127"/>
                <a:cs typeface="Times New Roman" pitchFamily="18" charset="0"/>
              </a:rPr>
              <a:t> </a:t>
            </a:r>
            <a:r>
              <a:rPr lang="en-GB" altLang="ko-KR" sz="1000" dirty="0" err="1" smtClean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RefPicLayerId</a:t>
            </a:r>
            <a:r>
              <a:rPr lang="en-GB" altLang="ko-KR" sz="1000" dirty="0" smtClean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[</a:t>
            </a:r>
            <a:r>
              <a:rPr lang="en-GB" altLang="ko-KR" sz="1000" dirty="0" smtClean="0"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sz="1000" dirty="0" err="1" smtClean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lang="en-GB" altLang="ko-KR" sz="1000" dirty="0" smtClean="0"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sz="1000" dirty="0" smtClean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</a:t>
            </a:r>
            <a:r>
              <a:rPr lang="en-GB" altLang="ko-KR" sz="1000" dirty="0" smtClean="0"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lang="en-GB" altLang="ko-KR" sz="1000" dirty="0" smtClean="0"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 given as inputs </a:t>
            </a: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/>
            </a:r>
            <a:b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	       </a:t>
            </a:r>
            <a:r>
              <a:rPr kumimoji="1" lang="en-CA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RefPicSetInterLayer</a:t>
            </a: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[</a:t>
            </a: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CA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 = </a:t>
            </a:r>
            <a:r>
              <a:rPr kumimoji="1" lang="en-GB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rsPic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</a:t>
            </a: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/>
            </a:r>
            <a:b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CA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      	</a:t>
            </a:r>
            <a:r>
              <a:rPr kumimoji="1" lang="en-CA" altLang="ja-JP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The value of </a:t>
            </a:r>
            <a:r>
              <a:rPr kumimoji="1" lang="en-CA" altLang="ja-JP" sz="1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PicOutputFlag</a:t>
            </a:r>
            <a:r>
              <a:rPr kumimoji="1" lang="en-CA" altLang="ja-JP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for </a:t>
            </a:r>
            <a:r>
              <a:rPr kumimoji="1" lang="en-CA" altLang="ja-JP" sz="1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rsPic</a:t>
            </a:r>
            <a:r>
              <a:rPr kumimoji="1" lang="en-CA" altLang="ja-JP" sz="1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is set equal to 0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/>
            </a:r>
            <a:b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</a:b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		       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RefPicSetInterLayer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[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 is marked as "used for long-term reference"</a:t>
            </a:r>
            <a:b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	} else</a:t>
            </a:r>
            <a:b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		      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RefPicSetInterLayer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[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] = "no reference picture"</a:t>
            </a:r>
            <a:b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</a:b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}</a:t>
            </a:r>
            <a:endParaRPr kumimoji="1" lang="en-CA" altLang="ja-JP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3079750" algn="ctr"/>
                <a:tab pos="6156325" algn="r"/>
              </a:tabLst>
            </a:pP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There shall be no entry equal to "no reference picture" in </a:t>
            </a:r>
            <a:r>
              <a:rPr kumimoji="1" lang="en-CA" altLang="ja-JP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RefPicSetInterLayer</a:t>
            </a:r>
            <a:r>
              <a:rPr kumimoji="1" lang="en-CA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.</a:t>
            </a:r>
            <a:endParaRPr kumimoji="1" lang="en-CA" altLang="ja-JP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3079750" algn="ctr"/>
                <a:tab pos="6156325" algn="r"/>
              </a:tabLst>
            </a:pPr>
            <a:r>
              <a:rPr kumimoji="1" lang="en-GB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If the current picture is a RADL picture, there shall be no entry in the </a:t>
            </a:r>
            <a:r>
              <a:rPr kumimoji="1" lang="en-GB" altLang="ko-KR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RefPicSetInterLayer</a:t>
            </a:r>
            <a:r>
              <a:rPr kumimoji="1" lang="en-GB" altLang="ko-KR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that is a RASL picture. </a:t>
            </a:r>
            <a:endParaRPr kumimoji="1" lang="en-GB" altLang="ja-JP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04825" algn="l"/>
                <a:tab pos="539750" algn="r"/>
                <a:tab pos="900113" algn="r"/>
                <a:tab pos="1008063" algn="l"/>
                <a:tab pos="3079750" algn="ctr"/>
                <a:tab pos="6156325" algn="r"/>
              </a:tabLst>
            </a:pPr>
            <a:r>
              <a:rPr kumimoji="1" lang="en-GB" altLang="zh-CN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NOTE</a:t>
            </a:r>
            <a:r>
              <a:rPr kumimoji="1" lang="en-GB" altLang="zh-CN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Malgun Gothic" pitchFamily="34" charset="-127"/>
                <a:cs typeface="Times New Roman" pitchFamily="18" charset="0"/>
              </a:rPr>
              <a:t> – </a:t>
            </a:r>
            <a:r>
              <a:rPr kumimoji="1" lang="en-GB" altLang="zh-CN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An access unit may contain both RASL and RADL pictures.</a:t>
            </a:r>
            <a:endParaRPr kumimoji="1" lang="en-GB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5536" y="800708"/>
            <a:ext cx="5976664" cy="257369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</a:rPr>
              <a:t>Red  part </a:t>
            </a:r>
            <a:r>
              <a:rPr kumimoji="1" lang="en-US" altLang="ja-JP" sz="1200" dirty="0" smtClean="0"/>
              <a:t>is a proposed change (an additional output mark assignment).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Proposed change</a:t>
            </a:r>
          </a:p>
          <a:p>
            <a:pPr lvl="1"/>
            <a:r>
              <a:rPr lang="en-US" altLang="ja-JP" dirty="0" smtClean="0"/>
              <a:t>Assign output mark to inter-layer reference picture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Benefit</a:t>
            </a:r>
          </a:p>
          <a:p>
            <a:pPr lvl="1"/>
            <a:r>
              <a:rPr lang="en-US" altLang="ja-JP" dirty="0" smtClean="0"/>
              <a:t>Coherent picture buffer management for every pictures in RPS</a:t>
            </a:r>
          </a:p>
          <a:p>
            <a:pPr lvl="2"/>
            <a:r>
              <a:rPr kumimoji="1" lang="en-US" altLang="ja-JP" dirty="0" smtClean="0"/>
              <a:t>Currently some have output mark and some does not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 The same removal process can be applied for every picture buffer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It is useful to manage/constrain the number of picture buffers used for EL picture decoding</a:t>
            </a:r>
          </a:p>
          <a:p>
            <a:pPr lvl="2"/>
            <a:endParaRPr kumimoji="1" lang="en-US" altLang="ja-JP" dirty="0" smtClean="0">
              <a:sym typeface="Wingdings" pitchFamily="2" charset="2"/>
            </a:endParaRPr>
          </a:p>
          <a:p>
            <a:r>
              <a:rPr lang="en-US" altLang="ja-JP" dirty="0" smtClean="0">
                <a:sym typeface="Wingdings" pitchFamily="2" charset="2"/>
              </a:rPr>
              <a:t>It is recommended to: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Adopt proposed change to SHVC/MV-HEVC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Continue study on inter-layer reference picture in terms of picture buffer management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6551</TotalTime>
  <Words>206</Words>
  <Application>Microsoft Office PowerPoint</Application>
  <PresentationFormat>画面に合わせる (4:3)</PresentationFormat>
  <Paragraphs>58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符号化グループ</vt:lpstr>
      <vt:lpstr>On inter-layer reference picture output marking (JCTVC-N0056 / JCT3V-E0039)</vt:lpstr>
      <vt:lpstr>Introduction</vt:lpstr>
      <vt:lpstr>DPB &amp; RPS illustration</vt:lpstr>
      <vt:lpstr>Proposed text change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Tomoyuki Yamamoto</cp:lastModifiedBy>
  <cp:revision>3035</cp:revision>
  <dcterms:created xsi:type="dcterms:W3CDTF">2011-03-24T05:19:20Z</dcterms:created>
  <dcterms:modified xsi:type="dcterms:W3CDTF">2013-07-27T08:31:58Z</dcterms:modified>
</cp:coreProperties>
</file>