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9" r:id="rId2"/>
    <p:sldId id="261" r:id="rId3"/>
    <p:sldId id="260" r:id="rId4"/>
    <p:sldId id="265" r:id="rId5"/>
    <p:sldId id="264" r:id="rId6"/>
    <p:sldId id="267" r:id="rId7"/>
    <p:sldId id="266" r:id="rId8"/>
    <p:sldId id="268" r:id="rId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8683" autoAdjust="0"/>
  </p:normalViewPr>
  <p:slideViewPr>
    <p:cSldViewPr>
      <p:cViewPr>
        <p:scale>
          <a:sx n="75" d="100"/>
          <a:sy n="75" d="100"/>
        </p:scale>
        <p:origin x="-28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DF2E39-C049-405F-ABB9-2F2F89313E55}" type="datetimeFigureOut">
              <a:rPr lang="zh-TW" altLang="en-US" smtClean="0"/>
              <a:pPr/>
              <a:t>2013/7/31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811E8D-C3B0-49DB-B4E8-7463066C495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807867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811E8D-C3B0-49DB-B4E8-7463066C495C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What</a:t>
            </a:r>
            <a:r>
              <a:rPr lang="en-US" altLang="zh-TW" baseline="0" dirty="0" smtClean="0"/>
              <a:t> was removed?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811E8D-C3B0-49DB-B4E8-7463066C495C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smtClean="0"/>
              <a:t>Click to edit Master subtitle style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2013/7/31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2013/7/31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2013/7/31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2013/7/31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2013/7/31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2013/7/31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2013/7/31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2013/7/31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2013/7/31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2013/7/31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2013/7/31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1DEFE-1D01-4E83-B7F3-E2977F1A912D}" type="datetimeFigureOut">
              <a:rPr lang="zh-TW" altLang="en-US" smtClean="0"/>
              <a:pPr/>
              <a:t>2013/7/31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Proposals on Merge/AMVP Candidate List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Coding Efficiency proposals</a:t>
            </a:r>
          </a:p>
          <a:p>
            <a:pPr lvl="1"/>
            <a:r>
              <a:rPr lang="en-US" altLang="zh-TW" dirty="0" smtClean="0"/>
              <a:t>Merge candidate list</a:t>
            </a:r>
          </a:p>
          <a:p>
            <a:pPr lvl="2"/>
            <a:r>
              <a:rPr lang="en-US" altLang="zh-TW" dirty="0" smtClean="0"/>
              <a:t>CE E0126, E0145-2, E0187-2</a:t>
            </a:r>
          </a:p>
          <a:p>
            <a:pPr lvl="1"/>
            <a:r>
              <a:rPr lang="en-US" altLang="zh-TW" dirty="0" smtClean="0"/>
              <a:t>AMVP candidate list</a:t>
            </a:r>
          </a:p>
          <a:p>
            <a:pPr lvl="2"/>
            <a:r>
              <a:rPr lang="en-US" altLang="zh-TW" dirty="0" smtClean="0"/>
              <a:t>E0189</a:t>
            </a:r>
          </a:p>
          <a:p>
            <a:r>
              <a:rPr lang="en-US" altLang="zh-TW" dirty="0" smtClean="0"/>
              <a:t>Simplification proposals</a:t>
            </a:r>
          </a:p>
          <a:p>
            <a:pPr lvl="1"/>
            <a:r>
              <a:rPr lang="en-US" altLang="zh-TW" dirty="0" smtClean="0"/>
              <a:t>Merge candidate list</a:t>
            </a:r>
          </a:p>
          <a:p>
            <a:pPr lvl="2"/>
            <a:r>
              <a:rPr lang="en-US" altLang="zh-TW" dirty="0" smtClean="0"/>
              <a:t>E0213</a:t>
            </a:r>
          </a:p>
          <a:p>
            <a:pPr lvl="1"/>
            <a:endParaRPr lang="zh-TW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Merge Candidate List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graphicFrame>
        <p:nvGraphicFramePr>
          <p:cNvPr id="5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7031346"/>
              </p:ext>
            </p:extLst>
          </p:nvPr>
        </p:nvGraphicFramePr>
        <p:xfrm>
          <a:off x="502318" y="490717"/>
          <a:ext cx="8102130" cy="6250651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620426"/>
                <a:gridCol w="1620426"/>
                <a:gridCol w="1620426"/>
                <a:gridCol w="1620426"/>
                <a:gridCol w="1620426"/>
              </a:tblGrid>
              <a:tr h="480592">
                <a:tc gridSpan="4">
                  <a:txBody>
                    <a:bodyPr/>
                    <a:lstStyle/>
                    <a:p>
                      <a:pPr marL="6350" indent="-635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400" kern="100" dirty="0" smtClean="0">
                          <a:latin typeface="+mj-lt"/>
                          <a:ea typeface="SimSun"/>
                          <a:cs typeface="Times New Roman"/>
                        </a:rPr>
                        <a:t>Coding efficiency proposals</a:t>
                      </a:r>
                      <a:endParaRPr lang="zh-TW" sz="1400" kern="100" dirty="0">
                        <a:latin typeface="+mj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685800" algn="l"/>
                          <a:tab pos="914400" algn="l"/>
                        </a:tabLst>
                        <a:defRPr/>
                      </a:pPr>
                      <a:endParaRPr lang="zh-TW" altLang="zh-TW" sz="1600" b="1" kern="100" dirty="0" smtClean="0">
                        <a:solidFill>
                          <a:schemeClr val="lt1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685800" algn="l"/>
                          <a:tab pos="914400" algn="l"/>
                        </a:tabLst>
                        <a:defRPr/>
                      </a:pPr>
                      <a:endParaRPr lang="zh-TW" altLang="zh-TW" sz="1600" kern="100" dirty="0" smtClean="0">
                        <a:latin typeface="+mj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685800" algn="l"/>
                          <a:tab pos="914400" algn="l"/>
                        </a:tabLst>
                        <a:defRPr/>
                      </a:pPr>
                      <a:endParaRPr lang="zh-TW" altLang="zh-TW" sz="1600" b="1" kern="100" dirty="0" smtClean="0">
                        <a:solidFill>
                          <a:schemeClr val="lt1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400" b="1" kern="100" dirty="0" smtClean="0">
                          <a:solidFill>
                            <a:schemeClr val="lt1"/>
                          </a:solidFill>
                          <a:latin typeface="+mn-lt"/>
                          <a:ea typeface="SimSun"/>
                          <a:cs typeface="Times New Roman"/>
                        </a:rPr>
                        <a:t>Simplification</a:t>
                      </a:r>
                      <a:endParaRPr lang="zh-TW" altLang="zh-TW" sz="1400" b="1" kern="100" dirty="0" smtClean="0">
                        <a:solidFill>
                          <a:schemeClr val="lt1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80592">
                <a:tc>
                  <a:txBody>
                    <a:bodyPr/>
                    <a:lstStyle/>
                    <a:p>
                      <a:pPr marL="6350" indent="-635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 dirty="0" smtClean="0">
                          <a:solidFill>
                            <a:schemeClr val="tx1"/>
                          </a:solidFill>
                          <a:latin typeface="+mj-lt"/>
                        </a:rPr>
                        <a:t>HTM7.0</a:t>
                      </a:r>
                      <a:endParaRPr lang="zh-TW" sz="1400" b="1" kern="100" dirty="0">
                        <a:solidFill>
                          <a:schemeClr val="tx1"/>
                        </a:solidFill>
                        <a:latin typeface="+mj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altLang="zh-TW" sz="1400" b="1" kern="1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 E0126</a:t>
                      </a:r>
                      <a:endParaRPr lang="zh-TW" altLang="zh-TW" sz="1400" b="1" kern="100" dirty="0" smtClean="0">
                        <a:solidFill>
                          <a:schemeClr val="tx1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altLang="zh-TW" sz="1400" b="1" kern="100" dirty="0" smtClean="0">
                          <a:solidFill>
                            <a:schemeClr val="tx1"/>
                          </a:solidFill>
                          <a:latin typeface="+mj-lt"/>
                        </a:rPr>
                        <a:t>E0145-2</a:t>
                      </a:r>
                      <a:endParaRPr lang="zh-TW" altLang="zh-TW" sz="1400" b="1" kern="100" dirty="0" smtClean="0">
                        <a:solidFill>
                          <a:schemeClr val="tx1"/>
                        </a:solidFill>
                        <a:latin typeface="+mj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altLang="zh-TW" sz="1400" b="1" kern="1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E0187-2</a:t>
                      </a:r>
                      <a:endParaRPr lang="zh-TW" altLang="zh-TW" sz="1400" b="1" kern="100" dirty="0" smtClean="0">
                        <a:solidFill>
                          <a:schemeClr val="tx1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altLang="zh-TW" sz="1400" b="1" kern="1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E0213</a:t>
                      </a:r>
                      <a:endParaRPr lang="zh-TW" altLang="zh-TW" sz="1400" b="1" kern="100" dirty="0" smtClean="0">
                        <a:solidFill>
                          <a:schemeClr val="tx1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B0F0"/>
                    </a:solidFill>
                  </a:tcPr>
                </a:tc>
              </a:tr>
              <a:tr h="560691">
                <a:tc>
                  <a:txBody>
                    <a:bodyPr/>
                    <a:lstStyle/>
                    <a:p>
                      <a:pPr marL="342900" lvl="0" indent="-34290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Inter-view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zh-TW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Inter-view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zh-TW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Inter-view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Inter-view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zh-TW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Inter-view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zh-TW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00863">
                <a:tc>
                  <a:txBody>
                    <a:bodyPr/>
                    <a:lstStyle/>
                    <a:p>
                      <a:pPr marL="342900" lvl="0" indent="-34290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A1, B1, B0</a:t>
                      </a:r>
                    </a:p>
                    <a:p>
                      <a:pPr marL="0" lvl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(spatial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.)</a:t>
                      </a:r>
                      <a:endParaRPr lang="zh-TW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A1, B1, B0</a:t>
                      </a:r>
                    </a:p>
                    <a:p>
                      <a:pPr marL="0" lvl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(spatial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lang="zh-TW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A1, B1, B0</a:t>
                      </a:r>
                    </a:p>
                    <a:p>
                      <a:pPr marL="342900" lvl="0" indent="-34290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(spatial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.)</a:t>
                      </a:r>
                      <a:endParaRPr lang="zh-TW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A1, B1, B0</a:t>
                      </a:r>
                    </a:p>
                    <a:p>
                      <a:pPr marL="0" lvl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(spatial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.)</a:t>
                      </a:r>
                      <a:endParaRPr lang="zh-TW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A1, B1, B0</a:t>
                      </a:r>
                      <a:endParaRPr lang="en-US" sz="1200" strike="sngStrike" kern="1200" dirty="0" smtClean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lvl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(spatial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.)- </a:t>
                      </a:r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Same</a:t>
                      </a:r>
                      <a:r>
                        <a:rPr lang="en-US" sz="1200" kern="1200" baseline="0" dirty="0" smtClean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 with HM10.0</a:t>
                      </a:r>
                      <a:endParaRPr lang="zh-TW" sz="1200" kern="1200" dirty="0">
                        <a:solidFill>
                          <a:srgbClr val="FF000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20518">
                <a:tc>
                  <a:txBody>
                    <a:bodyPr/>
                    <a:lstStyle/>
                    <a:p>
                      <a:pPr marL="342900" lvl="0" indent="-34290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DV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zh-TW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DV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zh-TW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DV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 </a:t>
                      </a:r>
                      <a:endParaRPr lang="zh-TW" sz="1200" kern="1200" dirty="0">
                        <a:solidFill>
                          <a:srgbClr val="0070C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DV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zh-TW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DV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zh-TW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2051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VSP </a:t>
                      </a:r>
                      <a:r>
                        <a:rPr lang="en-US" altLang="zh-TW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VSP </a:t>
                      </a:r>
                      <a:r>
                        <a:rPr lang="en-US" altLang="zh-TW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200" b="1" kern="1200" dirty="0" smtClean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A0, B2 (spatial </a:t>
                      </a:r>
                      <a:r>
                        <a:rPr lang="en-US" altLang="zh-TW" sz="1200" b="1" kern="1200" dirty="0" err="1" smtClean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altLang="zh-TW" sz="1200" b="1" kern="1200" dirty="0" smtClean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.)</a:t>
                      </a:r>
                      <a:endParaRPr lang="en-US" sz="1200" b="1" kern="1200" dirty="0" smtClean="0">
                        <a:solidFill>
                          <a:srgbClr val="FF000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VSP </a:t>
                      </a:r>
                      <a:r>
                        <a:rPr lang="en-US" altLang="zh-TW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VSP </a:t>
                      </a:r>
                      <a:r>
                        <a:rPr lang="en-US" altLang="zh-TW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606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A0,</a:t>
                      </a:r>
                      <a:r>
                        <a:rPr lang="en-US" altLang="zh-TW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B2 (spatial </a:t>
                      </a:r>
                      <a:r>
                        <a:rPr lang="en-US" altLang="zh-TW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.)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A0,</a:t>
                      </a:r>
                      <a:r>
                        <a:rPr lang="en-US" altLang="zh-TW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B2 (spatial </a:t>
                      </a:r>
                      <a:r>
                        <a:rPr lang="en-US" altLang="zh-TW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.)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200" b="1" kern="1200" dirty="0" smtClean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VSP </a:t>
                      </a:r>
                      <a:r>
                        <a:rPr lang="en-US" altLang="zh-TW" sz="1200" b="1" kern="1200" dirty="0" err="1" smtClean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altLang="zh-TW" sz="1200" b="1" kern="1200" dirty="0" smtClean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en-US" sz="1200" b="1" kern="1200" dirty="0" smtClean="0">
                        <a:solidFill>
                          <a:srgbClr val="FF000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A0,</a:t>
                      </a:r>
                      <a:r>
                        <a:rPr lang="en-US" altLang="zh-TW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B2 (spatial </a:t>
                      </a:r>
                      <a:r>
                        <a:rPr lang="en-US" altLang="zh-TW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.)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A0, B2 (spatial </a:t>
                      </a:r>
                      <a:r>
                        <a:rPr lang="en-US" altLang="zh-TW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.)</a:t>
                      </a:r>
                    </a:p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Same with HM10.0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6069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Temporal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zh-TW" alt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200" b="1" kern="1200" dirty="0" smtClean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additional inter-view /</a:t>
                      </a:r>
                      <a:r>
                        <a:rPr lang="en-US" altLang="zh-TW" sz="1200" b="1" kern="1200" dirty="0" smtClean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shift DV </a:t>
                      </a:r>
                      <a:r>
                        <a:rPr lang="en-US" altLang="zh-TW" sz="1200" b="1" kern="1200" dirty="0" err="1" smtClean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altLang="zh-TW" sz="1200" b="1" kern="1200" dirty="0" smtClean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200" b="1" kern="1200" dirty="0" smtClean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   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Temporal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zh-TW" alt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Temporal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zh-TW" alt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Temporal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Same with</a:t>
                      </a:r>
                      <a:r>
                        <a:rPr lang="en-US" sz="12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HM10.0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606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Additional combined </a:t>
                      </a:r>
                      <a:r>
                        <a:rPr lang="en-US" altLang="zh-TW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zh-TW" alt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Temporal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zh-TW" alt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Additional combined </a:t>
                      </a:r>
                      <a:r>
                        <a:rPr lang="en-US" altLang="zh-TW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zh-TW" alt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Additional combined </a:t>
                      </a:r>
                      <a:r>
                        <a:rPr lang="en-US" altLang="zh-TW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zh-TW" alt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Additional combined </a:t>
                      </a:r>
                      <a:r>
                        <a:rPr lang="en-US" altLang="zh-TW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Same with HM10.0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84103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Zero </a:t>
                      </a:r>
                      <a:r>
                        <a:rPr lang="en-US" altLang="zh-TW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zh-TW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Additional combined </a:t>
                      </a:r>
                      <a:r>
                        <a:rPr lang="en-US" altLang="zh-TW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zh-TW" alt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Zero </a:t>
                      </a:r>
                      <a:r>
                        <a:rPr lang="en-US" altLang="zh-TW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zh-TW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Zero </a:t>
                      </a:r>
                      <a:r>
                        <a:rPr lang="en-US" altLang="zh-TW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zh-TW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Zero </a:t>
                      </a:r>
                      <a:r>
                        <a:rPr lang="en-US" altLang="zh-TW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Same with HM10.0</a:t>
                      </a:r>
                      <a:endParaRPr lang="zh-TW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20518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endParaRPr lang="zh-TW" altLang="en-US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Zero </a:t>
                      </a:r>
                      <a:r>
                        <a:rPr lang="en-US" altLang="zh-TW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cand</a:t>
                      </a: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zh-TW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endParaRPr lang="zh-TW" altLang="en-US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endParaRPr lang="zh-TW" altLang="en-US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endParaRPr lang="zh-TW" altLang="en-US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250">
                <a:tc>
                  <a:txBody>
                    <a:bodyPr/>
                    <a:lstStyle/>
                    <a:p>
                      <a:pPr marL="342900" lvl="0" indent="-34290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alt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6" name="文字方塊 5"/>
          <p:cNvSpPr txBox="1"/>
          <p:nvPr/>
        </p:nvSpPr>
        <p:spPr>
          <a:xfrm>
            <a:off x="2267744" y="107340"/>
            <a:ext cx="4951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Candidates lists for Merge Candidate List Proposals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27914268"/>
              </p:ext>
            </p:extLst>
          </p:nvPr>
        </p:nvGraphicFramePr>
        <p:xfrm>
          <a:off x="179512" y="1357828"/>
          <a:ext cx="8784977" cy="3751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872208"/>
                <a:gridCol w="1728192"/>
                <a:gridCol w="1872208"/>
                <a:gridCol w="2304257"/>
              </a:tblGrid>
              <a:tr h="681518">
                <a:tc>
                  <a:txBody>
                    <a:bodyPr/>
                    <a:lstStyle/>
                    <a:p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+mj-lt"/>
                        </a:rPr>
                        <a:t>Additional</a:t>
                      </a:r>
                      <a:r>
                        <a:rPr lang="en-US" altLang="zh-TW" sz="1600" baseline="0" dirty="0" smtClean="0">
                          <a:latin typeface="+mj-lt"/>
                        </a:rPr>
                        <a:t> Operations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+mj-lt"/>
                        </a:rPr>
                        <a:t>Additional memory accesses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+mj-lt"/>
                        </a:rPr>
                        <a:t>Original</a:t>
                      </a:r>
                      <a:r>
                        <a:rPr lang="en-US" altLang="zh-TW" sz="1600" baseline="0" dirty="0" smtClean="0">
                          <a:latin typeface="+mj-lt"/>
                        </a:rPr>
                        <a:t> </a:t>
                      </a:r>
                      <a:r>
                        <a:rPr lang="en-US" altLang="zh-TW" sz="1600" dirty="0" smtClean="0">
                          <a:latin typeface="+mj-lt"/>
                        </a:rPr>
                        <a:t>Candidate Order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+mj-lt"/>
                        </a:rPr>
                        <a:t>Notes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</a:tr>
              <a:tr h="789696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+mj-lt"/>
                        </a:rPr>
                        <a:t>E0126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+mj-lt"/>
                        </a:rPr>
                        <a:t>1 additional</a:t>
                      </a:r>
                      <a:r>
                        <a:rPr lang="en-US" altLang="zh-TW" sz="1600" baseline="0" dirty="0" smtClean="0">
                          <a:latin typeface="+mj-lt"/>
                        </a:rPr>
                        <a:t> pruning process 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+mj-lt"/>
                        </a:rPr>
                        <a:t>1 inter-view MV access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latin typeface="+mj-lt"/>
                          <a:ea typeface="Gulim"/>
                          <a:cs typeface="Calibri"/>
                        </a:rPr>
                        <a:t>No change</a:t>
                      </a:r>
                      <a:endParaRPr lang="zh-TW" altLang="zh-TW" sz="1600" kern="1200" dirty="0" smtClean="0">
                        <a:solidFill>
                          <a:schemeClr val="dk1"/>
                        </a:solidFill>
                        <a:latin typeface="+mj-lt"/>
                        <a:ea typeface="Gulim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zh-TW" sz="1400" kern="1200" dirty="0" smtClean="0">
                          <a:solidFill>
                            <a:schemeClr val="dk1"/>
                          </a:solidFill>
                          <a:latin typeface="+mj-lt"/>
                          <a:ea typeface="Gulim"/>
                          <a:cs typeface="Calibri"/>
                        </a:rPr>
                        <a:t>The additional memory access may not be needed</a:t>
                      </a:r>
                      <a:endParaRPr lang="zh-TW" altLang="zh-TW" sz="1400" kern="1200" dirty="0" smtClean="0">
                        <a:solidFill>
                          <a:schemeClr val="dk1"/>
                        </a:solidFill>
                        <a:latin typeface="+mj-lt"/>
                        <a:ea typeface="Gulim"/>
                        <a:cs typeface="Calibri"/>
                      </a:endParaRPr>
                    </a:p>
                  </a:txBody>
                  <a:tcPr anchor="ctr"/>
                </a:tc>
              </a:tr>
              <a:tr h="1577198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+mj-lt"/>
                        </a:rPr>
                        <a:t>E0145-2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zh-TW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</a:t>
                      </a:r>
                      <a:r>
                        <a:rPr lang="en-CA" altLang="zh-TW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comparison (nearly</a:t>
                      </a:r>
                      <a:r>
                        <a:rPr lang="en-CA" altLang="zh-TW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no additional operation)</a:t>
                      </a:r>
                      <a:endParaRPr lang="en-CA" altLang="zh-TW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altLang="zh-TW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No additional memory access</a:t>
                      </a:r>
                      <a:endParaRPr lang="zh-TW" altLang="zh-TW" sz="16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600" dirty="0" smtClean="0">
                          <a:latin typeface="+mj-lt"/>
                          <a:ea typeface="Gulim"/>
                          <a:cs typeface="Calibri"/>
                        </a:rPr>
                        <a:t>Changed order of </a:t>
                      </a:r>
                      <a:r>
                        <a:rPr lang="en-US" altLang="zh-TW" sz="1600" baseline="0" dirty="0" smtClean="0">
                          <a:latin typeface="+mj-lt"/>
                          <a:ea typeface="Gulim"/>
                          <a:cs typeface="Calibri"/>
                        </a:rPr>
                        <a:t> one VSP candidate and one temporal candidate</a:t>
                      </a:r>
                      <a:endParaRPr lang="zh-TW" altLang="zh-TW" sz="1600" dirty="0" smtClean="0">
                        <a:latin typeface="+mj-lt"/>
                        <a:ea typeface="Gulim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400" dirty="0" smtClean="0">
                          <a:latin typeface="+mj-lt"/>
                          <a:ea typeface="Gulim"/>
                          <a:cs typeface="Calibri"/>
                        </a:rPr>
                        <a:t>VSP is</a:t>
                      </a:r>
                      <a:r>
                        <a:rPr lang="en-US" altLang="zh-TW" sz="1400" baseline="0" dirty="0" smtClean="0">
                          <a:latin typeface="+mj-lt"/>
                          <a:ea typeface="Gulim"/>
                          <a:cs typeface="Calibri"/>
                        </a:rPr>
                        <a:t> treated as individual candidate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400" baseline="0" dirty="0" smtClean="0">
                          <a:latin typeface="+mj-lt"/>
                          <a:ea typeface="Gulim"/>
                          <a:cs typeface="Calibri"/>
                        </a:rPr>
                        <a:t>Temporal candidate is guaranteed</a:t>
                      </a:r>
                      <a:endParaRPr lang="zh-TW" altLang="zh-TW" sz="1400" dirty="0" smtClean="0">
                        <a:latin typeface="+mj-lt"/>
                        <a:ea typeface="Gulim"/>
                        <a:cs typeface="Calibri"/>
                      </a:endParaRPr>
                    </a:p>
                  </a:txBody>
                  <a:tcPr anchor="ctr"/>
                </a:tc>
              </a:tr>
              <a:tr h="703572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+mj-lt"/>
                        </a:rPr>
                        <a:t>E0187-2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+mj-lt"/>
                        </a:rPr>
                        <a:t>2 additional pruning </a:t>
                      </a:r>
                      <a:r>
                        <a:rPr lang="en-US" altLang="zh-TW" sz="1600" dirty="0" smtClean="0">
                          <a:latin typeface="+mj-lt"/>
                        </a:rPr>
                        <a:t>processes </a:t>
                      </a:r>
                      <a:r>
                        <a:rPr lang="en-US" altLang="zh-TW" sz="1600" dirty="0" smtClean="0">
                          <a:latin typeface="+mj-lt"/>
                        </a:rPr>
                        <a:t>for </a:t>
                      </a:r>
                      <a:r>
                        <a:rPr lang="en-US" altLang="zh-TW" sz="1600" dirty="0" smtClean="0">
                          <a:latin typeface="+mj-lt"/>
                        </a:rPr>
                        <a:t>VSP</a:t>
                      </a:r>
                      <a:endParaRPr lang="en-US" altLang="zh-TW" sz="1600" dirty="0" smtClean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+mj-lt"/>
                        </a:rPr>
                        <a:t>No additional</a:t>
                      </a:r>
                      <a:r>
                        <a:rPr lang="en-US" altLang="zh-TW" sz="1600" baseline="0" dirty="0" smtClean="0">
                          <a:latin typeface="+mj-lt"/>
                        </a:rPr>
                        <a:t> memory access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+mj-lt"/>
                        </a:rPr>
                        <a:t>No change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+mj-lt"/>
                        </a:rPr>
                        <a:t>Enable pruning</a:t>
                      </a:r>
                      <a:r>
                        <a:rPr lang="en-US" altLang="zh-TW" sz="1400" baseline="0" dirty="0" smtClean="0">
                          <a:latin typeface="+mj-lt"/>
                        </a:rPr>
                        <a:t> for VSP candidate</a:t>
                      </a:r>
                      <a:endParaRPr lang="zh-TW" altLang="en-US" sz="1400" dirty="0">
                        <a:latin typeface="+mj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0" y="5805264"/>
            <a:ext cx="568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hangingPunct="0">
              <a:spcBef>
                <a:spcPts val="68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</a:tabLst>
              <a:defRPr/>
            </a:pPr>
            <a:r>
              <a:rPr lang="en-US" altLang="zh-TW" dirty="0" smtClean="0">
                <a:latin typeface="Times New Roman"/>
                <a:ea typeface="Gulim"/>
                <a:cs typeface="Calibri"/>
              </a:rPr>
              <a:t>Num. of </a:t>
            </a:r>
            <a:r>
              <a:rPr lang="en-US" altLang="zh-TW" smtClean="0">
                <a:latin typeface="Times New Roman"/>
                <a:ea typeface="Gulim"/>
                <a:cs typeface="Calibri"/>
              </a:rPr>
              <a:t>pruning processing in </a:t>
            </a:r>
            <a:r>
              <a:rPr lang="en-US" altLang="zh-TW" dirty="0" smtClean="0">
                <a:latin typeface="Times New Roman"/>
                <a:ea typeface="Gulim"/>
                <a:cs typeface="Calibri"/>
              </a:rPr>
              <a:t>current 3D-HEVC:  9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144016" y="188640"/>
            <a:ext cx="8892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3200" dirty="0" smtClean="0"/>
              <a:t>Complexity Analysis for Coding Efficiency Proposals on Merge Candidate List</a:t>
            </a:r>
            <a:endParaRPr lang="zh-TW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altLang="ko-KR" sz="3600" dirty="0" smtClean="0"/>
              <a:t>Complexity analysis of Coding Efficiency Proposal on AMVP Candidate List</a:t>
            </a:r>
            <a:endParaRPr lang="ko-KR" altLang="en-US" sz="3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683568" y="6712400"/>
            <a:ext cx="2133600" cy="365125"/>
          </a:xfrm>
        </p:spPr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649195" y="1524934"/>
          <a:ext cx="7811237" cy="1714509"/>
        </p:xfrm>
        <a:graphic>
          <a:graphicData uri="http://schemas.openxmlformats.org/drawingml/2006/table">
            <a:tbl>
              <a:tblPr firstRow="1" bandRow="1"/>
              <a:tblGrid>
                <a:gridCol w="4015353"/>
                <a:gridCol w="3795884"/>
              </a:tblGrid>
              <a:tr h="472968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 smtClean="0">
                          <a:latin typeface="Times New Roman" pitchFamily="18" charset="0"/>
                          <a:cs typeface="Times New Roman" pitchFamily="18" charset="0"/>
                        </a:rPr>
                        <a:t>HTM7.0</a:t>
                      </a:r>
                      <a:endParaRPr lang="zh-TW" sz="1600" kern="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3305" marR="63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 smtClean="0">
                          <a:latin typeface="Times New Roman" pitchFamily="18" charset="0"/>
                          <a:cs typeface="Times New Roman" pitchFamily="18" charset="0"/>
                        </a:rPr>
                        <a:t>Method Proposed in E0189</a:t>
                      </a:r>
                      <a:endParaRPr lang="zh-TW" sz="1600" kern="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3305" marR="63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4138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A0, A1, 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B0,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B1, B2 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(spatial candidates)</a:t>
                      </a:r>
                      <a:endParaRPr lang="zh-TW" sz="1800" dirty="0">
                        <a:latin typeface="Times New Roman" pitchFamily="18" charset="0"/>
                        <a:ea typeface="Gulim"/>
                        <a:cs typeface="Times New Roman" pitchFamily="18" charset="0"/>
                      </a:endParaRPr>
                    </a:p>
                  </a:txBody>
                  <a:tcPr marL="63305" marR="63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A0, A1,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B1, B2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(spatial candidates)</a:t>
                      </a:r>
                      <a:endParaRPr lang="zh-TW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3305" marR="63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4138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Temporal candidate</a:t>
                      </a:r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3305" marR="63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Temporal candidate</a:t>
                      </a:r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3305" marR="63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</a:tr>
              <a:tr h="4138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Zero candidate</a:t>
                      </a:r>
                      <a:endParaRPr lang="zh-TW" altLang="en-US" sz="1400" kern="1200" dirty="0" smtClean="0">
                        <a:solidFill>
                          <a:srgbClr val="0070C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3305" marR="63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DoNBDV</a:t>
                      </a:r>
                      <a:r>
                        <a:rPr lang="en-US" sz="1400" baseline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/ </a:t>
                      </a:r>
                      <a:r>
                        <a:rPr lang="en-US" sz="14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NBDV</a:t>
                      </a:r>
                      <a:r>
                        <a:rPr lang="en-US" sz="1400" baseline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zh-TW" sz="1400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candidate</a:t>
                      </a:r>
                      <a:r>
                        <a:rPr lang="en-US" sz="14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</a:p>
                  </a:txBody>
                  <a:tcPr marL="63305" marR="63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79511" y="4077072"/>
          <a:ext cx="8784977" cy="14712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656184"/>
                <a:gridCol w="1944216"/>
                <a:gridCol w="1872208"/>
                <a:gridCol w="2304257"/>
              </a:tblGrid>
              <a:tr h="681518">
                <a:tc>
                  <a:txBody>
                    <a:bodyPr/>
                    <a:lstStyle/>
                    <a:p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+mj-lt"/>
                        </a:rPr>
                        <a:t>Additional</a:t>
                      </a:r>
                      <a:r>
                        <a:rPr lang="en-US" altLang="zh-TW" sz="1600" baseline="0" dirty="0" smtClean="0">
                          <a:latin typeface="+mj-lt"/>
                        </a:rPr>
                        <a:t> Operations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+mj-lt"/>
                        </a:rPr>
                        <a:t>Additional memory accesses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+mj-lt"/>
                        </a:rPr>
                        <a:t>Original</a:t>
                      </a:r>
                      <a:r>
                        <a:rPr lang="en-US" altLang="zh-TW" sz="1600" baseline="0" dirty="0" smtClean="0">
                          <a:latin typeface="+mj-lt"/>
                        </a:rPr>
                        <a:t> </a:t>
                      </a:r>
                      <a:r>
                        <a:rPr lang="en-US" altLang="zh-TW" sz="1600" dirty="0" smtClean="0">
                          <a:latin typeface="+mj-lt"/>
                        </a:rPr>
                        <a:t>Candidate Order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+mj-lt"/>
                        </a:rPr>
                        <a:t>Notes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</a:tr>
              <a:tr h="789696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+mj-lt"/>
                        </a:rPr>
                        <a:t>E0189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+mj-lt"/>
                        </a:rPr>
                        <a:t>1 redundancy</a:t>
                      </a:r>
                      <a:r>
                        <a:rPr lang="en-US" altLang="zh-TW" sz="1600" baseline="0" dirty="0" smtClean="0">
                          <a:latin typeface="+mj-lt"/>
                        </a:rPr>
                        <a:t> check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altLang="zh-TW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 additional memory access</a:t>
                      </a:r>
                      <a:endParaRPr lang="zh-TW" altLang="zh-TW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latin typeface="+mj-lt"/>
                          <a:ea typeface="Gulim"/>
                          <a:cs typeface="Calibri"/>
                        </a:rPr>
                        <a:t>No change</a:t>
                      </a:r>
                      <a:endParaRPr lang="zh-TW" altLang="zh-TW" sz="1600" kern="1200" dirty="0" smtClean="0">
                        <a:solidFill>
                          <a:schemeClr val="dk1"/>
                        </a:solidFill>
                        <a:latin typeface="+mj-lt"/>
                        <a:ea typeface="Gulim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j-lt"/>
                          <a:ea typeface="Gulim"/>
                          <a:cs typeface="Calibri"/>
                        </a:rPr>
                        <a:t>Num. of redundancy checks in current 3D-HEVC:  1 redundancy check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Coding Results of Coding Efficiency Proposals</a:t>
            </a:r>
            <a:endParaRPr lang="zh-TW" altLang="en-US" dirty="0"/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</p:nvPr>
        </p:nvGraphicFramePr>
        <p:xfrm>
          <a:off x="144014" y="1668368"/>
          <a:ext cx="8892482" cy="399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1722"/>
                <a:gridCol w="1368152"/>
                <a:gridCol w="1368152"/>
                <a:gridCol w="1368152"/>
                <a:gridCol w="1368152"/>
                <a:gridCol w="1368152"/>
              </a:tblGrid>
              <a:tr h="370840">
                <a:tc>
                  <a:txBody>
                    <a:bodyPr/>
                    <a:lstStyle/>
                    <a:p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2000" i="1" dirty="0">
                          <a:latin typeface="+mj-lt"/>
                          <a:ea typeface="新細明體"/>
                        </a:rPr>
                        <a:t>Video 1</a:t>
                      </a: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2000" i="1" dirty="0">
                          <a:latin typeface="+mj-lt"/>
                          <a:ea typeface="新細明體"/>
                        </a:rPr>
                        <a:t>Video 2</a:t>
                      </a: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2000" i="1" dirty="0">
                          <a:latin typeface="+mj-lt"/>
                          <a:ea typeface="新細明體"/>
                        </a:rPr>
                        <a:t>Video only</a:t>
                      </a: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i="1" dirty="0" smtClean="0">
                          <a:latin typeface="+mj-lt"/>
                          <a:ea typeface="新細明體"/>
                        </a:rPr>
                        <a:t>Video/total BR</a:t>
                      </a: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2000" i="1" dirty="0" smtClean="0">
                          <a:latin typeface="+mj-lt"/>
                          <a:ea typeface="新細明體"/>
                        </a:rPr>
                        <a:t>Synthesized</a:t>
                      </a:r>
                      <a:r>
                        <a:rPr lang="en-US" sz="2000" i="1" dirty="0" smtClean="0">
                          <a:latin typeface="+mj-lt"/>
                          <a:ea typeface="新細明體"/>
                        </a:rPr>
                        <a:t>/total BR</a:t>
                      </a: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 gridSpan="6">
                  <a:txBody>
                    <a:bodyPr/>
                    <a:lstStyle/>
                    <a:p>
                      <a:r>
                        <a:rPr lang="en-US" altLang="zh-TW" sz="2000" b="1" i="1" dirty="0" smtClean="0">
                          <a:latin typeface="+mj-lt"/>
                        </a:rPr>
                        <a:t>Merge candidate</a:t>
                      </a:r>
                      <a:r>
                        <a:rPr lang="en-US" altLang="zh-TW" sz="2000" b="1" i="1" baseline="0" dirty="0" smtClean="0">
                          <a:latin typeface="+mj-lt"/>
                        </a:rPr>
                        <a:t> list</a:t>
                      </a:r>
                      <a:endParaRPr lang="zh-TW" altLang="en-US" sz="2000" b="1" i="1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+mj-lt"/>
                        </a:rPr>
                        <a:t>CE</a:t>
                      </a:r>
                      <a:r>
                        <a:rPr lang="en-US" altLang="zh-TW" sz="2000" baseline="0" dirty="0" smtClean="0">
                          <a:latin typeface="+mj-lt"/>
                        </a:rPr>
                        <a:t> E0126</a:t>
                      </a:r>
                    </a:p>
                    <a:p>
                      <a:r>
                        <a:rPr lang="en-US" altLang="zh-TW" sz="2000" baseline="0" dirty="0" smtClean="0">
                          <a:latin typeface="+mj-lt"/>
                        </a:rPr>
                        <a:t>(BVSP on)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latin typeface="+mj-lt"/>
                          <a:ea typeface="新細明體"/>
                        </a:rPr>
                        <a:t>-0.2%</a:t>
                      </a: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latin typeface="+mj-lt"/>
                          <a:ea typeface="新細明體"/>
                        </a:rPr>
                        <a:t>-0.3%</a:t>
                      </a:r>
                      <a:endParaRPr lang="zh-TW" sz="200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latin typeface="+mj-lt"/>
                          <a:ea typeface="新細明體"/>
                        </a:rPr>
                        <a:t>-0.1%</a:t>
                      </a: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latin typeface="+mj-lt"/>
                          <a:ea typeface="新細明體"/>
                        </a:rPr>
                        <a:t>-0.1%</a:t>
                      </a: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latin typeface="+mj-lt"/>
                          <a:ea typeface="新細明體"/>
                        </a:rPr>
                        <a:t>-0.2%</a:t>
                      </a: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+mj-lt"/>
                        </a:rPr>
                        <a:t>CE E0126 </a:t>
                      </a:r>
                    </a:p>
                    <a:p>
                      <a:r>
                        <a:rPr lang="en-US" altLang="zh-TW" sz="2000" dirty="0" smtClean="0">
                          <a:latin typeface="+mj-lt"/>
                        </a:rPr>
                        <a:t>(BVSP off)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latin typeface="+mj-lt"/>
                          <a:ea typeface="新細明體"/>
                        </a:rPr>
                        <a:t>-0.3%</a:t>
                      </a: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latin typeface="+mj-lt"/>
                          <a:ea typeface="新細明體"/>
                        </a:rPr>
                        <a:t>-0.3%</a:t>
                      </a: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latin typeface="+mj-lt"/>
                          <a:ea typeface="新細明體"/>
                        </a:rPr>
                        <a:t>-0.2%</a:t>
                      </a: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latin typeface="+mj-lt"/>
                          <a:ea typeface="新細明體"/>
                        </a:rPr>
                        <a:t>-0.2%</a:t>
                      </a: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latin typeface="+mj-lt"/>
                          <a:ea typeface="新細明體"/>
                        </a:rPr>
                        <a:t>-0.2%</a:t>
                      </a: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+mj-lt"/>
                        </a:rPr>
                        <a:t>E0145-2 (BVSP on)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+mj-lt"/>
                        </a:rPr>
                        <a:t>0.0%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+mj-lt"/>
                        </a:rPr>
                        <a:t>0.0%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+mj-lt"/>
                        </a:rPr>
                        <a:t>0.0%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+mj-lt"/>
                        </a:rPr>
                        <a:t>0.0%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+mj-lt"/>
                        </a:rPr>
                        <a:t>-0.1%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+mj-lt"/>
                        </a:rPr>
                        <a:t>E0187-2 (BVSP on)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+mj-lt"/>
                        </a:rPr>
                        <a:t>0.0%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+mj-lt"/>
                        </a:rPr>
                        <a:t>-0.1%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+mj-lt"/>
                        </a:rPr>
                        <a:t>0.0%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+mj-lt"/>
                        </a:rPr>
                        <a:t>0.0%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+mj-lt"/>
                        </a:rPr>
                        <a:t>0.0%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 gridSpan="6">
                  <a:txBody>
                    <a:bodyPr/>
                    <a:lstStyle/>
                    <a:p>
                      <a:r>
                        <a:rPr lang="en-US" altLang="zh-TW" sz="2000" b="1" i="1" dirty="0" smtClean="0">
                          <a:latin typeface="+mj-lt"/>
                        </a:rPr>
                        <a:t>AMVP candidate list</a:t>
                      </a:r>
                      <a:endParaRPr lang="zh-TW" altLang="en-US" sz="2000" b="1" i="1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+mj-lt"/>
                        </a:rPr>
                        <a:t>E0189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+mj-lt"/>
                        </a:rPr>
                        <a:t>-0.1%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+mj-lt"/>
                        </a:rPr>
                        <a:t>-0.2%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+mj-lt"/>
                        </a:rPr>
                        <a:t>-0.1%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+mj-lt"/>
                        </a:rPr>
                        <a:t>-0.1%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+mj-lt"/>
                        </a:rPr>
                        <a:t>0.0%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-90264"/>
            <a:ext cx="9144000" cy="1143000"/>
          </a:xfrm>
        </p:spPr>
        <p:txBody>
          <a:bodyPr>
            <a:normAutofit/>
          </a:bodyPr>
          <a:lstStyle/>
          <a:p>
            <a:r>
              <a:rPr lang="en-US" altLang="zh-TW" sz="3600" dirty="0" smtClean="0"/>
              <a:t>Summary of Coding efficiency proposals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 </a:t>
            </a:r>
            <a:endParaRPr lang="zh-TW" altLang="en-US" dirty="0"/>
          </a:p>
        </p:txBody>
      </p:sp>
      <p:graphicFrame>
        <p:nvGraphicFramePr>
          <p:cNvPr id="4" name="內容版面配置區 5"/>
          <p:cNvGraphicFramePr>
            <a:graphicFrameLocks/>
          </p:cNvGraphicFramePr>
          <p:nvPr/>
        </p:nvGraphicFramePr>
        <p:xfrm>
          <a:off x="35496" y="895351"/>
          <a:ext cx="9036493" cy="5197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6943"/>
                <a:gridCol w="1204925"/>
                <a:gridCol w="1204925"/>
                <a:gridCol w="1204925"/>
                <a:gridCol w="1204925"/>
                <a:gridCol w="1204925"/>
                <a:gridCol w="1204925"/>
              </a:tblGrid>
              <a:tr h="268685">
                <a:tc>
                  <a:txBody>
                    <a:bodyPr/>
                    <a:lstStyle/>
                    <a:p>
                      <a:endParaRPr lang="zh-TW" altLang="en-US" sz="1400" dirty="0">
                        <a:latin typeface="+mj-lt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400" dirty="0" smtClean="0">
                          <a:latin typeface="+mj-lt"/>
                          <a:ea typeface="新細明體"/>
                        </a:rPr>
                        <a:t>Complexity</a:t>
                      </a:r>
                      <a:endParaRPr lang="zh-TW" sz="14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4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4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400" dirty="0" smtClean="0">
                          <a:latin typeface="+mj-lt"/>
                          <a:ea typeface="新細明體"/>
                        </a:rPr>
                        <a:t>Coding results</a:t>
                      </a:r>
                      <a:endParaRPr lang="zh-TW" sz="14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530009">
                <a:tc>
                  <a:txBody>
                    <a:bodyPr/>
                    <a:lstStyle/>
                    <a:p>
                      <a:endParaRPr lang="zh-TW" alt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400" dirty="0" smtClean="0">
                          <a:latin typeface="+mj-lt"/>
                          <a:ea typeface="新細明體"/>
                        </a:rPr>
                        <a:t>Additional</a:t>
                      </a:r>
                      <a:r>
                        <a:rPr lang="en-US" altLang="zh-TW" sz="1400" baseline="0" dirty="0" smtClean="0">
                          <a:latin typeface="+mj-lt"/>
                          <a:ea typeface="新細明體"/>
                        </a:rPr>
                        <a:t> operations</a:t>
                      </a:r>
                      <a:endParaRPr lang="zh-TW" sz="14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400" dirty="0" smtClean="0">
                          <a:latin typeface="+mj-lt"/>
                          <a:ea typeface="新細明體"/>
                        </a:rPr>
                        <a:t>Additional memory access</a:t>
                      </a:r>
                      <a:endParaRPr lang="zh-TW" sz="14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1200" dirty="0" smtClean="0">
                          <a:latin typeface="+mj-lt"/>
                        </a:rPr>
                        <a:t>Original</a:t>
                      </a:r>
                      <a:r>
                        <a:rPr lang="en-US" altLang="zh-TW" sz="1200" baseline="0" dirty="0" smtClean="0">
                          <a:latin typeface="+mj-lt"/>
                        </a:rPr>
                        <a:t> </a:t>
                      </a:r>
                      <a:r>
                        <a:rPr lang="en-US" altLang="zh-TW" sz="1200" dirty="0" smtClean="0">
                          <a:latin typeface="+mj-lt"/>
                        </a:rPr>
                        <a:t>Candidate Order</a:t>
                      </a:r>
                      <a:endParaRPr lang="zh-TW" altLang="en-US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1400" i="1" dirty="0">
                          <a:latin typeface="+mj-lt"/>
                          <a:ea typeface="新細明體"/>
                        </a:rPr>
                        <a:t>Video only</a:t>
                      </a:r>
                      <a:endParaRPr lang="zh-TW" sz="14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1" dirty="0" smtClean="0">
                          <a:latin typeface="+mj-lt"/>
                          <a:ea typeface="新細明體"/>
                        </a:rPr>
                        <a:t>Video /total BR</a:t>
                      </a:r>
                      <a:endParaRPr lang="zh-TW" sz="14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1400" i="1" dirty="0" smtClean="0">
                          <a:latin typeface="+mj-lt"/>
                          <a:ea typeface="新細明體"/>
                        </a:rPr>
                        <a:t>Synthesized</a:t>
                      </a:r>
                      <a:r>
                        <a:rPr lang="en-US" sz="1400" i="1" dirty="0" smtClean="0">
                          <a:latin typeface="+mj-lt"/>
                          <a:ea typeface="新細明體"/>
                        </a:rPr>
                        <a:t>/ total BR</a:t>
                      </a:r>
                      <a:endParaRPr lang="zh-TW" sz="14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268685">
                <a:tc gridSpan="7">
                  <a:txBody>
                    <a:bodyPr/>
                    <a:lstStyle/>
                    <a:p>
                      <a:r>
                        <a:rPr lang="en-US" altLang="zh-TW" sz="1400" b="1" i="1" dirty="0" smtClean="0">
                          <a:latin typeface="+mj-lt"/>
                        </a:rPr>
                        <a:t>Merge candidate</a:t>
                      </a:r>
                      <a:r>
                        <a:rPr lang="en-US" altLang="zh-TW" sz="1400" b="1" i="1" baseline="0" dirty="0" smtClean="0">
                          <a:latin typeface="+mj-lt"/>
                        </a:rPr>
                        <a:t> list</a:t>
                      </a:r>
                      <a:endParaRPr lang="zh-TW" altLang="en-US" sz="1400" b="1" i="1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8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596260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+mj-lt"/>
                        </a:rPr>
                        <a:t>CE</a:t>
                      </a:r>
                      <a:r>
                        <a:rPr lang="en-US" altLang="zh-TW" sz="1400" baseline="0" dirty="0" smtClean="0">
                          <a:latin typeface="+mj-lt"/>
                        </a:rPr>
                        <a:t> E0126</a:t>
                      </a:r>
                    </a:p>
                    <a:p>
                      <a:r>
                        <a:rPr lang="en-US" altLang="zh-TW" sz="1400" baseline="0" dirty="0" smtClean="0">
                          <a:latin typeface="+mj-lt"/>
                        </a:rPr>
                        <a:t>(BVSP on)</a:t>
                      </a:r>
                      <a:endParaRPr lang="zh-TW" alt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+mj-lt"/>
                        </a:rPr>
                        <a:t>1 </a:t>
                      </a:r>
                      <a:r>
                        <a:rPr lang="en-US" altLang="zh-TW" sz="1400" dirty="0" smtClean="0">
                          <a:latin typeface="+mj-lt"/>
                        </a:rPr>
                        <a:t>additional pruning</a:t>
                      </a:r>
                      <a:endParaRPr lang="zh-TW" alt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200" dirty="0" smtClean="0">
                          <a:latin typeface="+mj-lt"/>
                        </a:rPr>
                        <a:t>1 inter-view MV access</a:t>
                      </a:r>
                      <a:endParaRPr lang="zh-TW" altLang="en-US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j-lt"/>
                          <a:ea typeface="Gulim"/>
                          <a:cs typeface="Calibri"/>
                        </a:rPr>
                        <a:t>No change</a:t>
                      </a:r>
                      <a:endParaRPr lang="zh-TW" altLang="zh-TW" sz="1200" kern="1200" dirty="0" smtClean="0">
                        <a:solidFill>
                          <a:schemeClr val="dk1"/>
                        </a:solidFill>
                        <a:latin typeface="+mj-lt"/>
                        <a:ea typeface="Gulim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+mj-lt"/>
                          <a:ea typeface="新細明體"/>
                        </a:rPr>
                        <a:t>-0.1%</a:t>
                      </a:r>
                      <a:endParaRPr lang="zh-TW" sz="16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+mj-lt"/>
                          <a:ea typeface="新細明體"/>
                        </a:rPr>
                        <a:t>-0.1%</a:t>
                      </a:r>
                      <a:endParaRPr lang="zh-TW" sz="16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+mj-lt"/>
                          <a:ea typeface="新細明體"/>
                        </a:rPr>
                        <a:t>-0.2%</a:t>
                      </a:r>
                      <a:endParaRPr lang="zh-TW" sz="16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1148353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+mj-lt"/>
                        </a:rPr>
                        <a:t>E0145-2 (BVSP on)</a:t>
                      </a:r>
                      <a:endParaRPr lang="zh-TW" alt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comparison of no.</a:t>
                      </a:r>
                      <a:r>
                        <a:rPr lang="en-CA" altLang="zh-TW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candidates</a:t>
                      </a:r>
                      <a:endParaRPr lang="en-CA" altLang="zh-TW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altLang="zh-TW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No additional memory access</a:t>
                      </a:r>
                      <a:endParaRPr lang="zh-TW" altLang="zh-TW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200" dirty="0" smtClean="0">
                          <a:latin typeface="+mj-lt"/>
                          <a:ea typeface="Gulim"/>
                          <a:cs typeface="Calibri"/>
                        </a:rPr>
                        <a:t>Changed order of </a:t>
                      </a:r>
                      <a:r>
                        <a:rPr lang="en-US" altLang="zh-TW" sz="1200" baseline="0" dirty="0" smtClean="0">
                          <a:latin typeface="+mj-lt"/>
                          <a:ea typeface="Gulim"/>
                          <a:cs typeface="Calibri"/>
                        </a:rPr>
                        <a:t> one VSP candidate and one temporal candidate</a:t>
                      </a:r>
                      <a:endParaRPr lang="zh-TW" altLang="zh-TW" sz="1200" dirty="0" smtClean="0">
                        <a:latin typeface="+mj-lt"/>
                        <a:ea typeface="Gulim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+mj-lt"/>
                        </a:rPr>
                        <a:t>0.0%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+mj-lt"/>
                        </a:rPr>
                        <a:t>0.0%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+mj-lt"/>
                        </a:rPr>
                        <a:t>-0.1%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</a:tr>
              <a:tr h="772930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+mj-lt"/>
                        </a:rPr>
                        <a:t>E0187-2 (BVSP on)</a:t>
                      </a:r>
                      <a:endParaRPr lang="zh-TW" alt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+mj-lt"/>
                        </a:rPr>
                        <a:t>2 additional pruning process for VSP</a:t>
                      </a:r>
                      <a:endParaRPr lang="zh-TW" alt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200" dirty="0" smtClean="0">
                          <a:latin typeface="+mj-lt"/>
                        </a:rPr>
                        <a:t>No additional</a:t>
                      </a:r>
                      <a:r>
                        <a:rPr lang="en-US" altLang="zh-TW" sz="1200" baseline="0" dirty="0" smtClean="0">
                          <a:latin typeface="+mj-lt"/>
                        </a:rPr>
                        <a:t> memory access</a:t>
                      </a:r>
                      <a:endParaRPr lang="zh-TW" altLang="en-US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200" dirty="0" smtClean="0">
                          <a:latin typeface="+mj-lt"/>
                        </a:rPr>
                        <a:t>No change</a:t>
                      </a:r>
                      <a:endParaRPr lang="zh-TW" altLang="en-US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+mj-lt"/>
                        </a:rPr>
                        <a:t>0.0%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+mj-lt"/>
                        </a:rPr>
                        <a:t>0.0%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+mj-lt"/>
                        </a:rPr>
                        <a:t>0.0%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</a:tr>
              <a:tr h="419591">
                <a:tc gridSpan="7">
                  <a:txBody>
                    <a:bodyPr/>
                    <a:lstStyle/>
                    <a:p>
                      <a:r>
                        <a:rPr lang="en-US" altLang="zh-TW" sz="1400" b="1" i="1" dirty="0" smtClean="0">
                          <a:latin typeface="+mj-lt"/>
                        </a:rPr>
                        <a:t>AMVP candidate list</a:t>
                      </a:r>
                      <a:endParaRPr lang="zh-TW" altLang="en-US" sz="1400" b="1" i="1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zh-TW" altLang="en-US" sz="14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endParaRPr lang="zh-TW" altLang="en-US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/>
                        <a:buNone/>
                      </a:pPr>
                      <a:endParaRPr lang="zh-TW" alt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18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</a:tr>
              <a:tr h="839181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+mj-lt"/>
                        </a:rPr>
                        <a:t>E0189</a:t>
                      </a:r>
                      <a:endParaRPr lang="zh-TW" alt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altLang="zh-TW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redundancy check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altLang="zh-TW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VSP flag check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additional memory access</a:t>
                      </a:r>
                      <a:endParaRPr lang="zh-TW" alt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 reordering in candidate list in worst case</a:t>
                      </a:r>
                      <a:endParaRPr lang="zh-TW" alt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+mj-lt"/>
                        </a:rPr>
                        <a:t>-0.1%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+mj-lt"/>
                        </a:rPr>
                        <a:t>-0.1%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+mj-lt"/>
                        </a:rPr>
                        <a:t>0.0%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Coding Results of Simplification Proposals</a:t>
            </a:r>
            <a:endParaRPr lang="zh-TW" altLang="en-US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</p:nvPr>
        </p:nvGraphicFramePr>
        <p:xfrm>
          <a:off x="107504" y="4653136"/>
          <a:ext cx="8892482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1722"/>
                <a:gridCol w="1368152"/>
                <a:gridCol w="1368152"/>
                <a:gridCol w="1368152"/>
                <a:gridCol w="1368152"/>
                <a:gridCol w="1368152"/>
              </a:tblGrid>
              <a:tr h="370840">
                <a:tc>
                  <a:txBody>
                    <a:bodyPr/>
                    <a:lstStyle/>
                    <a:p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2000" i="1" dirty="0">
                          <a:latin typeface="+mj-lt"/>
                          <a:ea typeface="新細明體"/>
                        </a:rPr>
                        <a:t>Video 1</a:t>
                      </a: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2000" i="1" dirty="0">
                          <a:latin typeface="+mj-lt"/>
                          <a:ea typeface="新細明體"/>
                        </a:rPr>
                        <a:t>Video 2</a:t>
                      </a: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2000" i="1" dirty="0">
                          <a:latin typeface="+mj-lt"/>
                          <a:ea typeface="新細明體"/>
                        </a:rPr>
                        <a:t>Video only</a:t>
                      </a: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i="1" dirty="0" smtClean="0">
                          <a:latin typeface="+mj-lt"/>
                          <a:ea typeface="新細明體"/>
                        </a:rPr>
                        <a:t>Video/total BR</a:t>
                      </a: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2000" i="1" dirty="0" smtClean="0">
                          <a:latin typeface="+mj-lt"/>
                          <a:ea typeface="新細明體"/>
                        </a:rPr>
                        <a:t>Synthesized</a:t>
                      </a:r>
                      <a:r>
                        <a:rPr lang="en-US" sz="2000" i="1" dirty="0" smtClean="0">
                          <a:latin typeface="+mj-lt"/>
                          <a:ea typeface="新細明體"/>
                        </a:rPr>
                        <a:t>/total BR</a:t>
                      </a: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+mj-lt"/>
                        </a:rPr>
                        <a:t>E0213 (BVSP on)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+mj-lt"/>
                        </a:rPr>
                        <a:t>0.2%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+mj-lt"/>
                        </a:rPr>
                        <a:t>0.0%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+mj-lt"/>
                        </a:rPr>
                        <a:t>0.0%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+mj-lt"/>
                        </a:rPr>
                        <a:t>0.0%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+mj-lt"/>
                        </a:rPr>
                        <a:t>0.1%</a:t>
                      </a:r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79512" y="1896108"/>
          <a:ext cx="8784977" cy="2468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656184"/>
                <a:gridCol w="1944216"/>
                <a:gridCol w="1872208"/>
                <a:gridCol w="2304257"/>
              </a:tblGrid>
              <a:tr h="670676">
                <a:tc>
                  <a:txBody>
                    <a:bodyPr/>
                    <a:lstStyle/>
                    <a:p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+mj-lt"/>
                        </a:rPr>
                        <a:t>Additional</a:t>
                      </a:r>
                      <a:r>
                        <a:rPr lang="en-US" altLang="zh-TW" sz="1600" baseline="0" dirty="0" smtClean="0">
                          <a:latin typeface="+mj-lt"/>
                        </a:rPr>
                        <a:t> Operations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+mj-lt"/>
                        </a:rPr>
                        <a:t>Additional memory accesses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+mj-lt"/>
                        </a:rPr>
                        <a:t>Original</a:t>
                      </a:r>
                      <a:r>
                        <a:rPr lang="en-US" altLang="zh-TW" sz="1600" baseline="0" dirty="0" smtClean="0">
                          <a:latin typeface="+mj-lt"/>
                        </a:rPr>
                        <a:t> </a:t>
                      </a:r>
                      <a:r>
                        <a:rPr lang="en-US" altLang="zh-TW" sz="1600" dirty="0" smtClean="0">
                          <a:latin typeface="+mj-lt"/>
                        </a:rPr>
                        <a:t>Candidate Order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+mj-lt"/>
                        </a:rPr>
                        <a:t>Notes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</a:tr>
              <a:tr h="648871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+mj-lt"/>
                        </a:rPr>
                        <a:t>E0213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altLang="zh-TW" sz="1600" dirty="0" smtClean="0">
                          <a:latin typeface="+mj-lt"/>
                        </a:rPr>
                        <a:t>6</a:t>
                      </a:r>
                      <a:r>
                        <a:rPr lang="en-US" altLang="zh-TW" sz="1600" baseline="0" dirty="0" smtClean="0">
                          <a:latin typeface="+mj-lt"/>
                        </a:rPr>
                        <a:t> redundancy check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altLang="zh-TW" sz="1600" baseline="0" dirty="0" smtClean="0">
                          <a:latin typeface="+mj-lt"/>
                        </a:rPr>
                        <a:t>5 VSP flag check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altLang="zh-TW" sz="1600" baseline="0" dirty="0" smtClean="0">
                          <a:latin typeface="+mj-lt"/>
                        </a:rPr>
                        <a:t>Less  calculations on virtual candidates generation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altLang="zh-TW" sz="1600" dirty="0" smtClean="0">
                          <a:latin typeface="+mj-lt"/>
                        </a:rPr>
                        <a:t>No additional memory access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altLang="zh-TW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 reordering in candidate list in worst case</a:t>
                      </a:r>
                      <a:endParaRPr lang="zh-TW" alt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altLang="zh-TW" sz="1400" dirty="0" smtClean="0">
                          <a:latin typeface="+mj-lt"/>
                        </a:rPr>
                        <a:t>Combination</a:t>
                      </a:r>
                      <a:r>
                        <a:rPr lang="en-US" altLang="zh-TW" sz="1400" baseline="0" dirty="0" smtClean="0">
                          <a:latin typeface="+mj-lt"/>
                        </a:rPr>
                        <a:t> process</a:t>
                      </a:r>
                      <a:r>
                        <a:rPr lang="en-US" altLang="zh-TW" sz="1400" dirty="0" smtClean="0">
                          <a:latin typeface="+mj-lt"/>
                        </a:rPr>
                        <a:t> is the same as HEVC</a:t>
                      </a:r>
                      <a:endParaRPr lang="zh-TW" altLang="en-US" sz="1400" dirty="0">
                        <a:latin typeface="+mj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Summary of Simplification proposals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graphicFrame>
        <p:nvGraphicFramePr>
          <p:cNvPr id="4" name="內容版面配置區 5"/>
          <p:cNvGraphicFramePr>
            <a:graphicFrameLocks/>
          </p:cNvGraphicFramePr>
          <p:nvPr/>
        </p:nvGraphicFramePr>
        <p:xfrm>
          <a:off x="35496" y="1764273"/>
          <a:ext cx="9036493" cy="3680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6943"/>
                <a:gridCol w="1204925"/>
                <a:gridCol w="1204925"/>
                <a:gridCol w="1204925"/>
                <a:gridCol w="1204925"/>
                <a:gridCol w="1204925"/>
                <a:gridCol w="1204925"/>
              </a:tblGrid>
              <a:tr h="268685">
                <a:tc>
                  <a:txBody>
                    <a:bodyPr/>
                    <a:lstStyle/>
                    <a:p>
                      <a:endParaRPr lang="zh-TW" altLang="en-US" sz="1400" dirty="0">
                        <a:latin typeface="+mj-lt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400" dirty="0" smtClean="0">
                          <a:latin typeface="+mj-lt"/>
                          <a:ea typeface="新細明體"/>
                        </a:rPr>
                        <a:t>Complexity</a:t>
                      </a:r>
                      <a:endParaRPr lang="zh-TW" sz="14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4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4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400" dirty="0" smtClean="0">
                          <a:latin typeface="+mj-lt"/>
                          <a:ea typeface="新細明體"/>
                        </a:rPr>
                        <a:t>Coding results</a:t>
                      </a:r>
                      <a:endParaRPr lang="zh-TW" sz="14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20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530009">
                <a:tc>
                  <a:txBody>
                    <a:bodyPr/>
                    <a:lstStyle/>
                    <a:p>
                      <a:endParaRPr lang="zh-TW" alt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400" dirty="0" smtClean="0">
                          <a:latin typeface="+mj-lt"/>
                          <a:ea typeface="新細明體"/>
                        </a:rPr>
                        <a:t>Additional</a:t>
                      </a:r>
                      <a:r>
                        <a:rPr lang="en-US" altLang="zh-TW" sz="1400" baseline="0" dirty="0" smtClean="0">
                          <a:latin typeface="+mj-lt"/>
                          <a:ea typeface="新細明體"/>
                        </a:rPr>
                        <a:t> operations</a:t>
                      </a:r>
                      <a:endParaRPr lang="zh-TW" sz="14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400" dirty="0" smtClean="0">
                          <a:latin typeface="+mj-lt"/>
                          <a:ea typeface="新細明體"/>
                        </a:rPr>
                        <a:t>Additional memory access</a:t>
                      </a:r>
                      <a:endParaRPr lang="zh-TW" sz="14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+mj-lt"/>
                        </a:rPr>
                        <a:t>Original</a:t>
                      </a:r>
                      <a:r>
                        <a:rPr lang="en-US" altLang="zh-TW" sz="1400" baseline="0" dirty="0" smtClean="0">
                          <a:latin typeface="+mj-lt"/>
                        </a:rPr>
                        <a:t> </a:t>
                      </a:r>
                      <a:r>
                        <a:rPr lang="en-US" altLang="zh-TW" sz="1400" dirty="0" smtClean="0">
                          <a:latin typeface="+mj-lt"/>
                        </a:rPr>
                        <a:t>Candidate Order</a:t>
                      </a:r>
                      <a:endParaRPr lang="zh-TW" alt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1400" i="1" dirty="0">
                          <a:latin typeface="+mj-lt"/>
                          <a:ea typeface="新細明體"/>
                        </a:rPr>
                        <a:t>Video only</a:t>
                      </a:r>
                      <a:endParaRPr lang="zh-TW" sz="14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1" dirty="0" smtClean="0">
                          <a:latin typeface="+mj-lt"/>
                          <a:ea typeface="新細明體"/>
                        </a:rPr>
                        <a:t>Video /total BR</a:t>
                      </a:r>
                      <a:endParaRPr lang="zh-TW" sz="14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1400" i="1" dirty="0" smtClean="0">
                          <a:latin typeface="+mj-lt"/>
                          <a:ea typeface="新細明體"/>
                        </a:rPr>
                        <a:t>Synthesized</a:t>
                      </a:r>
                      <a:r>
                        <a:rPr lang="en-US" sz="1400" i="1" dirty="0" smtClean="0">
                          <a:latin typeface="+mj-lt"/>
                          <a:ea typeface="新細明體"/>
                        </a:rPr>
                        <a:t>/ total BR</a:t>
                      </a:r>
                      <a:endParaRPr lang="zh-TW" sz="1400" dirty="0">
                        <a:latin typeface="+mj-lt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419591">
                <a:tc>
                  <a:txBody>
                    <a:bodyPr/>
                    <a:lstStyle/>
                    <a:p>
                      <a:r>
                        <a:rPr lang="en-US" altLang="zh-TW" sz="1400" i="1" dirty="0" smtClean="0">
                          <a:latin typeface="+mj-lt"/>
                        </a:rPr>
                        <a:t>Merge candidate list</a:t>
                      </a:r>
                      <a:endParaRPr lang="zh-TW" altLang="en-US" sz="1400" i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zh-TW" alt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endParaRPr lang="zh-TW" alt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None/>
                      </a:pPr>
                      <a:endParaRPr lang="zh-TW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endParaRPr lang="zh-TW" altLang="en-US" sz="14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latin typeface="+mj-lt"/>
                      </a:endParaRPr>
                    </a:p>
                  </a:txBody>
                  <a:tcPr/>
                </a:tc>
              </a:tr>
              <a:tr h="839181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+mj-lt"/>
                        </a:rPr>
                        <a:t>E0213</a:t>
                      </a:r>
                      <a:endParaRPr lang="zh-TW" alt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altLang="zh-TW" sz="1400" dirty="0" smtClean="0">
                          <a:latin typeface="+mj-lt"/>
                        </a:rPr>
                        <a:t>6</a:t>
                      </a:r>
                      <a:r>
                        <a:rPr lang="en-US" altLang="zh-TW" sz="1400" baseline="0" dirty="0" smtClean="0">
                          <a:latin typeface="+mj-lt"/>
                        </a:rPr>
                        <a:t> redundancy check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altLang="zh-TW" sz="1400" baseline="0" dirty="0" smtClean="0">
                          <a:latin typeface="+mj-lt"/>
                        </a:rPr>
                        <a:t>5 VSP flag check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altLang="zh-TW" sz="1400" baseline="0" dirty="0" smtClean="0">
                          <a:latin typeface="+mj-lt"/>
                        </a:rPr>
                        <a:t>Less  calculations on virtual candidates generation</a:t>
                      </a:r>
                      <a:endParaRPr lang="zh-TW" alt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altLang="zh-TW" sz="1400" dirty="0" smtClean="0">
                          <a:latin typeface="+mj-lt"/>
                        </a:rPr>
                        <a:t>No additional memory access</a:t>
                      </a:r>
                      <a:endParaRPr lang="zh-TW" alt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altLang="zh-TW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 reordering in candidate list in worst case</a:t>
                      </a:r>
                      <a:endParaRPr lang="zh-TW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+mj-lt"/>
                        </a:rPr>
                        <a:t>0.0%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+mj-lt"/>
                        </a:rPr>
                        <a:t>0.0%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+mj-lt"/>
                        </a:rPr>
                        <a:t>0.1%</a:t>
                      </a:r>
                      <a:endParaRPr lang="zh-TW" altLang="en-US" sz="1600" dirty="0">
                        <a:latin typeface="+mj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</TotalTime>
  <Words>822</Words>
  <Application>Microsoft Office PowerPoint</Application>
  <PresentationFormat>如螢幕大小 (4:3)</PresentationFormat>
  <Paragraphs>237</Paragraphs>
  <Slides>8</Slides>
  <Notes>2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Office Theme</vt:lpstr>
      <vt:lpstr>Proposals on Merge/AMVP Candidate List</vt:lpstr>
      <vt:lpstr>Merge Candidate List</vt:lpstr>
      <vt:lpstr>投影片 3</vt:lpstr>
      <vt:lpstr>Complexity analysis of Coding Efficiency Proposal on AMVP Candidate List</vt:lpstr>
      <vt:lpstr>Coding Results of Coding Efficiency Proposals</vt:lpstr>
      <vt:lpstr>Summary of Coding efficiency proposals</vt:lpstr>
      <vt:lpstr>Coding Results of Simplification Proposals</vt:lpstr>
      <vt:lpstr>Summary of Simplification proposals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merging candidate list</dc:title>
  <dc:creator>mtk02478</dc:creator>
  <cp:lastModifiedBy>Yulin Chang</cp:lastModifiedBy>
  <cp:revision>92</cp:revision>
  <dcterms:created xsi:type="dcterms:W3CDTF">2013-04-22T10:14:09Z</dcterms:created>
  <dcterms:modified xsi:type="dcterms:W3CDTF">2013-07-31T11:32:03Z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253729341</vt:i4>
  </property>
  <property fmtid="{D5CDD505-2E9C-101B-9397-08002B2CF9AE}" pid="3" name="_NewReviewCycle">
    <vt:lpwstr/>
  </property>
  <property fmtid="{D5CDD505-2E9C-101B-9397-08002B2CF9AE}" pid="4" name="_EmailSubject">
    <vt:lpwstr>Complexity analysis template for CE3 merge candidate list</vt:lpwstr>
  </property>
  <property fmtid="{D5CDD505-2E9C-101B-9397-08002B2CF9AE}" pid="5" name="_AuthorEmail">
    <vt:lpwstr>yulin.chang@mediatek.com</vt:lpwstr>
  </property>
  <property fmtid="{D5CDD505-2E9C-101B-9397-08002B2CF9AE}" pid="6" name="_AuthorEmailDisplayName">
    <vt:lpwstr>YuLin Chang (張毓麟)</vt:lpwstr>
  </property>
  <property fmtid="{D5CDD505-2E9C-101B-9397-08002B2CF9AE}" pid="7" name="_PreviousAdHocReviewCycleID">
    <vt:i4>-1165069051</vt:i4>
  </property>
</Properties>
</file>