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  <p:sldMasterId id="2147483678" r:id="rId3"/>
    <p:sldMasterId id="2147483693" r:id="rId4"/>
    <p:sldMasterId id="2147483708" r:id="rId5"/>
    <p:sldMasterId id="2147483723" r:id="rId6"/>
    <p:sldMasterId id="2147483738" r:id="rId7"/>
    <p:sldMasterId id="2147483753" r:id="rId8"/>
  </p:sldMasterIdLst>
  <p:notesMasterIdLst>
    <p:notesMasterId r:id="rId19"/>
  </p:notesMasterIdLst>
  <p:handoutMasterIdLst>
    <p:handoutMasterId r:id="rId20"/>
  </p:handoutMasterIdLst>
  <p:sldIdLst>
    <p:sldId id="256" r:id="rId9"/>
    <p:sldId id="257" r:id="rId10"/>
    <p:sldId id="265" r:id="rId11"/>
    <p:sldId id="258" r:id="rId12"/>
    <p:sldId id="267" r:id="rId13"/>
    <p:sldId id="268" r:id="rId14"/>
    <p:sldId id="264" r:id="rId15"/>
    <p:sldId id="263" r:id="rId16"/>
    <p:sldId id="262" r:id="rId17"/>
    <p:sldId id="266" r:id="rId18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BE00"/>
    <a:srgbClr val="E6DA05"/>
    <a:srgbClr val="00765D"/>
    <a:srgbClr val="007A60"/>
    <a:srgbClr val="009474"/>
    <a:srgbClr val="85CA3A"/>
    <a:srgbClr val="BCBEC0"/>
    <a:srgbClr val="006600"/>
    <a:srgbClr val="00823B"/>
    <a:srgbClr val="D8C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Keine Formatvorlage, kein Gitternetz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6792" autoAdjust="0"/>
    <p:restoredTop sz="57520" autoAdjust="0"/>
  </p:normalViewPr>
  <p:slideViewPr>
    <p:cSldViewPr showGuides="1">
      <p:cViewPr varScale="1">
        <p:scale>
          <a:sx n="73" d="100"/>
          <a:sy n="73" d="100"/>
        </p:scale>
        <p:origin x="-1068" y="-102"/>
      </p:cViewPr>
      <p:guideLst>
        <p:guide orient="horz" pos="2296"/>
        <p:guide orient="horz" pos="4123"/>
        <p:guide orient="horz" pos="3872"/>
        <p:guide orient="horz" pos="890"/>
        <p:guide orient="horz" pos="436"/>
        <p:guide pos="4059"/>
        <p:guide pos="295"/>
        <p:guide pos="4161"/>
        <p:guide pos="56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heme" Target="theme/theme1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1" charset="-128"/>
              </a:defRPr>
            </a:lvl1pPr>
          </a:lstStyle>
          <a:p>
            <a:pPr>
              <a:defRPr/>
            </a:pPr>
            <a:fld id="{D9F7F33C-3CA6-42C3-9FB7-381DA8E6798E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9181784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r>
              <a:rPr lang="de-DE"/>
              <a:t>Datum</a:t>
            </a:r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de-DE" noProof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-65" charset="0"/>
                <a:ea typeface="ＭＳ Ｐゴシック" pitchFamily="-65" charset="-128"/>
              </a:defRPr>
            </a:lvl1pPr>
          </a:lstStyle>
          <a:p>
            <a:pPr>
              <a:defRPr/>
            </a:pPr>
            <a:fld id="{8B1FCAED-6BB9-4343-9CA8-3C0F79E9015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069024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ＭＳ Ｐゴシック" pitchFamily="-111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1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png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4.png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5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4.png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6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6.xml"/><Relationship Id="rId4" Type="http://schemas.openxmlformats.org/officeDocument/2006/relationships/image" Target="../media/image4.png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4.png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8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8.xml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</a:t>
            </a:r>
            <a:r>
              <a:rPr lang="de-DE" sz="110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Berlin</a:t>
            </a:r>
            <a:r>
              <a:rPr lang="de-DE" sz="1100" baseline="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      V: 07.04.2011</a:t>
            </a:r>
            <a:r>
              <a:rPr lang="de-DE" sz="1100" dirty="0" smtClean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         </a:t>
            </a: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AA28EF4-0097-47F9-A299-F065B00E71E4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168B56-A4B4-4CD8-8F5C-6F8979827332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C3E9804-9CC1-4F9B-9D45-89F7178F9669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91CFA4F-9B20-4408-8824-ED143371751E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488D79A-61A0-4EE0-BEE3-47EF454618E9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34472D-5BBC-450D-B56F-1D2AF9CB4567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8DE37A0-4F5C-429F-BC73-C0699AB2A795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234C757-915C-4C25-8C9E-1AD1E9DAC425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0EB6A4A-7E9D-4993-A127-BEE28D451CC2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378A7EF-6D5A-4D36-8435-822CB165435C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6ACA97C-E16A-469C-9142-F296C8AF1515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16114-33FA-4782-8A3F-09BF6DB95ED2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BBE746-0280-48B6-9C24-3A0FDB41C9FF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A445EF-A1A5-48AE-B7CA-797A331A8673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227AD-8661-4A84-AD5C-FF69574194F1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E339DB-50F8-412E-9917-A4A588E444DE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E9F6100-98D6-460B-98C8-B8C144DDC118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2D0D8C7-BB2E-4890-AB51-B8FEB05783D9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B711C5C-179F-41ED-A1E2-EF5E6B8D8D70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BEFE02D-C764-47BA-857C-B9638992F083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4FFCEE6-D798-42D6-8D8C-59F33CD4FC4E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F3A08-BB02-4774-93B0-BC55A06F104A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marR="0" indent="-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n"/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8ED5599-2F29-4331-BB7F-C2097F2BB2A2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AA2A2DB-DD24-4EDA-A5AD-C30A4CDCDD90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67C8B86-79A4-4A95-B3A2-64D640E26F24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DC49E50-3BC0-4F37-8AEA-9BA519E030E7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41B22F-FA95-48FD-9511-1AC924152494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518B112-AC83-4F12-AC32-ED57A4495B84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1D41653-263C-4258-8364-6DA16DD6848D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31B82AA-2884-4BD5-BE75-5CB427C05127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3DB5129-E758-4DC5-8DEA-CC19BDF72C42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4EDD78-8215-4C5B-A078-937F7BB6788D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5A8AF77-3643-4127-B31A-2A2099DB629C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EFCC1C-7240-4716-AA9A-843265258B7F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B2CC360-1CE3-4405-9C22-A4DB29A9897D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CE9FAF4-21BD-4A1D-9DC2-265712CC0113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3B08F1-74E7-45C0-AC1C-D0E1A1276C90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6CF7FC5-3A6A-4327-A1CA-16F0D5F756E5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C59C041-4EFB-470C-A60E-F080A09E693C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9E6ACC08-9EDE-440A-875E-E98F8E525CC3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C345AF4-E537-4DA6-93DC-B78B099EB62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D5A142-21EC-461F-A4E4-3557FC0DB7FB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2D6AB63D-6939-40DE-BB03-27BF0C887B56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92BBA87-36B4-4CAE-90B4-31018776C65E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BA037D9-2793-4370-8DF9-81F790DE2F85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01D219B-F0A5-407B-B086-59C554815E93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EE66774-5DFD-4B23-9599-9E2E8F4FE2F8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DE4A1DA-5643-4823-A71A-6816BC54C1F3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754179D-9F32-4220-91C9-28D0E05E722F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BD25522-433D-42AB-AF4E-15E391F508D1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8C32F2B-462D-431D-A020-CD9329F59D9C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0045346-E174-435B-A827-DEB65EFD9664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F96D80-E464-4E5E-AD0F-AA14CA5DD2F8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A90C894-D6ED-4A57-A80E-AD844FBCD99D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B8A31B-584C-413F-B710-24CAE5668C66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8C0DA3-D547-4304-A5F2-E0C7FB55D8D7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FD5BC80-AA2F-48C5-85DD-881B2888FC72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AC44363-ABD8-4E94-9390-8A3001735304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108E4FE-3795-490D-AE40-33B2E0515C3A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917AB13-CC37-41BC-B858-085554242F9D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5760FD4-93E8-46A0-9430-B284716DF4EA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394B46B-AB4C-4CCA-827B-E1BB4C0E9270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40CCD7F-5B51-487B-9416-9693A22EB461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74DF528-26D9-407B-98E5-ECECA01A16F8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71214A2-01F5-4A82-92E4-4456A9D1E178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1C53C92-2A00-472C-8B05-7CB20E1784F7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6FA29FC-C927-4770-8D98-20E8FC9F6D66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CEF4A204-407A-487B-BA80-6C705FB319DD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28A90F2-BB78-490C-9F53-922DC8BAB873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52D0A96-7036-4BE7-9AC6-190766CF4D99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A11FB4-B117-4081-B525-13F42FD86D74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1CE5B368-E66B-44E6-90BE-AE09188E4481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B76E9687-6A1F-4697-9AEC-10BF7449B2E7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0C3365B-47B5-439D-B0E3-0CEF2E885F01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03B0F00-A396-49D2-8738-24F0B4961928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0" descr="image_title_3b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Bildplatzhalter 9" descr="image_title_2a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3042000" y="3626644"/>
            <a:ext cx="3060000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Bildplatzhalter 14" descr="image_title_1a.jpg"/>
          <p:cNvPicPr>
            <a:picLocks noChangeAspect="1"/>
          </p:cNvPicPr>
          <p:nvPr userDrawn="1"/>
        </p:nvPicPr>
        <p:blipFill>
          <a:blip r:embed="rId4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1925" y="203200"/>
            <a:ext cx="243998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1A6FAED-469B-4876-AFF7-7C9022E80355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Bildplatzhalter 14" descr="image_title_1a.jpg"/>
          <p:cNvPicPr>
            <a:picLocks noChangeAspect="1"/>
          </p:cNvPicPr>
          <p:nvPr userDrawn="1"/>
        </p:nvPicPr>
        <p:blipFill>
          <a:blip r:embed="rId2" cstate="print"/>
          <a:srcRect l="2715" r="2715"/>
          <a:stretch>
            <a:fillRect/>
          </a:stretch>
        </p:blipFill>
        <p:spPr bwMode="auto">
          <a:xfrm>
            <a:off x="0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Bildplatzhalter 10" descr="image_title_3b.jpg"/>
          <p:cNvPicPr>
            <a:picLocks noChangeAspect="1"/>
          </p:cNvPicPr>
          <p:nvPr userDrawn="1"/>
        </p:nvPicPr>
        <p:blipFill>
          <a:blip r:embed="rId3" cstate="print"/>
          <a:srcRect l="2715" r="2715"/>
          <a:stretch>
            <a:fillRect/>
          </a:stretch>
        </p:blipFill>
        <p:spPr bwMode="auto">
          <a:xfrm>
            <a:off x="6103144" y="3626644"/>
            <a:ext cx="3040856" cy="2520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Bildplatzhalter 22"/>
          <p:cNvSpPr>
            <a:spLocks noGrp="1"/>
          </p:cNvSpPr>
          <p:nvPr>
            <p:ph type="pic" sz="quarter" idx="24"/>
          </p:nvPr>
        </p:nvSpPr>
        <p:spPr>
          <a:xfrm>
            <a:off x="3042000" y="3626645"/>
            <a:ext cx="3060000" cy="2512218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/>
          <a:p>
            <a:pPr marL="82550">
              <a:defRPr/>
            </a:pP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Fraunhofer</a:t>
            </a:r>
            <a:b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</a:br>
            <a:r>
              <a:rPr lang="de-DE" sz="1600" dirty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Heinrich Hertz Institute</a:t>
            </a:r>
          </a:p>
        </p:txBody>
      </p:sp>
      <p:sp>
        <p:nvSpPr>
          <p:cNvPr id="10" name="Rechteck 9"/>
          <p:cNvSpPr/>
          <p:nvPr/>
        </p:nvSpPr>
        <p:spPr>
          <a:xfrm>
            <a:off x="0" y="857250"/>
            <a:ext cx="9144000" cy="642938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0"/>
            <a:ext cx="9144000" cy="900113"/>
          </a:xfrm>
          <a:prstGeom prst="rect">
            <a:avLst/>
          </a:prstGeom>
          <a:solidFill>
            <a:srgbClr val="8082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0" y="3573463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3" name="Text Box 1055"/>
          <p:cNvSpPr txBox="1">
            <a:spLocks noChangeArrowheads="1"/>
          </p:cNvSpPr>
          <p:nvPr/>
        </p:nvSpPr>
        <p:spPr bwMode="auto">
          <a:xfrm>
            <a:off x="468313" y="3141663"/>
            <a:ext cx="6696075" cy="457200"/>
          </a:xfrm>
          <a:prstGeom prst="rect">
            <a:avLst/>
          </a:prstGeom>
          <a:noFill/>
          <a:ln w="9525">
            <a:noFill/>
            <a:prstDash val="dash"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de-DE" sz="2400"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0" y="6141244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68313" y="6308725"/>
            <a:ext cx="6961187" cy="360363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>
              <a:defRPr/>
            </a:pPr>
            <a:r>
              <a:rPr lang="de-DE" sz="1100" dirty="0">
                <a:latin typeface="Arial" pitchFamily="34" charset="0"/>
                <a:ea typeface="ＭＳ Ｐゴシック" pitchFamily="1" charset="-128"/>
                <a:cs typeface="Arial" pitchFamily="34" charset="0"/>
              </a:rPr>
              <a:t>Fraunhofer Heinrich Hertz Institute, Einsteinufer 37, 10587 Berlin	         www.hhi.fraunhofer.de</a:t>
            </a:r>
          </a:p>
        </p:txBody>
      </p:sp>
      <p:pic>
        <p:nvPicPr>
          <p:cNvPr id="17" name="Grafik 15" descr="hhi_E_334-cmyk__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61925" y="203200"/>
            <a:ext cx="2439903" cy="51125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Textplatzhalter 21"/>
          <p:cNvSpPr>
            <a:spLocks noGrp="1"/>
          </p:cNvSpPr>
          <p:nvPr>
            <p:ph type="body" sz="quarter" idx="11"/>
          </p:nvPr>
        </p:nvSpPr>
        <p:spPr>
          <a:xfrm>
            <a:off x="468313" y="1773238"/>
            <a:ext cx="8496300" cy="430887"/>
          </a:xfrm>
        </p:spPr>
        <p:txBody>
          <a:bodyPr>
            <a:spAutoFit/>
          </a:bodyPr>
          <a:lstStyle>
            <a:lvl1pPr marL="1588" indent="0">
              <a:buFontTx/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1588" indent="0">
              <a:defRPr sz="1800" b="1"/>
            </a:lvl2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5" name="Textplatzhalter 14"/>
          <p:cNvSpPr>
            <a:spLocks noGrp="1"/>
          </p:cNvSpPr>
          <p:nvPr>
            <p:ph type="body" sz="quarter" idx="15"/>
          </p:nvPr>
        </p:nvSpPr>
        <p:spPr>
          <a:xfrm>
            <a:off x="468313" y="2357430"/>
            <a:ext cx="8496300" cy="369332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2400" b="1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21" name="Textplatzhalter 14"/>
          <p:cNvSpPr>
            <a:spLocks noGrp="1"/>
          </p:cNvSpPr>
          <p:nvPr>
            <p:ph type="body" sz="quarter" idx="19"/>
          </p:nvPr>
        </p:nvSpPr>
        <p:spPr>
          <a:xfrm>
            <a:off x="468313" y="3000372"/>
            <a:ext cx="8496300" cy="276999"/>
          </a:xfrm>
        </p:spPr>
        <p:txBody>
          <a:bodyPr>
            <a:spAutoFit/>
          </a:bodyPr>
          <a:lstStyle>
            <a:lvl1pPr marL="0" indent="0">
              <a:buFontTx/>
              <a:buNone/>
              <a:defRPr sz="1800" b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8" name="Datumsplatzhalter 35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B60508-AED7-4289-BBB0-ADAF711113C1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9" name="Foliennummernplatzhalter 1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9F932C6-A4E2-44BB-BE64-F983EA650963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dirty="0" err="1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265113" marR="0" indent="184150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13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dirty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1B4919F-B030-4FC1-8C92-ADB16E5E4A0C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D07E2A2-568F-433A-B106-FFBF7BA19861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4205358-55EE-4F03-973F-73104E6FD375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Bildplatzhalter 15"/>
          <p:cNvSpPr>
            <a:spLocks noGrp="1"/>
          </p:cNvSpPr>
          <p:nvPr>
            <p:ph type="pic" sz="quarter" idx="28"/>
          </p:nvPr>
        </p:nvSpPr>
        <p:spPr bwMode="auto">
          <a:xfrm>
            <a:off x="6605587" y="1412875"/>
            <a:ext cx="2359025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3644900"/>
            <a:ext cx="2358412" cy="228443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AFF30A0-77F4-46B6-AD24-34AC8D262D8E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platzhalter 24"/>
          <p:cNvSpPr>
            <a:spLocks noGrp="1"/>
          </p:cNvSpPr>
          <p:nvPr>
            <p:ph type="body" sz="quarter" idx="21" hasCustomPrompt="1"/>
          </p:nvPr>
        </p:nvSpPr>
        <p:spPr>
          <a:xfrm>
            <a:off x="468313" y="5643578"/>
            <a:ext cx="5975350" cy="285752"/>
          </a:xfrm>
        </p:spPr>
        <p:txBody>
          <a:bodyPr/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None/>
              <a:tabLst/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1pPr>
            <a:lvl2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2pPr>
            <a:lvl3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3pPr>
            <a:lvl4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4pPr>
            <a:lvl5pPr>
              <a:defRPr lang="de-DE" sz="1000" b="1" kern="1200" dirty="0" smtClean="0">
                <a:solidFill>
                  <a:schemeClr val="tx1"/>
                </a:solidFill>
                <a:latin typeface="Arial" charset="0"/>
                <a:ea typeface="ＭＳ Ｐゴシック" pitchFamily="34" charset="-128"/>
                <a:cs typeface="Arial" charset="0"/>
              </a:defRPr>
            </a:lvl5pPr>
          </a:lstStyle>
          <a:p>
            <a:pPr lvl="0"/>
            <a:r>
              <a:rPr lang="de-DE" dirty="0" smtClean="0"/>
              <a:t>Bildunterschrift</a:t>
            </a:r>
            <a:endParaRPr lang="de-DE" dirty="0"/>
          </a:p>
        </p:txBody>
      </p:sp>
      <p:sp>
        <p:nvSpPr>
          <p:cNvPr id="18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5975350" cy="4159250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HI 1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8496300" cy="4516455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4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3" y="359428"/>
            <a:ext cx="5760000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DB3B2B95-55F3-4D45-88A2-4563053D7C3F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F0DDCAF-BA3F-4C3E-A131-697AA17CD9FC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6"/>
          <p:cNvSpPr>
            <a:spLocks noGrp="1"/>
          </p:cNvSpPr>
          <p:nvPr>
            <p:ph type="ftr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1" name="Textfeld 10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E3F38691-21EE-4238-96B7-215B0B6CA276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412875"/>
            <a:ext cx="8496300" cy="4516455"/>
          </a:xfrm>
        </p:spPr>
        <p:txBody>
          <a:bodyPr/>
          <a:lstStyle/>
          <a:p>
            <a:endParaRPr lang="de-DE" dirty="0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5F0D059-DF5A-4CA0-B511-CD79B52F47B2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3786190"/>
            <a:ext cx="5975350" cy="2143140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20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A5105A5-2468-428E-BA74-3FAC89BFEBA7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Bildplatzhalter 15"/>
          <p:cNvSpPr>
            <a:spLocks noGrp="1"/>
          </p:cNvSpPr>
          <p:nvPr>
            <p:ph type="pic" sz="quarter" idx="26"/>
          </p:nvPr>
        </p:nvSpPr>
        <p:spPr>
          <a:xfrm>
            <a:off x="468312" y="1412875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34" name="Bildplatzhalter 15"/>
          <p:cNvSpPr>
            <a:spLocks noGrp="1"/>
          </p:cNvSpPr>
          <p:nvPr>
            <p:ph type="pic" sz="quarter" idx="27"/>
          </p:nvPr>
        </p:nvSpPr>
        <p:spPr>
          <a:xfrm>
            <a:off x="3545663" y="1412874"/>
            <a:ext cx="2898000" cy="2232026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32933E7-0EF7-479F-9819-5A33652024E6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Rechteck 18"/>
          <p:cNvSpPr/>
          <p:nvPr userDrawn="1"/>
        </p:nvSpPr>
        <p:spPr>
          <a:xfrm>
            <a:off x="6609134" y="1928802"/>
            <a:ext cx="2355479" cy="113877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Einsteinufer 37</a:t>
            </a:r>
            <a:b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</a:b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10587 Berlin, Germany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Phone +49 30 31002-0</a:t>
            </a:r>
          </a:p>
          <a:p>
            <a:pPr marL="176213" marR="0" lvl="1" indent="-176213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www.hhi.fraunhofer.de</a:t>
            </a:r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2" name="Rechteck 21"/>
          <p:cNvSpPr/>
          <p:nvPr userDrawn="1"/>
        </p:nvSpPr>
        <p:spPr>
          <a:xfrm>
            <a:off x="468312" y="360000"/>
            <a:ext cx="574676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Be our Guest – become a Partner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sp>
        <p:nvSpPr>
          <p:cNvPr id="24" name="Rechteck 23"/>
          <p:cNvSpPr/>
          <p:nvPr userDrawn="1"/>
        </p:nvSpPr>
        <p:spPr>
          <a:xfrm>
            <a:off x="468313" y="1412875"/>
            <a:ext cx="5975350" cy="30777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63525" marR="0" lvl="1" indent="-263525" algn="l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6D6E71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262626"/>
                </a:solidFill>
                <a:effectLst/>
                <a:uLnTx/>
                <a:uFillTx/>
                <a:latin typeface="Arial" pitchFamily="34" charset="0"/>
                <a:ea typeface="Tahoma"/>
                <a:cs typeface="Arial" pitchFamily="34" charset="0"/>
              </a:rPr>
              <a:t>The Fraunhofer Heinrich Hertz Institute</a:t>
            </a:r>
            <a:endParaRPr kumimoji="0" lang="de-DE" sz="2000" b="0" i="0" u="none" strike="noStrike" kern="1200" cap="none" spc="0" normalizeH="0" baseline="0" noProof="0" dirty="0">
              <a:ln>
                <a:noFill/>
              </a:ln>
              <a:solidFill>
                <a:srgbClr val="262626"/>
              </a:solidFill>
              <a:effectLst/>
              <a:uLnTx/>
              <a:uFillTx/>
              <a:latin typeface="Arial" pitchFamily="34" charset="0"/>
              <a:ea typeface="Tahoma"/>
              <a:cs typeface="Arial" pitchFamily="34" charset="0"/>
            </a:endParaRPr>
          </a:p>
        </p:txBody>
      </p:sp>
      <p:pic>
        <p:nvPicPr>
          <p:cNvPr id="25" name="Grafik 24" descr="Abschlussbildjpg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68313" y="2000240"/>
            <a:ext cx="5675323" cy="38267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HI 2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307138"/>
            <a:ext cx="1674812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Inhaltsplatzhalter 3"/>
          <p:cNvSpPr>
            <a:spLocks noGrp="1"/>
          </p:cNvSpPr>
          <p:nvPr>
            <p:ph sz="quarter" idx="10"/>
          </p:nvPr>
        </p:nvSpPr>
        <p:spPr>
          <a:xfrm>
            <a:off x="468313" y="1412875"/>
            <a:ext cx="5975350" cy="373051"/>
          </a:xfrm>
        </p:spPr>
        <p:txBody>
          <a:bodyPr>
            <a:noAutofit/>
          </a:bodyPr>
          <a:lstStyle>
            <a:lvl1pPr>
              <a:defRPr sz="2000">
                <a:latin typeface="Arial" pitchFamily="34" charset="0"/>
                <a:cs typeface="Arial" pitchFamily="34" charset="0"/>
              </a:defRPr>
            </a:lvl1pPr>
            <a:lvl2pPr marL="265113" indent="-265113">
              <a:defRPr sz="2000">
                <a:latin typeface="Arial" pitchFamily="34" charset="0"/>
                <a:cs typeface="Arial" pitchFamily="34" charset="0"/>
              </a:defRPr>
            </a:lvl2pPr>
            <a:lvl3pPr marL="449263" indent="-184150">
              <a:tabLst/>
              <a:defRPr sz="1800">
                <a:latin typeface="Arial" pitchFamily="34" charset="0"/>
                <a:cs typeface="Arial" pitchFamily="34" charset="0"/>
              </a:defRPr>
            </a:lvl3pPr>
            <a:lvl4pPr marL="627063" indent="-177800">
              <a:spcBef>
                <a:spcPts val="600"/>
              </a:spcBef>
              <a:defRPr sz="1400">
                <a:latin typeface="+mn-lt"/>
                <a:cs typeface="Arial"/>
              </a:defRPr>
            </a:lvl4pPr>
            <a:lvl5pPr marL="803275" indent="-176213">
              <a:spcBef>
                <a:spcPts val="600"/>
              </a:spcBef>
              <a:defRPr sz="1400">
                <a:latin typeface="+mn-lt"/>
                <a:cs typeface="Arial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12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468312" y="360000"/>
            <a:ext cx="5759687" cy="360000"/>
          </a:xfrm>
          <a:prstGeom prst="rect">
            <a:avLst/>
          </a:prstGeom>
        </p:spPr>
        <p:txBody>
          <a:bodyPr vert="horz" wrap="none" lIns="0" tIns="0" rIns="0" bIns="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lang="de-DE" sz="2400" b="1" kern="1200" dirty="0">
                <a:solidFill>
                  <a:srgbClr val="262626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de-DE" dirty="0" smtClean="0"/>
              <a:t>Titel der Folie hier eintragen</a:t>
            </a:r>
            <a:endParaRPr lang="de-DE" dirty="0"/>
          </a:p>
        </p:txBody>
      </p:sp>
      <p:sp>
        <p:nvSpPr>
          <p:cNvPr id="8" name="Datumsplatzhalter 12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2944251-9566-4F80-BF95-24F6C9CCEE23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9" name="Foliennummernplatzhalter 1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55C93B3-C568-4607-A37A-151200A9E53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10" name="Fußzeilenplatzhalter 14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13" name="Textfeld 12"/>
          <p:cNvSpPr txBox="1"/>
          <p:nvPr userDrawn="1"/>
        </p:nvSpPr>
        <p:spPr>
          <a:xfrm>
            <a:off x="290944" y="6355577"/>
            <a:ext cx="177305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de-DE" sz="800" b="1" dirty="0" smtClean="0">
                <a:latin typeface="Arial" pitchFamily="34" charset="0"/>
                <a:cs typeface="Arial" pitchFamily="34" charset="0"/>
              </a:rPr>
              <a:t>©</a:t>
            </a:r>
            <a:endParaRPr lang="de-DE" sz="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Bildplatzhalter 15"/>
          <p:cNvSpPr>
            <a:spLocks noGrp="1"/>
          </p:cNvSpPr>
          <p:nvPr>
            <p:ph type="pic" sz="quarter" idx="22"/>
          </p:nvPr>
        </p:nvSpPr>
        <p:spPr>
          <a:xfrm>
            <a:off x="468313" y="1928802"/>
            <a:ext cx="5975350" cy="4000528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1" name="Inhaltsplatzhalter 5"/>
          <p:cNvSpPr>
            <a:spLocks noGrp="1"/>
          </p:cNvSpPr>
          <p:nvPr>
            <p:ph sz="quarter" idx="11"/>
          </p:nvPr>
        </p:nvSpPr>
        <p:spPr bwMode="auto">
          <a:xfrm>
            <a:off x="6605588" y="1412875"/>
            <a:ext cx="2358412" cy="451645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1pPr>
            <a:lvl2pPr marL="176213" indent="-176213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2pPr>
            <a:lvl3pPr marL="361950" indent="-185738">
              <a:defRPr sz="16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3pPr>
            <a:lvl4pPr marL="538163" indent="-176213"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4pPr>
            <a:lvl5pPr marL="715963" indent="-177800">
              <a:tabLst/>
              <a:defRPr sz="1200">
                <a:solidFill>
                  <a:srgbClr val="262626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0"/>
            <a:endParaRPr lang="de-DE" dirty="0" smtClean="0"/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FA888930-706C-48C7-90EE-C862296B8679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+mn-lt"/>
                <a:ea typeface="ＭＳ Ｐゴシック" pitchFamily="-65" charset="-128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+mn-lt"/>
                <a:ea typeface="ＭＳ Ｐゴシック" pitchFamily="-65" charset="-128"/>
                <a:cs typeface="Arial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+mn-lt"/>
            </a:endParaRPr>
          </a:p>
        </p:txBody>
      </p:sp>
      <p:sp>
        <p:nvSpPr>
          <p:cNvPr id="7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80828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Fraunhofer</a:t>
            </a:r>
            <a:b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</a:br>
            <a:r>
              <a:rPr lang="de-DE" sz="1600" dirty="0" smtClean="0">
                <a:solidFill>
                  <a:schemeClr val="bg1"/>
                </a:solidFill>
                <a:latin typeface="+mn-lt"/>
                <a:ea typeface="ＭＳ Ｐゴシック" pitchFamily="-65" charset="-128"/>
              </a:rPr>
              <a:t>Heinrich Hertz Institute</a:t>
            </a:r>
            <a:endParaRPr lang="de-DE" sz="1600" dirty="0">
              <a:solidFill>
                <a:schemeClr val="bg1"/>
              </a:solidFill>
              <a:latin typeface="+mn-lt"/>
              <a:ea typeface="ＭＳ Ｐゴシック" pitchFamily="-65" charset="-128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+mn-lt"/>
              <a:ea typeface="ＭＳ Ｐゴシック" pitchFamily="-65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914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marR="0" indent="-184150" algn="l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tabLst>
          <a:tab pos="538163" algn="l"/>
        </a:tabLst>
        <a:defRPr sz="2000" kern="1200">
          <a:solidFill>
            <a:srgbClr val="262626"/>
          </a:solidFill>
          <a:latin typeface="Arial" pitchFamily="34" charset="0"/>
          <a:ea typeface="+mn-ea"/>
          <a:cs typeface="+mn-cs"/>
        </a:defRPr>
      </a:lvl3pPr>
      <a:lvl4pPr marL="627063" marR="0" indent="-177800" algn="ctr" defTabSz="914400" rtl="0" eaLnBrk="1" fontAlgn="base" latinLnBrk="0" hangingPunct="1">
        <a:lnSpc>
          <a:spcPct val="100000"/>
        </a:lnSpc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None/>
        <a:tabLst/>
        <a:defRPr lang="de-DE" sz="2000" kern="120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1" fontAlgn="base" hangingPunct="1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387C43D-3FE7-4B96-9351-BF0704FAED19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F21515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-65" charset="-128"/>
                <a:cs typeface="Arial" pitchFamily="34" charset="0"/>
              </a:rPr>
              <a:t>Wireless Communication and Networks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915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A708929-7C35-4BB6-BC31-9E394CB5D786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59BE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Fibre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Optical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Sensor Systems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916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59BE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60534152-B425-4818-8757-FEEB3F145B92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A1A2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High Speed</a:t>
            </a:r>
            <a:b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en-US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Hardware Architecture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65" r:id="rId2"/>
    <p:sldLayoutId id="2147483866" r:id="rId3"/>
    <p:sldLayoutId id="2147483867" r:id="rId4"/>
    <p:sldLayoutId id="2147483868" r:id="rId5"/>
    <p:sldLayoutId id="2147483869" r:id="rId6"/>
    <p:sldLayoutId id="2147483870" r:id="rId7"/>
    <p:sldLayoutId id="2147483871" r:id="rId8"/>
    <p:sldLayoutId id="2147483872" r:id="rId9"/>
    <p:sldLayoutId id="2147483873" r:id="rId10"/>
    <p:sldLayoutId id="2147483917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A1A2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B86F6BB7-EE3D-4720-BDD8-C39F19BCA016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D8CD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Interactive Media –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Human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Factors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4" r:id="rId1"/>
    <p:sldLayoutId id="2147483875" r:id="rId2"/>
    <p:sldLayoutId id="2147483876" r:id="rId3"/>
    <p:sldLayoutId id="2147483877" r:id="rId4"/>
    <p:sldLayoutId id="2147483878" r:id="rId5"/>
    <p:sldLayoutId id="2147483879" r:id="rId6"/>
    <p:sldLayoutId id="2147483880" r:id="rId7"/>
    <p:sldLayoutId id="2147483881" r:id="rId8"/>
    <p:sldLayoutId id="2147483882" r:id="rId9"/>
    <p:sldLayoutId id="2147483883" r:id="rId10"/>
    <p:sldLayoutId id="214748391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D8CD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5509F18A-1D0D-4893-B0EC-34242593BCFB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5ABE00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Image Processing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919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5ABE00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AA67D16A-255E-4349-8FA3-F1FBFDD0FA44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10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76B3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Components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4" r:id="rId1"/>
    <p:sldLayoutId id="2147483895" r:id="rId2"/>
    <p:sldLayoutId id="2147483896" r:id="rId3"/>
    <p:sldLayoutId id="2147483897" r:id="rId4"/>
    <p:sldLayoutId id="2147483898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2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76B3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68313" y="1412875"/>
            <a:ext cx="5975350" cy="4516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5" name="Datumsplatzhalter 35"/>
          <p:cNvSpPr>
            <a:spLocks noGrp="1"/>
          </p:cNvSpPr>
          <p:nvPr>
            <p:ph type="dt" sz="half" idx="2"/>
          </p:nvPr>
        </p:nvSpPr>
        <p:spPr>
          <a:xfrm>
            <a:off x="6215063" y="6308725"/>
            <a:ext cx="2309812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FE0688D8-3A1A-4924-A079-C7561255588B}" type="datetime1">
              <a:rPr lang="de-DE" smtClean="0"/>
              <a:pPr>
                <a:defRPr/>
              </a:pPr>
              <a:t>21.04.2013</a:t>
            </a:fld>
            <a:endParaRPr lang="de-DE"/>
          </a:p>
        </p:txBody>
      </p:sp>
      <p:sp>
        <p:nvSpPr>
          <p:cNvPr id="16" name="Foliennummernplatzhalter 36"/>
          <p:cNvSpPr>
            <a:spLocks noGrp="1"/>
          </p:cNvSpPr>
          <p:nvPr>
            <p:ph type="sldNum" sz="quarter" idx="4"/>
          </p:nvPr>
        </p:nvSpPr>
        <p:spPr>
          <a:xfrm>
            <a:off x="8501063" y="6308725"/>
            <a:ext cx="463550" cy="360363"/>
          </a:xfrm>
          <a:prstGeom prst="rect">
            <a:avLst/>
          </a:prstGeom>
        </p:spPr>
        <p:txBody>
          <a:bodyPr vert="horz" wrap="square" lIns="9144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fld id="{DE584490-0EA0-4B06-9EB3-746BFC7422DE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  <p:sp>
        <p:nvSpPr>
          <p:cNvPr id="20" name="Fußzeilenplatzhalter 37"/>
          <p:cNvSpPr>
            <a:spLocks noGrp="1"/>
          </p:cNvSpPr>
          <p:nvPr>
            <p:ph type="ftr" sz="quarter" idx="3"/>
          </p:nvPr>
        </p:nvSpPr>
        <p:spPr>
          <a:xfrm>
            <a:off x="2700338" y="6308725"/>
            <a:ext cx="3443287" cy="358775"/>
          </a:xfrm>
          <a:prstGeom prst="rect">
            <a:avLst/>
          </a:prstGeom>
        </p:spPr>
        <p:txBody>
          <a:bodyPr vert="horz" wrap="square" lIns="57600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100">
                <a:latin typeface="Arial" pitchFamily="34" charset="0"/>
                <a:ea typeface="ＭＳ Ｐゴシック" pitchFamily="-65" charset="-128"/>
                <a:cs typeface="Arial" pitchFamily="34" charset="0"/>
              </a:defRPr>
            </a:lvl1pPr>
          </a:lstStyle>
          <a:p>
            <a:pPr>
              <a:defRPr/>
            </a:pPr>
            <a:r>
              <a:rPr lang="de-DE" smtClean="0"/>
              <a:t>Speaker</a:t>
            </a:r>
            <a:endParaRPr lang="de-DE"/>
          </a:p>
        </p:txBody>
      </p:sp>
      <p:sp>
        <p:nvSpPr>
          <p:cNvPr id="6" name="Rechteck 5"/>
          <p:cNvSpPr/>
          <p:nvPr/>
        </p:nvSpPr>
        <p:spPr>
          <a:xfrm>
            <a:off x="0" y="0"/>
            <a:ext cx="8999538" cy="900113"/>
          </a:xfrm>
          <a:prstGeom prst="rect">
            <a:avLst/>
          </a:prstGeom>
          <a:solidFill>
            <a:srgbClr val="BCBE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hteck 10"/>
          <p:cNvSpPr/>
          <p:nvPr/>
        </p:nvSpPr>
        <p:spPr>
          <a:xfrm>
            <a:off x="0" y="6143625"/>
            <a:ext cx="9144000" cy="53975"/>
          </a:xfrm>
          <a:prstGeom prst="rect">
            <a:avLst/>
          </a:prstGeom>
          <a:solidFill>
            <a:srgbClr val="A2A2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de-DE">
              <a:solidFill>
                <a:srgbClr val="FFFFFF"/>
              </a:solidFill>
              <a:latin typeface="Arial" pitchFamily="34" charset="0"/>
              <a:ea typeface="ＭＳ Ｐゴシック" pitchFamily="-65" charset="-128"/>
              <a:cs typeface="Arial" pitchFamily="34" charset="0"/>
            </a:endParaRPr>
          </a:p>
        </p:txBody>
      </p:sp>
      <p:sp>
        <p:nvSpPr>
          <p:cNvPr id="9" name="Untertitel 2"/>
          <p:cNvSpPr txBox="1">
            <a:spLocks/>
          </p:cNvSpPr>
          <p:nvPr/>
        </p:nvSpPr>
        <p:spPr>
          <a:xfrm>
            <a:off x="6443663" y="0"/>
            <a:ext cx="2700337" cy="900113"/>
          </a:xfrm>
          <a:prstGeom prst="rect">
            <a:avLst/>
          </a:prstGeom>
          <a:solidFill>
            <a:srgbClr val="00B3DF"/>
          </a:solidFill>
        </p:spPr>
        <p:txBody>
          <a:bodyPr lIns="72000" rIns="0" anchor="ctr"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82550" algn="l">
              <a:defRPr/>
            </a:pP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Photonic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</a:t>
            </a:r>
            <a:b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</a:b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Networks </a:t>
            </a:r>
            <a:r>
              <a:rPr lang="de-DE" sz="1600" dirty="0" err="1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and</a:t>
            </a:r>
            <a:r>
              <a:rPr lang="de-DE" sz="1600" dirty="0" smtClean="0">
                <a:solidFill>
                  <a:schemeClr val="bg1"/>
                </a:solidFill>
                <a:latin typeface="Arial" pitchFamily="34" charset="0"/>
                <a:ea typeface="ＭＳ Ｐゴシック" pitchFamily="1" charset="-128"/>
                <a:cs typeface="Arial" pitchFamily="34" charset="0"/>
              </a:rPr>
              <a:t> Systems</a:t>
            </a:r>
            <a:endParaRPr lang="de-DE" sz="1600" dirty="0">
              <a:solidFill>
                <a:schemeClr val="bg1"/>
              </a:solidFill>
              <a:latin typeface="Arial" pitchFamily="34" charset="0"/>
              <a:ea typeface="ＭＳ Ｐゴシック" pitchFamily="1" charset="-128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4" r:id="rId1"/>
    <p:sldLayoutId id="2147483905" r:id="rId2"/>
    <p:sldLayoutId id="2147483906" r:id="rId3"/>
    <p:sldLayoutId id="2147483907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21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 kern="1200">
          <a:solidFill>
            <a:srgbClr val="262626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charset="0"/>
          <a:ea typeface="Tahoma" pitchFamily="-111" charset="0"/>
          <a:cs typeface="Tahoma" pitchFamily="-111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262626"/>
          </a:solidFill>
          <a:latin typeface="FrutigerBQ" pitchFamily="34" charset="0"/>
          <a:ea typeface="Tahoma" pitchFamily="-111" charset="0"/>
          <a:cs typeface="Tahoma" pitchFamily="-111" charset="0"/>
        </a:defRPr>
      </a:lvl9pPr>
    </p:titleStyle>
    <p:bodyStyle>
      <a:lvl1pPr marL="287338" indent="-287338" algn="l" rtl="0" eaLnBrk="0" fontAlgn="base" hangingPunct="0">
        <a:spcBef>
          <a:spcPts val="600"/>
        </a:spcBef>
        <a:spcAft>
          <a:spcPct val="0"/>
        </a:spcAft>
        <a:buClr>
          <a:srgbClr val="6D6E71"/>
        </a:buClr>
        <a:buSzPct val="80000"/>
        <a:buFont typeface="Wingdings" pitchFamily="2" charset="2"/>
        <a:defRPr sz="2000" b="1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1pPr>
      <a:lvl2pPr marL="263525" indent="-263525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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2pPr>
      <a:lvl3pPr marL="449263" indent="-18415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2000" kern="1200">
          <a:solidFill>
            <a:srgbClr val="262626"/>
          </a:solidFill>
          <a:latin typeface="Arial" pitchFamily="34" charset="0"/>
          <a:ea typeface="+mn-ea"/>
          <a:cs typeface="Arial" pitchFamily="34" charset="0"/>
        </a:defRPr>
      </a:lvl3pPr>
      <a:lvl4pPr marL="627063" indent="-177800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lang="de-DE" sz="1400" kern="1200" dirty="0">
          <a:solidFill>
            <a:srgbClr val="262626"/>
          </a:solidFill>
          <a:latin typeface="+mn-lt"/>
          <a:ea typeface="+mn-ea"/>
          <a:cs typeface="+mn-cs"/>
        </a:defRPr>
      </a:lvl4pPr>
      <a:lvl5pPr marL="627063" indent="176213" algn="l" rtl="0" eaLnBrk="0" fontAlgn="base" hangingPunct="0">
        <a:spcBef>
          <a:spcPts val="600"/>
        </a:spcBef>
        <a:spcAft>
          <a:spcPct val="0"/>
        </a:spcAft>
        <a:buClr>
          <a:srgbClr val="00B3DF"/>
        </a:buClr>
        <a:buSzPct val="80000"/>
        <a:buFont typeface="Wingdings" pitchFamily="2" charset="2"/>
        <a:buChar char="n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5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259632" y="1484784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2400" b="1" dirty="0"/>
              <a:t>AHG5 Report on update of HTM: MV-HEVC Software based on HM10.0</a:t>
            </a:r>
            <a:endParaRPr lang="de-DE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691680" y="3212976"/>
            <a:ext cx="56179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dirty="0"/>
              <a:t>Heribert </a:t>
            </a:r>
            <a:r>
              <a:rPr lang="de-DE" dirty="0" smtClean="0"/>
              <a:t>Brust, Gerhard Tech, Karsten Mueller (HHI), </a:t>
            </a:r>
          </a:p>
          <a:p>
            <a:pPr algn="ctr"/>
            <a:r>
              <a:rPr lang="de-DE" dirty="0" smtClean="0"/>
              <a:t>Ying Chen, </a:t>
            </a:r>
            <a:r>
              <a:rPr lang="de-DE" dirty="0"/>
              <a:t>Li </a:t>
            </a:r>
            <a:r>
              <a:rPr lang="de-DE" dirty="0" smtClean="0"/>
              <a:t>Zhang (Qualcomm)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Conclusion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3779912" y="2564904"/>
            <a:ext cx="19639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 err="1" smtClean="0"/>
              <a:t>Thank</a:t>
            </a:r>
            <a:r>
              <a:rPr lang="de-DE" sz="2800" dirty="0" smtClean="0"/>
              <a:t> </a:t>
            </a:r>
            <a:r>
              <a:rPr lang="de-DE" sz="2800" dirty="0" err="1" smtClean="0"/>
              <a:t>you</a:t>
            </a:r>
            <a:r>
              <a:rPr lang="de-DE" sz="2800" dirty="0" smtClean="0"/>
              <a:t>!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39513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Introduction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2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1772816"/>
            <a:ext cx="7344816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At the last meeting it was decided to update the 	HTM software for MV-HEVC and 3D-HEVC</a:t>
            </a:r>
          </a:p>
          <a:p>
            <a:pPr marL="342900" indent="-342900">
              <a:buFontTx/>
              <a:buChar char="-"/>
            </a:pPr>
            <a:endParaRPr lang="en-US" sz="2400" dirty="0" smtClean="0"/>
          </a:p>
          <a:p>
            <a:r>
              <a:rPr lang="en-US" sz="2400" dirty="0" smtClean="0"/>
              <a:t>- First step was to create a MV-HEVC software 	based on HM10</a:t>
            </a:r>
          </a:p>
          <a:p>
            <a:endParaRPr lang="en-US" sz="2400" dirty="0" smtClean="0"/>
          </a:p>
          <a:p>
            <a:r>
              <a:rPr lang="en-US" sz="2400" dirty="0" smtClean="0"/>
              <a:t>- MV-HEVC software based on HM10.0 was created 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  corresponding to the MV-HEVC specification</a:t>
            </a:r>
          </a:p>
          <a:p>
            <a:r>
              <a:rPr lang="en-US" sz="2400" dirty="0" smtClean="0"/>
              <a:t>	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Software </a:t>
            </a:r>
            <a:r>
              <a:rPr lang="de-DE" dirty="0" err="1" smtClean="0"/>
              <a:t>Cofiguration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3</a:t>
            </a:fld>
            <a:endParaRPr lang="de-DE" dirty="0"/>
          </a:p>
        </p:txBody>
      </p:sp>
      <p:sp>
        <p:nvSpPr>
          <p:cNvPr id="11" name="TextBox 10"/>
          <p:cNvSpPr txBox="1"/>
          <p:nvPr/>
        </p:nvSpPr>
        <p:spPr>
          <a:xfrm>
            <a:off x="395536" y="1268760"/>
            <a:ext cx="828092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/>
              <a:t>- Software </a:t>
            </a:r>
            <a:r>
              <a:rPr lang="de-DE" sz="2000" dirty="0" err="1" smtClean="0"/>
              <a:t>includes</a:t>
            </a:r>
            <a:r>
              <a:rPr lang="de-DE" sz="2000" dirty="0" smtClean="0"/>
              <a:t> </a:t>
            </a:r>
            <a:r>
              <a:rPr lang="de-DE" sz="2000" dirty="0" err="1" smtClean="0"/>
              <a:t>two</a:t>
            </a:r>
            <a:r>
              <a:rPr lang="de-DE" sz="2000" dirty="0" smtClean="0"/>
              <a:t> </a:t>
            </a:r>
            <a:r>
              <a:rPr lang="de-DE" sz="2000" dirty="0" err="1" smtClean="0"/>
              <a:t>macro</a:t>
            </a:r>
            <a:r>
              <a:rPr lang="de-DE" sz="2000" dirty="0" smtClean="0"/>
              <a:t> </a:t>
            </a:r>
            <a:r>
              <a:rPr lang="de-DE" sz="2000" dirty="0" err="1" smtClean="0"/>
              <a:t>switches</a:t>
            </a:r>
            <a:r>
              <a:rPr lang="de-DE" sz="2000" dirty="0" smtClean="0"/>
              <a:t>:</a:t>
            </a:r>
          </a:p>
          <a:p>
            <a:endParaRPr lang="de-DE" sz="2000" b="1" dirty="0" smtClean="0"/>
          </a:p>
          <a:p>
            <a:r>
              <a:rPr lang="de-DE" sz="2000" b="1" i="1" dirty="0" smtClean="0"/>
              <a:t>H_MV</a:t>
            </a:r>
            <a:r>
              <a:rPr lang="de-DE" sz="2000" dirty="0" smtClean="0"/>
              <a:t>:</a:t>
            </a:r>
            <a:r>
              <a:rPr lang="de-DE" sz="2000" b="1" dirty="0" smtClean="0"/>
              <a:t> </a:t>
            </a:r>
            <a:r>
              <a:rPr lang="en-CA" sz="2000" dirty="0"/>
              <a:t>Enables </a:t>
            </a:r>
            <a:r>
              <a:rPr lang="en-CA" sz="2000" dirty="0" smtClean="0"/>
              <a:t>multi-view functionalities</a:t>
            </a:r>
          </a:p>
          <a:p>
            <a:endParaRPr lang="en-CA" sz="2000" dirty="0" smtClean="0"/>
          </a:p>
          <a:p>
            <a:r>
              <a:rPr lang="en-CA" sz="2000" b="1" i="1" dirty="0" smtClean="0"/>
              <a:t>H_3D</a:t>
            </a:r>
            <a:r>
              <a:rPr lang="en-CA" sz="2000" dirty="0" smtClean="0"/>
              <a:t>: </a:t>
            </a:r>
            <a:r>
              <a:rPr lang="en-CA" sz="2000" dirty="0"/>
              <a:t>Enables 3D </a:t>
            </a:r>
            <a:r>
              <a:rPr lang="en-CA" sz="2000" dirty="0" smtClean="0"/>
              <a:t>functionality. Currently </a:t>
            </a:r>
            <a:r>
              <a:rPr lang="en-CA" sz="2000" dirty="0"/>
              <a:t>only initial functionalities are </a:t>
            </a:r>
            <a:r>
              <a:rPr lang="en-CA" sz="2000" dirty="0" smtClean="0"/>
              <a:t>      	supported</a:t>
            </a:r>
            <a:r>
              <a:rPr lang="en-CA" sz="2000" dirty="0"/>
              <a:t>. </a:t>
            </a:r>
            <a:endParaRPr lang="de-DE" sz="2000" dirty="0" smtClean="0"/>
          </a:p>
          <a:p>
            <a:endParaRPr lang="de-DE" sz="2000" dirty="0" smtClean="0"/>
          </a:p>
          <a:p>
            <a:r>
              <a:rPr lang="en-CA" sz="2000" dirty="0" smtClean="0"/>
              <a:t>- When </a:t>
            </a:r>
            <a:r>
              <a:rPr lang="en-CA" sz="2000" dirty="0"/>
              <a:t>both macro switches are disabled the software operates equal </a:t>
            </a:r>
            <a:r>
              <a:rPr lang="en-CA" sz="2000" dirty="0" smtClean="0"/>
              <a:t>	to HM-10.0</a:t>
            </a:r>
          </a:p>
          <a:p>
            <a:pPr marL="342900" indent="-342900">
              <a:buFontTx/>
              <a:buChar char="-"/>
            </a:pPr>
            <a:endParaRPr lang="en-CA" sz="2000" dirty="0" smtClean="0"/>
          </a:p>
          <a:p>
            <a:r>
              <a:rPr lang="en-CA" sz="2000" dirty="0" smtClean="0"/>
              <a:t>- Macro switches allow easy update to future HM-versions.</a:t>
            </a:r>
          </a:p>
          <a:p>
            <a:pPr marL="285750" indent="-285750">
              <a:buFontTx/>
              <a:buChar char="-"/>
            </a:pPr>
            <a:endParaRPr lang="en-CA" sz="2000" dirty="0" smtClean="0"/>
          </a:p>
          <a:p>
            <a:r>
              <a:rPr lang="en-CA" sz="2000" dirty="0" smtClean="0"/>
              <a:t>- MV-HEVC “only” software can be extracted by removal of 3D macro.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12065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Encoder </a:t>
            </a:r>
            <a:r>
              <a:rPr lang="de-DE" dirty="0" err="1" smtClean="0"/>
              <a:t>configuration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581539" y="980728"/>
            <a:ext cx="8022909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en-CA" sz="2000" dirty="0" smtClean="0"/>
              <a:t>- Inter-layer dependencies:</a:t>
            </a:r>
          </a:p>
          <a:p>
            <a:pPr hangingPunct="0">
              <a:lnSpc>
                <a:spcPct val="150000"/>
              </a:lnSpc>
            </a:pPr>
            <a:r>
              <a:rPr lang="en-CA" sz="2000" dirty="0"/>
              <a:t>	</a:t>
            </a:r>
            <a:r>
              <a:rPr lang="en-CA" sz="2000" dirty="0" smtClean="0"/>
              <a:t>Similar to HTM6.1</a:t>
            </a:r>
          </a:p>
          <a:p>
            <a:pPr hangingPunct="0">
              <a:lnSpc>
                <a:spcPct val="150000"/>
              </a:lnSpc>
            </a:pPr>
            <a:r>
              <a:rPr lang="en-CA" sz="2000" dirty="0" smtClean="0"/>
              <a:t>	</a:t>
            </a:r>
            <a:r>
              <a:rPr lang="en-CA" sz="2000" dirty="0"/>
              <a:t>For each layer inter-layer reference pictures and their position </a:t>
            </a:r>
            <a:r>
              <a:rPr lang="en-CA" sz="2000" dirty="0" smtClean="0"/>
              <a:t>	in </a:t>
            </a:r>
            <a:r>
              <a:rPr lang="en-CA" sz="2000" dirty="0"/>
              <a:t>the reference picture lists can be specified</a:t>
            </a:r>
            <a:endParaRPr lang="en-CA" sz="2000" dirty="0" smtClean="0"/>
          </a:p>
          <a:p>
            <a:pPr hangingPunct="0">
              <a:lnSpc>
                <a:spcPct val="150000"/>
              </a:lnSpc>
            </a:pPr>
            <a:r>
              <a:rPr lang="en-CA" sz="2000" i="1" dirty="0" smtClean="0"/>
              <a:t>- </a:t>
            </a:r>
            <a:r>
              <a:rPr lang="en-CA" sz="2000" i="1" dirty="0" err="1" smtClean="0"/>
              <a:t>NumberOfLayers</a:t>
            </a:r>
            <a:endParaRPr lang="en-CA" sz="2000" i="1" dirty="0" smtClean="0"/>
          </a:p>
          <a:p>
            <a:pPr hangingPunct="0">
              <a:lnSpc>
                <a:spcPct val="150000"/>
              </a:lnSpc>
            </a:pPr>
            <a:r>
              <a:rPr lang="en-CA" sz="2000" i="1" dirty="0" smtClean="0"/>
              <a:t>- </a:t>
            </a:r>
            <a:r>
              <a:rPr lang="en-CA" sz="2000" i="1" dirty="0" err="1" smtClean="0"/>
              <a:t>ScalabilityMask</a:t>
            </a:r>
            <a:r>
              <a:rPr lang="en-CA" sz="2000" i="1" dirty="0" smtClean="0"/>
              <a:t>:</a:t>
            </a:r>
          </a:p>
          <a:p>
            <a:pPr hangingPunct="0">
              <a:lnSpc>
                <a:spcPct val="150000"/>
              </a:lnSpc>
            </a:pPr>
            <a:r>
              <a:rPr lang="de-DE" sz="2000" dirty="0" smtClean="0"/>
              <a:t>	</a:t>
            </a:r>
            <a:r>
              <a:rPr lang="en-CA" sz="2000" i="1" dirty="0"/>
              <a:t>1 </a:t>
            </a:r>
            <a:r>
              <a:rPr lang="en-CA" sz="2000" dirty="0"/>
              <a:t>for MV-HEVC</a:t>
            </a:r>
          </a:p>
          <a:p>
            <a:pPr hangingPunct="0">
              <a:lnSpc>
                <a:spcPct val="150000"/>
              </a:lnSpc>
            </a:pPr>
            <a:r>
              <a:rPr lang="en-CA" sz="2000" dirty="0"/>
              <a:t>	</a:t>
            </a:r>
            <a:r>
              <a:rPr lang="en-CA" sz="2000" i="1" dirty="0"/>
              <a:t>1</a:t>
            </a:r>
            <a:r>
              <a:rPr lang="en-CA" sz="2000" dirty="0"/>
              <a:t>, </a:t>
            </a:r>
            <a:r>
              <a:rPr lang="en-CA" sz="2000" i="1" dirty="0"/>
              <a:t>2</a:t>
            </a:r>
            <a:r>
              <a:rPr lang="en-CA" sz="2000" dirty="0"/>
              <a:t> or </a:t>
            </a:r>
            <a:r>
              <a:rPr lang="en-CA" sz="2000" i="1" dirty="0"/>
              <a:t>3</a:t>
            </a:r>
            <a:r>
              <a:rPr lang="en-CA" sz="2000" dirty="0"/>
              <a:t> for 3D-HEVC</a:t>
            </a:r>
            <a:endParaRPr lang="de-DE" sz="2000" dirty="0"/>
          </a:p>
          <a:p>
            <a:pPr hangingPunct="0">
              <a:lnSpc>
                <a:spcPct val="150000"/>
              </a:lnSpc>
            </a:pPr>
            <a:endParaRPr lang="de-DE" sz="2000" dirty="0"/>
          </a:p>
          <a:p>
            <a:pPr>
              <a:lnSpc>
                <a:spcPct val="150000"/>
              </a:lnSpc>
            </a:pPr>
            <a:endParaRPr lang="de-DE" sz="2000" b="1" dirty="0"/>
          </a:p>
          <a:p>
            <a:pPr>
              <a:lnSpc>
                <a:spcPct val="150000"/>
              </a:lnSpc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Encoder </a:t>
            </a:r>
            <a:r>
              <a:rPr lang="de-DE" dirty="0" err="1" smtClean="0"/>
              <a:t>configuration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581539" y="980728"/>
            <a:ext cx="8022909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en-CA" sz="2000" i="1" dirty="0" smtClean="0"/>
              <a:t>- </a:t>
            </a:r>
            <a:r>
              <a:rPr lang="en-CA" sz="2000" i="1" dirty="0" err="1" smtClean="0"/>
              <a:t>DimensionIdLen</a:t>
            </a:r>
            <a:endParaRPr lang="en-CA" sz="2000" i="1" dirty="0" smtClean="0"/>
          </a:p>
          <a:p>
            <a:pPr hangingPunct="0">
              <a:lnSpc>
                <a:spcPct val="150000"/>
              </a:lnSpc>
            </a:pPr>
            <a:r>
              <a:rPr lang="en-CA" sz="2000" i="1" dirty="0" smtClean="0"/>
              <a:t>	</a:t>
            </a:r>
            <a:r>
              <a:rPr lang="en-CA" sz="2000" dirty="0"/>
              <a:t>Number of bits to transmit the dimension Ids for each </a:t>
            </a:r>
            <a:r>
              <a:rPr lang="en-CA" sz="2000" dirty="0" smtClean="0"/>
              <a:t>	scalability dimension</a:t>
            </a:r>
            <a:endParaRPr lang="en-CA" sz="2000" i="1" dirty="0" smtClean="0"/>
          </a:p>
          <a:p>
            <a:pPr hangingPunct="0">
              <a:lnSpc>
                <a:spcPct val="150000"/>
              </a:lnSpc>
            </a:pPr>
            <a:r>
              <a:rPr lang="en-CA" sz="2000" i="1" dirty="0" smtClean="0"/>
              <a:t>- </a:t>
            </a:r>
            <a:r>
              <a:rPr lang="en-CA" sz="2000" i="1" dirty="0" err="1" smtClean="0"/>
              <a:t>ViewId</a:t>
            </a:r>
            <a:r>
              <a:rPr lang="en-CA" sz="2000" i="1" dirty="0" smtClean="0"/>
              <a:t> :</a:t>
            </a:r>
          </a:p>
          <a:p>
            <a:pPr hangingPunct="0">
              <a:lnSpc>
                <a:spcPct val="150000"/>
              </a:lnSpc>
            </a:pPr>
            <a:r>
              <a:rPr lang="en-CA" sz="2000" i="1" dirty="0"/>
              <a:t>	</a:t>
            </a:r>
            <a:r>
              <a:rPr lang="en-CA" sz="2000" i="1" dirty="0" smtClean="0"/>
              <a:t>View Id for each specified layer</a:t>
            </a:r>
            <a:endParaRPr lang="de-DE" sz="2000" dirty="0"/>
          </a:p>
          <a:p>
            <a:pPr hangingPunct="0">
              <a:lnSpc>
                <a:spcPct val="150000"/>
              </a:lnSpc>
            </a:pPr>
            <a:r>
              <a:rPr lang="en-CA" sz="2000" i="1" dirty="0" smtClean="0"/>
              <a:t>- </a:t>
            </a:r>
            <a:r>
              <a:rPr lang="en-CA" sz="2000" i="1" dirty="0" err="1" smtClean="0"/>
              <a:t>DepthFlag</a:t>
            </a:r>
            <a:endParaRPr lang="en-CA" sz="2000" i="1" dirty="0" smtClean="0"/>
          </a:p>
          <a:p>
            <a:pPr hangingPunct="0">
              <a:lnSpc>
                <a:spcPct val="150000"/>
              </a:lnSpc>
            </a:pPr>
            <a:r>
              <a:rPr lang="en-CA" sz="2000" i="1" dirty="0"/>
              <a:t>	</a:t>
            </a:r>
            <a:r>
              <a:rPr lang="en-CA" sz="2000" i="1" dirty="0" smtClean="0"/>
              <a:t>Depth flag for each specified layer</a:t>
            </a:r>
          </a:p>
          <a:p>
            <a:pPr hangingPunct="0">
              <a:lnSpc>
                <a:spcPct val="150000"/>
              </a:lnSpc>
            </a:pPr>
            <a:r>
              <a:rPr lang="en-CA" sz="2000" dirty="0" smtClean="0"/>
              <a:t>	Only </a:t>
            </a:r>
            <a:r>
              <a:rPr lang="en-CA" sz="2000" dirty="0"/>
              <a:t>used with 3D functionality</a:t>
            </a:r>
            <a:endParaRPr lang="de-DE" sz="2000" dirty="0"/>
          </a:p>
          <a:p>
            <a:pPr hangingPunct="0">
              <a:lnSpc>
                <a:spcPct val="150000"/>
              </a:lnSpc>
            </a:pPr>
            <a:r>
              <a:rPr lang="en-CA" sz="2000" i="1" dirty="0" smtClean="0"/>
              <a:t>- </a:t>
            </a:r>
            <a:r>
              <a:rPr lang="en-CA" sz="2000" i="1" dirty="0" err="1" smtClean="0"/>
              <a:t>LayerIdInNuh</a:t>
            </a:r>
            <a:endParaRPr lang="en-CA" sz="2000" i="1" dirty="0" smtClean="0"/>
          </a:p>
          <a:p>
            <a:pPr hangingPunct="0">
              <a:lnSpc>
                <a:spcPct val="150000"/>
              </a:lnSpc>
            </a:pPr>
            <a:r>
              <a:rPr lang="en-CA" sz="2000" dirty="0" smtClean="0"/>
              <a:t>	Layer </a:t>
            </a:r>
            <a:r>
              <a:rPr lang="en-CA" sz="2000" dirty="0"/>
              <a:t>Id used in the NAL unit header for each specified layer</a:t>
            </a:r>
            <a:endParaRPr lang="de-DE" sz="2000" dirty="0"/>
          </a:p>
          <a:p>
            <a:pPr hangingPunct="0">
              <a:lnSpc>
                <a:spcPct val="150000"/>
              </a:lnSpc>
            </a:pPr>
            <a:endParaRPr lang="de-DE" sz="2000" dirty="0"/>
          </a:p>
          <a:p>
            <a:pPr hangingPunct="0">
              <a:lnSpc>
                <a:spcPct val="150000"/>
              </a:lnSpc>
            </a:pPr>
            <a:endParaRPr lang="en-CA" sz="2000" dirty="0"/>
          </a:p>
          <a:p>
            <a:pPr hangingPunct="0">
              <a:lnSpc>
                <a:spcPct val="150000"/>
              </a:lnSpc>
            </a:pPr>
            <a:r>
              <a:rPr lang="en-CA" sz="2000" dirty="0" smtClean="0"/>
              <a:t> </a:t>
            </a:r>
            <a:endParaRPr lang="de-DE" sz="2000" dirty="0"/>
          </a:p>
          <a:p>
            <a:pPr>
              <a:lnSpc>
                <a:spcPct val="150000"/>
              </a:lnSpc>
            </a:pPr>
            <a:endParaRPr lang="de-DE" sz="2000" b="1" dirty="0"/>
          </a:p>
          <a:p>
            <a:pPr>
              <a:lnSpc>
                <a:spcPct val="150000"/>
              </a:lnSpc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804828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Encoder </a:t>
            </a:r>
            <a:r>
              <a:rPr lang="de-DE" dirty="0" err="1" smtClean="0"/>
              <a:t>configuration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5" name="TextBox 4"/>
          <p:cNvSpPr txBox="1"/>
          <p:nvPr/>
        </p:nvSpPr>
        <p:spPr>
          <a:xfrm>
            <a:off x="581539" y="980728"/>
            <a:ext cx="802290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hangingPunct="0">
              <a:lnSpc>
                <a:spcPct val="150000"/>
              </a:lnSpc>
            </a:pPr>
            <a:r>
              <a:rPr lang="en-CA" sz="2000" i="1" dirty="0" smtClean="0"/>
              <a:t>- </a:t>
            </a:r>
            <a:r>
              <a:rPr lang="en-CA" sz="2000" i="1" dirty="0" err="1" smtClean="0"/>
              <a:t>SplittingFlag</a:t>
            </a:r>
            <a:r>
              <a:rPr lang="en-CA" sz="2000" i="1" dirty="0" smtClean="0"/>
              <a:t>:</a:t>
            </a:r>
            <a:endParaRPr lang="en-CA" sz="2000" i="1" dirty="0"/>
          </a:p>
          <a:p>
            <a:pPr hangingPunct="0">
              <a:lnSpc>
                <a:spcPct val="150000"/>
              </a:lnSpc>
            </a:pPr>
            <a:r>
              <a:rPr lang="en-CA" sz="2000" dirty="0"/>
              <a:t>	Flag for splitting the NAL unit header layer Id bits to different 	scalability </a:t>
            </a:r>
            <a:r>
              <a:rPr lang="en-CA" sz="2000" dirty="0" smtClean="0"/>
              <a:t>dimensions</a:t>
            </a:r>
            <a:endParaRPr lang="en-CA" sz="2000" dirty="0"/>
          </a:p>
          <a:p>
            <a:pPr hangingPunct="0">
              <a:lnSpc>
                <a:spcPct val="150000"/>
              </a:lnSpc>
            </a:pPr>
            <a:r>
              <a:rPr lang="en-CA" sz="2000" dirty="0" smtClean="0"/>
              <a:t>- Some parameters can be specified for each layer </a:t>
            </a:r>
          </a:p>
          <a:p>
            <a:pPr hangingPunct="0">
              <a:lnSpc>
                <a:spcPct val="150000"/>
              </a:lnSpc>
            </a:pPr>
            <a:r>
              <a:rPr lang="en-CA" sz="2000" dirty="0"/>
              <a:t>	</a:t>
            </a:r>
            <a:r>
              <a:rPr lang="en-CA" sz="2000" dirty="0" smtClean="0"/>
              <a:t>(</a:t>
            </a:r>
            <a:r>
              <a:rPr lang="en-CA" sz="2000" dirty="0" err="1" smtClean="0"/>
              <a:t>ViewId</a:t>
            </a:r>
            <a:r>
              <a:rPr lang="en-CA" sz="2000" dirty="0" smtClean="0"/>
              <a:t>, </a:t>
            </a:r>
            <a:r>
              <a:rPr lang="en-CA" sz="2000" dirty="0" err="1" smtClean="0"/>
              <a:t>DepthFlag</a:t>
            </a:r>
            <a:r>
              <a:rPr lang="en-CA" sz="2000" dirty="0" smtClean="0"/>
              <a:t>, QP, </a:t>
            </a:r>
            <a:r>
              <a:rPr lang="en-CA" sz="2000" dirty="0" err="1" smtClean="0"/>
              <a:t>Deblocking</a:t>
            </a:r>
            <a:r>
              <a:rPr lang="en-CA" sz="2000" dirty="0" smtClean="0"/>
              <a:t>, SAO)</a:t>
            </a:r>
          </a:p>
          <a:p>
            <a:pPr hangingPunct="0">
              <a:lnSpc>
                <a:spcPct val="150000"/>
              </a:lnSpc>
            </a:pPr>
            <a:r>
              <a:rPr lang="en-CA" sz="2000" dirty="0" smtClean="0"/>
              <a:t>- Possibility of specifying parameter only for a subset of layers</a:t>
            </a:r>
          </a:p>
          <a:p>
            <a:pPr hangingPunct="0">
              <a:lnSpc>
                <a:spcPct val="150000"/>
              </a:lnSpc>
            </a:pPr>
            <a:r>
              <a:rPr lang="en-CA" sz="2000" dirty="0" smtClean="0"/>
              <a:t>	-&gt; software repeats the values up to </a:t>
            </a:r>
            <a:r>
              <a:rPr lang="en-CA" sz="2000" i="1" dirty="0" err="1" smtClean="0"/>
              <a:t>NumberOfLayers</a:t>
            </a:r>
            <a:endParaRPr lang="en-CA" sz="2000" i="1" dirty="0" smtClean="0"/>
          </a:p>
          <a:p>
            <a:pPr hangingPunct="0">
              <a:lnSpc>
                <a:spcPct val="150000"/>
              </a:lnSpc>
            </a:pPr>
            <a:r>
              <a:rPr lang="en-CA" sz="2000" i="1" dirty="0"/>
              <a:t>	</a:t>
            </a:r>
            <a:r>
              <a:rPr lang="en-CA" sz="2000" i="1" dirty="0" smtClean="0"/>
              <a:t>QP: 25 34 </a:t>
            </a:r>
            <a:r>
              <a:rPr lang="en-CA" sz="2000" dirty="0" smtClean="0"/>
              <a:t>results in</a:t>
            </a:r>
            <a:r>
              <a:rPr lang="en-CA" sz="2000" i="1" dirty="0" smtClean="0"/>
              <a:t> QP: 25 34 25 34</a:t>
            </a:r>
            <a:endParaRPr lang="de-DE" sz="2000" dirty="0"/>
          </a:p>
          <a:p>
            <a:pPr hangingPunct="0">
              <a:lnSpc>
                <a:spcPct val="150000"/>
              </a:lnSpc>
            </a:pPr>
            <a:endParaRPr lang="en-CA" sz="2000" dirty="0"/>
          </a:p>
          <a:p>
            <a:pPr hangingPunct="0">
              <a:lnSpc>
                <a:spcPct val="150000"/>
              </a:lnSpc>
            </a:pPr>
            <a:r>
              <a:rPr lang="en-CA" sz="2000" dirty="0" smtClean="0"/>
              <a:t> </a:t>
            </a:r>
            <a:endParaRPr lang="de-DE" sz="2000" dirty="0"/>
          </a:p>
          <a:p>
            <a:pPr>
              <a:lnSpc>
                <a:spcPct val="150000"/>
              </a:lnSpc>
            </a:pPr>
            <a:endParaRPr lang="de-DE" sz="2000" b="1" dirty="0"/>
          </a:p>
          <a:p>
            <a:pPr>
              <a:lnSpc>
                <a:spcPct val="150000"/>
              </a:lnSpc>
            </a:pP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3108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Simulation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0000"/>
            <a:ext cx="7920000" cy="3812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7544" y="1120915"/>
            <a:ext cx="7094122" cy="6124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0">
              <a:lnSpc>
                <a:spcPct val="200000"/>
              </a:lnSpc>
            </a:pPr>
            <a:r>
              <a:rPr lang="en-CA" sz="2000" dirty="0"/>
              <a:t>HM10 based MV-HEVC versus MV-version of HTM6.1 (CTC</a:t>
            </a:r>
            <a:r>
              <a:rPr lang="en-CA" sz="2000" dirty="0" smtClean="0"/>
              <a:t>)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Simulation </a:t>
            </a:r>
            <a:r>
              <a:rPr lang="de-DE" dirty="0" err="1" smtClean="0"/>
              <a:t>Results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00" y="1988840"/>
            <a:ext cx="7920000" cy="3815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7544" y="1300698"/>
            <a:ext cx="62941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hangingPunct="0"/>
            <a:r>
              <a:rPr lang="en-CA" sz="2000" dirty="0" smtClean="0"/>
              <a:t>HM10 </a:t>
            </a:r>
            <a:r>
              <a:rPr lang="en-CA" sz="2000" dirty="0"/>
              <a:t>based MV-HEVC; DCP versus simulcast (CTC</a:t>
            </a:r>
            <a:r>
              <a:rPr lang="en-CA" sz="2000" dirty="0" smtClean="0"/>
              <a:t>)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Conclusion</a:t>
            </a:r>
            <a:endParaRPr lang="de-DE" dirty="0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fld id="{7C0C8B77-5162-4F9D-BA7F-2999E7039E6A}" type="datetime1">
              <a:rPr lang="de-DE" smtClean="0"/>
              <a:pPr>
                <a:defRPr/>
              </a:pPr>
              <a:t>21.04.2013</a:t>
            </a:fld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F6F275CE-8328-4E40-82FC-A99F36E353AA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412776"/>
            <a:ext cx="7701147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lnSpc>
                <a:spcPct val="200000"/>
              </a:lnSpc>
            </a:pPr>
            <a:r>
              <a:rPr lang="en-US" dirty="0" smtClean="0"/>
              <a:t>- </a:t>
            </a:r>
            <a:r>
              <a:rPr lang="en-US" sz="2000" dirty="0"/>
              <a:t>C</a:t>
            </a:r>
            <a:r>
              <a:rPr lang="en-US" sz="2000" dirty="0" smtClean="0"/>
              <a:t>lean </a:t>
            </a:r>
            <a:r>
              <a:rPr lang="en-US" sz="2000" dirty="0"/>
              <a:t>software design from HM-10.0 as starting point </a:t>
            </a:r>
            <a:endParaRPr lang="en-US" sz="2000" dirty="0" smtClean="0"/>
          </a:p>
          <a:p>
            <a:pPr>
              <a:lnSpc>
                <a:spcPct val="200000"/>
              </a:lnSpc>
            </a:pPr>
            <a:r>
              <a:rPr lang="en-US" sz="2000" dirty="0" smtClean="0"/>
              <a:t>- Strict </a:t>
            </a:r>
            <a:r>
              <a:rPr lang="en-US" sz="2000" dirty="0"/>
              <a:t>separation of MV- and 3D-HEVC parts by macros</a:t>
            </a:r>
            <a:endParaRPr lang="de-DE" sz="2000" dirty="0"/>
          </a:p>
          <a:p>
            <a:pPr>
              <a:lnSpc>
                <a:spcPct val="200000"/>
              </a:lnSpc>
            </a:pPr>
            <a:r>
              <a:rPr lang="en-US" sz="2000" dirty="0" smtClean="0"/>
              <a:t>- Multiple </a:t>
            </a:r>
            <a:r>
              <a:rPr lang="en-US" sz="2000" dirty="0"/>
              <a:t>VPS features switchable by the encoder</a:t>
            </a:r>
            <a:endParaRPr lang="de-DE" sz="2000" dirty="0"/>
          </a:p>
          <a:p>
            <a:pPr>
              <a:lnSpc>
                <a:spcPct val="200000"/>
              </a:lnSpc>
            </a:pPr>
            <a:r>
              <a:rPr lang="en-US" sz="2000" dirty="0" smtClean="0"/>
              <a:t>- Basic </a:t>
            </a:r>
            <a:r>
              <a:rPr lang="en-US" sz="2000" dirty="0"/>
              <a:t>support of depth </a:t>
            </a:r>
            <a:r>
              <a:rPr lang="en-US" sz="2000" dirty="0" smtClean="0"/>
              <a:t>maps</a:t>
            </a:r>
            <a:endParaRPr lang="de-DE" sz="2000" dirty="0" smtClean="0"/>
          </a:p>
          <a:p>
            <a:pPr lvl="0">
              <a:lnSpc>
                <a:spcPct val="200000"/>
              </a:lnSpc>
            </a:pPr>
            <a:r>
              <a:rPr lang="en-US" sz="2000" dirty="0" smtClean="0"/>
              <a:t>- It </a:t>
            </a:r>
            <a:r>
              <a:rPr lang="en-US" sz="2000" dirty="0"/>
              <a:t>is recommended to discuss and plan the integration of 3D tools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795882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lle Vorlagen Fraunhofer HHI_united_2007">
  <a:themeElements>
    <a:clrScheme name="Fraunhofer HHI Farbschema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808284"/>
      </a:accent1>
      <a:accent2>
        <a:srgbClr val="009879"/>
      </a:accent2>
      <a:accent3>
        <a:srgbClr val="D8400A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12700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HI Master">
  <a:themeElements>
    <a:clrScheme name="HHI - Wireless Communication and Network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21515"/>
      </a:accent1>
      <a:accent2>
        <a:srgbClr val="00BCE1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HI Master">
  <a:themeElements>
    <a:clrScheme name="HHI - Fibre Optical Sensor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59BE"/>
      </a:accent1>
      <a:accent2>
        <a:srgbClr val="C2D50B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HHI Master">
  <a:themeElements>
    <a:clrScheme name="HHI - High Speed Hardware Architecture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A1A2"/>
      </a:accent1>
      <a:accent2>
        <a:srgbClr val="AD403D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HHI Master">
  <a:themeElements>
    <a:clrScheme name="HHI - Interactive Media - Human Factor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D8CD00"/>
      </a:accent1>
      <a:accent2>
        <a:srgbClr val="4045A0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HHI Master">
  <a:themeElements>
    <a:clrScheme name="HHI - Image processing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5ABE00"/>
      </a:accent1>
      <a:accent2>
        <a:srgbClr val="D8400A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HHI Master">
  <a:themeElements>
    <a:clrScheme name="HHI - Photonic Component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76B3"/>
      </a:accent1>
      <a:accent2>
        <a:srgbClr val="DECF08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HHI Master">
  <a:themeElements>
    <a:clrScheme name="HHI - Photonic Networks and Systems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00B3DF"/>
      </a:accent1>
      <a:accent2>
        <a:srgbClr val="F99D16"/>
      </a:accent2>
      <a:accent3>
        <a:srgbClr val="808285"/>
      </a:accent3>
      <a:accent4>
        <a:srgbClr val="FFFF00"/>
      </a:accent4>
      <a:accent5>
        <a:srgbClr val="604878"/>
      </a:accent5>
      <a:accent6>
        <a:srgbClr val="00B0F0"/>
      </a:accent6>
      <a:hlink>
        <a:srgbClr val="808285"/>
      </a:hlink>
      <a:folHlink>
        <a:srgbClr val="FFC000"/>
      </a:folHlink>
    </a:clrScheme>
    <a:fontScheme name="4_HHI Master">
      <a:majorFont>
        <a:latin typeface="FrutigerBQ"/>
        <a:ea typeface="Tahoma"/>
        <a:cs typeface="Tahoma"/>
      </a:majorFont>
      <a:minorFont>
        <a:latin typeface="Arial"/>
        <a:ea typeface="Tahoma"/>
        <a:cs typeface="Tahom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Alle Vorlagen Fraunhofer HHI_united_2007</Template>
  <TotalTime>0</TotalTime>
  <Words>176</Words>
  <Application>Microsoft Office PowerPoint</Application>
  <PresentationFormat>On-screen Show (4:3)</PresentationFormat>
  <Paragraphs>85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Alle Vorlagen Fraunhofer HHI_united_2007</vt:lpstr>
      <vt:lpstr>1_HHI Master</vt:lpstr>
      <vt:lpstr>2_HHI Master</vt:lpstr>
      <vt:lpstr>3_HHI Master</vt:lpstr>
      <vt:lpstr>4_HHI Master</vt:lpstr>
      <vt:lpstr>5_HHI Master</vt:lpstr>
      <vt:lpstr>6_HHI Master</vt:lpstr>
      <vt:lpstr>7_HHI Master</vt:lpstr>
      <vt:lpstr>PowerPoint Presentation</vt:lpstr>
      <vt:lpstr>Introduction</vt:lpstr>
      <vt:lpstr>Software Cofiguration</vt:lpstr>
      <vt:lpstr>Encoder configuration</vt:lpstr>
      <vt:lpstr>Encoder configuration</vt:lpstr>
      <vt:lpstr>Encoder configuration</vt:lpstr>
      <vt:lpstr>Simulation Results</vt:lpstr>
      <vt:lpstr>Simulation Results</vt:lpstr>
      <vt:lpstr>Conclusion</vt:lpstr>
      <vt:lpstr>Conclusion</vt:lpstr>
    </vt:vector>
  </TitlesOfParts>
  <Company>united communications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PowerPoint-Template für PPT2007</dc:title>
  <dc:creator>Fraunhofer HHI</dc:creator>
  <cp:lastModifiedBy>Brust, Heribert</cp:lastModifiedBy>
  <cp:revision>356</cp:revision>
  <dcterms:created xsi:type="dcterms:W3CDTF">2010-10-12T07:03:46Z</dcterms:created>
  <dcterms:modified xsi:type="dcterms:W3CDTF">2013-04-21T08:16:54Z</dcterms:modified>
</cp:coreProperties>
</file>