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4" r:id="rId3"/>
    <p:sldId id="305" r:id="rId4"/>
    <p:sldId id="321" r:id="rId5"/>
    <p:sldId id="326" r:id="rId6"/>
    <p:sldId id="327" r:id="rId7"/>
    <p:sldId id="328" r:id="rId8"/>
    <p:sldId id="261" r:id="rId9"/>
    <p:sldId id="263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4714" y="6311061"/>
            <a:ext cx="7700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 smtClean="0">
                <a:latin typeface="Arial" pitchFamily="34" charset="0"/>
                <a:ea typeface="돋움" pitchFamily="50" charset="-127"/>
              </a:rPr>
              <a:t>3D-CE5.h : Inter-view prediction using image deformation characteristics</a:t>
            </a:r>
          </a:p>
          <a:p>
            <a:pPr algn="l"/>
            <a:r>
              <a:rPr lang="en-US" altLang="ko-KR" sz="1200" b="1" dirty="0" smtClean="0">
                <a:latin typeface="Arial" pitchFamily="34" charset="0"/>
                <a:ea typeface="돋움" pitchFamily="50" charset="-127"/>
              </a:rPr>
              <a:t>between multi-view images (JCT3V-D0248)</a:t>
            </a:r>
          </a:p>
        </p:txBody>
      </p:sp>
      <p:pic>
        <p:nvPicPr>
          <p:cNvPr id="9" name="그림 8" descr="백색바탕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A0CBFB-9E2A-4C12-9977-DE8156E7F938}" type="datetimeFigureOut">
              <a:rPr lang="ko-KR" altLang="en-US" smtClean="0"/>
              <a:pPr/>
              <a:t>2013-04-21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80528" y="1340768"/>
            <a:ext cx="9505056" cy="227013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en-US" dirty="0">
                <a:latin typeface="Arial" charset="0"/>
                <a:ea typeface="돋움" pitchFamily="50" charset="-127"/>
              </a:rPr>
              <a:t>3D-CE5.h </a:t>
            </a:r>
            <a:r>
              <a:rPr lang="en-US" altLang="en-US" dirty="0" smtClean="0">
                <a:latin typeface="Arial" charset="0"/>
                <a:ea typeface="돋움" pitchFamily="50" charset="-127"/>
              </a:rPr>
              <a:t>: </a:t>
            </a:r>
            <a:r>
              <a:rPr lang="en-US" altLang="en-US" dirty="0">
                <a:latin typeface="Arial" charset="0"/>
                <a:ea typeface="돋움" pitchFamily="50" charset="-127"/>
              </a:rPr>
              <a:t/>
            </a:r>
            <a:br>
              <a:rPr lang="en-US" altLang="en-US" dirty="0">
                <a:latin typeface="Arial" charset="0"/>
                <a:ea typeface="돋움" pitchFamily="50" charset="-127"/>
              </a:rPr>
            </a:br>
            <a:r>
              <a:rPr lang="en-US" altLang="en-US" dirty="0">
                <a:latin typeface="Arial" charset="0"/>
                <a:ea typeface="돋움" pitchFamily="50" charset="-127"/>
              </a:rPr>
              <a:t>Inter-view p</a:t>
            </a:r>
            <a:r>
              <a:rPr lang="en-US" altLang="en-US" dirty="0" smtClean="0">
                <a:latin typeface="Arial" charset="0"/>
                <a:ea typeface="돋움" pitchFamily="50" charset="-127"/>
              </a:rPr>
              <a:t>rediction </a:t>
            </a:r>
            <a:br>
              <a:rPr lang="en-US" altLang="en-US" dirty="0" smtClean="0">
                <a:latin typeface="Arial" charset="0"/>
                <a:ea typeface="돋움" pitchFamily="50" charset="-127"/>
              </a:rPr>
            </a:br>
            <a:r>
              <a:rPr lang="en-US" altLang="en-US" dirty="0" smtClean="0">
                <a:latin typeface="Arial" charset="0"/>
                <a:ea typeface="돋움" pitchFamily="50" charset="-127"/>
              </a:rPr>
              <a:t>using image </a:t>
            </a:r>
            <a:r>
              <a:rPr lang="en-US" altLang="en-US" dirty="0">
                <a:latin typeface="Arial" charset="0"/>
                <a:ea typeface="돋움" pitchFamily="50" charset="-127"/>
              </a:rPr>
              <a:t>d</a:t>
            </a:r>
            <a:r>
              <a:rPr lang="en-US" altLang="en-US" dirty="0" smtClean="0">
                <a:latin typeface="Arial" charset="0"/>
                <a:ea typeface="돋움" pitchFamily="50" charset="-127"/>
              </a:rPr>
              <a:t>eformation </a:t>
            </a:r>
            <a:br>
              <a:rPr lang="en-US" altLang="en-US" dirty="0" smtClean="0">
                <a:latin typeface="Arial" charset="0"/>
                <a:ea typeface="돋움" pitchFamily="50" charset="-127"/>
              </a:rPr>
            </a:br>
            <a:r>
              <a:rPr lang="en-US" altLang="en-US" dirty="0" smtClean="0">
                <a:latin typeface="Arial" charset="0"/>
                <a:ea typeface="돋움" pitchFamily="50" charset="-127"/>
              </a:rPr>
              <a:t>characteristics </a:t>
            </a:r>
            <a:r>
              <a:rPr lang="en-US" altLang="en-US" dirty="0">
                <a:latin typeface="Arial" charset="0"/>
                <a:ea typeface="돋움" pitchFamily="50" charset="-127"/>
              </a:rPr>
              <a:t/>
            </a:r>
            <a:br>
              <a:rPr lang="en-US" altLang="en-US" dirty="0">
                <a:latin typeface="Arial" charset="0"/>
                <a:ea typeface="돋움" pitchFamily="50" charset="-127"/>
              </a:rPr>
            </a:br>
            <a:r>
              <a:rPr lang="en-US" altLang="en-US" dirty="0">
                <a:latin typeface="Arial" charset="0"/>
                <a:ea typeface="돋움" pitchFamily="50" charset="-127"/>
              </a:rPr>
              <a:t>between multi-view images</a:t>
            </a:r>
            <a:br>
              <a:rPr lang="en-US" altLang="en-US" dirty="0">
                <a:latin typeface="Arial" charset="0"/>
                <a:ea typeface="돋움" pitchFamily="50" charset="-127"/>
              </a:rPr>
            </a:br>
            <a:r>
              <a:rPr lang="en-US" altLang="en-US" dirty="0">
                <a:latin typeface="Arial" charset="0"/>
                <a:ea typeface="돋움" pitchFamily="50" charset="-127"/>
              </a:rPr>
              <a:t>(</a:t>
            </a:r>
            <a:r>
              <a:rPr lang="en-US" altLang="en-US" dirty="0" smtClean="0">
                <a:latin typeface="Arial" charset="0"/>
                <a:ea typeface="돋움" pitchFamily="50" charset="-127"/>
              </a:rPr>
              <a:t>JCT3V-D0248)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8208912" cy="1752600"/>
          </a:xfrm>
        </p:spPr>
        <p:txBody>
          <a:bodyPr>
            <a:noAutofit/>
          </a:bodyPr>
          <a:lstStyle/>
          <a:p>
            <a:endParaRPr lang="en-US" altLang="ko-KR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Taesup Kim</a:t>
            </a:r>
            <a:r>
              <a:rPr lang="en-US" altLang="ko-KR" sz="2400" dirty="0" smtClean="0">
                <a:solidFill>
                  <a:schemeClr val="tx1"/>
                </a:solidFill>
              </a:rPr>
              <a:t>, Jin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Heo</a:t>
            </a:r>
            <a:r>
              <a:rPr lang="en-US" altLang="ko-KR" sz="2400" dirty="0" smtClean="0">
                <a:solidFill>
                  <a:schemeClr val="tx1"/>
                </a:solidFill>
              </a:rPr>
              <a:t>,</a:t>
            </a:r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Sehoon Yea</a:t>
            </a: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LG Electronics</a:t>
            </a: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Apr. 2013</a:t>
            </a:r>
            <a:endParaRPr lang="en-US" altLang="ko-K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Inter-view Prediction w/ </a:t>
            </a:r>
            <a:r>
              <a:rPr lang="en-US" altLang="ko-KR" sz="2800" dirty="0" smtClean="0"/>
              <a:t>Image Deformations</a:t>
            </a:r>
          </a:p>
          <a:p>
            <a:pPr lvl="1"/>
            <a:r>
              <a:rPr lang="en-US" altLang="ko-KR" dirty="0" smtClean="0"/>
              <a:t>Previous proposal JCT3V-C0118,</a:t>
            </a:r>
            <a:endParaRPr lang="en-US" altLang="ko-KR" dirty="0"/>
          </a:p>
          <a:p>
            <a:endParaRPr lang="en-US" altLang="ko-KR" dirty="0" smtClean="0"/>
          </a:p>
        </p:txBody>
      </p:sp>
      <p:pic>
        <p:nvPicPr>
          <p:cNvPr id="9" name="Picture 2" descr="Hor-sca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182" y="2420888"/>
            <a:ext cx="310069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그룹 12"/>
          <p:cNvGrpSpPr/>
          <p:nvPr/>
        </p:nvGrpSpPr>
        <p:grpSpPr>
          <a:xfrm>
            <a:off x="3605131" y="3068960"/>
            <a:ext cx="5431365" cy="2232248"/>
            <a:chOff x="2017171" y="3443686"/>
            <a:chExt cx="5431365" cy="2232248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0148" y="4221088"/>
              <a:ext cx="2518388" cy="1454846"/>
            </a:xfrm>
            <a:prstGeom prst="rect">
              <a:avLst/>
            </a:prstGeom>
          </p:spPr>
        </p:pic>
        <p:sp>
          <p:nvSpPr>
            <p:cNvPr id="15" name="오른쪽 화살표 14"/>
            <p:cNvSpPr/>
            <p:nvPr/>
          </p:nvSpPr>
          <p:spPr>
            <a:xfrm>
              <a:off x="3850028" y="4516463"/>
              <a:ext cx="939888" cy="864096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13924" y="3443686"/>
              <a:ext cx="27363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 smtClean="0">
                  <a:latin typeface="Arial" pitchFamily="34" charset="0"/>
                  <a:cs typeface="Arial" pitchFamily="34" charset="0"/>
                </a:rPr>
                <a:t>Horizontally</a:t>
              </a:r>
            </a:p>
            <a:p>
              <a:pPr algn="ctr"/>
              <a:r>
                <a:rPr lang="en-US" altLang="ko-KR" sz="2400" b="1" dirty="0" smtClean="0">
                  <a:latin typeface="Arial" pitchFamily="34" charset="0"/>
                  <a:cs typeface="Arial" pitchFamily="34" charset="0"/>
                </a:rPr>
                <a:t>Scaled</a:t>
              </a:r>
              <a:endParaRPr lang="ko-KR" altLang="en-US" sz="24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7171" y="4221088"/>
              <a:ext cx="1688841" cy="1454846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4211960" y="53012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C1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2320" y="53012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C2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121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altLang="ko-KR" sz="2800" dirty="0">
                <a:solidFill>
                  <a:prstClr val="black"/>
                </a:solidFill>
              </a:rPr>
              <a:t>Inter-view Prediction w/ Image Deformations</a:t>
            </a:r>
          </a:p>
          <a:p>
            <a:pPr lvl="1"/>
            <a:r>
              <a:rPr lang="en-US" altLang="ko-KR" dirty="0" smtClean="0"/>
              <a:t>Previous </a:t>
            </a:r>
            <a:r>
              <a:rPr lang="en-US" altLang="ko-KR" dirty="0"/>
              <a:t>proposal JCT3V-C0118</a:t>
            </a:r>
            <a:r>
              <a:rPr lang="en-US" altLang="ko-KR" dirty="0" smtClean="0"/>
              <a:t>,</a:t>
            </a:r>
            <a:endParaRPr lang="en-US" altLang="ko-KR" dirty="0"/>
          </a:p>
          <a:p>
            <a:endParaRPr lang="en-US" altLang="ko-KR" dirty="0" smtClean="0"/>
          </a:p>
        </p:txBody>
      </p:sp>
      <p:pic>
        <p:nvPicPr>
          <p:cNvPr id="8" name="Picture 3" descr="Hor-shear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418" y1="82143" x2="34066" y2="98571"/>
                        <a14:foregroundMark x1="34725" y1="97857" x2="70110" y2="90357"/>
                        <a14:foregroundMark x1="70330" y1="90714" x2="70110" y2="57857"/>
                        <a14:foregroundMark x1="70110" y1="57857" x2="70110" y2="47500"/>
                        <a14:foregroundMark x1="70110" y1="47500" x2="87473" y2="25714"/>
                        <a14:foregroundMark x1="87473" y1="25714" x2="99780" y2="14643"/>
                        <a14:foregroundMark x1="12527" y1="20714" x2="8352" y2="10357"/>
                        <a14:foregroundMark x1="14505" y1="25000" x2="22637" y2="23571"/>
                        <a14:foregroundMark x1="19560" y1="21786" x2="25714" y2="21429"/>
                        <a14:backgroundMark x1="71648" y1="97500" x2="82418" y2="51429"/>
                        <a14:backgroundMark x1="75385" y1="51429" x2="90549" y2="31786"/>
                        <a14:backgroundMark x1="92967" y1="27857" x2="79780" y2="41071"/>
                        <a14:backgroundMark x1="68352" y1="96786" x2="61319" y2="99643"/>
                        <a14:backgroundMark x1="58681" y1="96429" x2="53187" y2="97857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899" y="2924944"/>
            <a:ext cx="4626109" cy="295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그룹 12"/>
          <p:cNvGrpSpPr/>
          <p:nvPr/>
        </p:nvGrpSpPr>
        <p:grpSpPr>
          <a:xfrm>
            <a:off x="4212189" y="3068960"/>
            <a:ext cx="4824307" cy="2232248"/>
            <a:chOff x="2017171" y="3443686"/>
            <a:chExt cx="4824307" cy="2232248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8256" y="4221088"/>
              <a:ext cx="1913222" cy="1454846"/>
            </a:xfrm>
            <a:prstGeom prst="rect">
              <a:avLst/>
            </a:prstGeom>
          </p:spPr>
        </p:pic>
        <p:sp>
          <p:nvSpPr>
            <p:cNvPr id="15" name="오른쪽 화살표 14"/>
            <p:cNvSpPr/>
            <p:nvPr/>
          </p:nvSpPr>
          <p:spPr>
            <a:xfrm>
              <a:off x="3850028" y="4516463"/>
              <a:ext cx="939888" cy="864096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13924" y="3443686"/>
              <a:ext cx="27363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 smtClean="0">
                  <a:latin typeface="Arial" pitchFamily="34" charset="0"/>
                  <a:cs typeface="Arial" pitchFamily="34" charset="0"/>
                </a:rPr>
                <a:t>Horizontally</a:t>
              </a:r>
            </a:p>
            <a:p>
              <a:pPr algn="ctr"/>
              <a:r>
                <a:rPr lang="en-US" altLang="ko-KR" sz="2400" b="1" dirty="0" smtClean="0">
                  <a:latin typeface="Arial" pitchFamily="34" charset="0"/>
                  <a:cs typeface="Arial" pitchFamily="34" charset="0"/>
                </a:rPr>
                <a:t>Sheared</a:t>
              </a:r>
              <a:endParaRPr lang="ko-KR" altLang="en-US" sz="24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7171" y="4221088"/>
              <a:ext cx="1688841" cy="1454846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4716016" y="53012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C1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12360" y="53012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C2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2227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/>
        </p:nvSpPr>
        <p:spPr>
          <a:xfrm>
            <a:off x="2239804" y="4456590"/>
            <a:ext cx="432048" cy="4320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1669646" y="4456590"/>
            <a:ext cx="432048" cy="4320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491881" y="3163002"/>
            <a:ext cx="4032448" cy="4322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472608"/>
          </a:xfrm>
        </p:spPr>
        <p:txBody>
          <a:bodyPr>
            <a:normAutofit/>
          </a:bodyPr>
          <a:lstStyle/>
          <a:p>
            <a:pPr lvl="0"/>
            <a:r>
              <a:rPr lang="en-US" altLang="ko-KR" sz="2800" dirty="0">
                <a:solidFill>
                  <a:prstClr val="black"/>
                </a:solidFill>
              </a:rPr>
              <a:t>Inter-view Prediction w/ Image Deformations</a:t>
            </a:r>
          </a:p>
          <a:p>
            <a:pPr lvl="1"/>
            <a:r>
              <a:rPr lang="en-US" altLang="ko-KR" dirty="0" smtClean="0"/>
              <a:t>Previous </a:t>
            </a:r>
            <a:r>
              <a:rPr lang="en-US" altLang="ko-KR" dirty="0"/>
              <a:t>proposal JCT3V-C0118,</a:t>
            </a:r>
          </a:p>
          <a:p>
            <a:pPr lvl="2"/>
            <a:r>
              <a:rPr lang="en-US" altLang="ko-KR" dirty="0" smtClean="0"/>
              <a:t>Add </a:t>
            </a:r>
            <a:r>
              <a:rPr lang="en-US" altLang="ko-KR" dirty="0" smtClean="0"/>
              <a:t>deformation information on </a:t>
            </a:r>
            <a:r>
              <a:rPr lang="en-US" altLang="ko-KR" dirty="0"/>
              <a:t>the current motion </a:t>
            </a:r>
            <a:r>
              <a:rPr lang="en-US" altLang="ko-KR" dirty="0" smtClean="0"/>
              <a:t>information</a:t>
            </a:r>
          </a:p>
          <a:p>
            <a:pPr marL="914400" lvl="2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:  MV</a:t>
            </a:r>
            <a:r>
              <a:rPr lang="en-US" altLang="ko-KR" dirty="0" smtClean="0"/>
              <a:t>+ </a:t>
            </a:r>
            <a:r>
              <a:rPr lang="en-US" altLang="ko-KR" dirty="0"/>
              <a:t>RefIdx + Deformation </a:t>
            </a:r>
            <a:r>
              <a:rPr lang="en-US" altLang="ko-KR" dirty="0" smtClean="0"/>
              <a:t>Information</a:t>
            </a:r>
            <a:endParaRPr lang="en-US" altLang="ko-KR" dirty="0"/>
          </a:p>
          <a:p>
            <a:pPr marL="914400" lvl="2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/>
          </a:p>
          <a:p>
            <a:pPr marL="457200" lvl="1" indent="0">
              <a:buNone/>
            </a:pPr>
            <a:endParaRPr lang="en-US" altLang="ko-K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81" y="4368280"/>
            <a:ext cx="8008652" cy="114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453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491879" y="3175338"/>
            <a:ext cx="4032449" cy="233678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used fixed 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horizontal scaling &amp; shearing parameters 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 all slices &amp; sequences.</a:t>
            </a:r>
          </a:p>
          <a:p>
            <a:pPr algn="ctr"/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472608"/>
          </a:xfrm>
        </p:spPr>
        <p:txBody>
          <a:bodyPr>
            <a:normAutofit/>
          </a:bodyPr>
          <a:lstStyle/>
          <a:p>
            <a:pPr lvl="0"/>
            <a:r>
              <a:rPr lang="en-US" altLang="ko-KR" sz="2800" dirty="0">
                <a:solidFill>
                  <a:prstClr val="black"/>
                </a:solidFill>
              </a:rPr>
              <a:t>Inter-view Prediction w/ Image Deformations</a:t>
            </a:r>
          </a:p>
          <a:p>
            <a:pPr lvl="1"/>
            <a:r>
              <a:rPr lang="en-US" altLang="ko-KR" dirty="0" smtClean="0"/>
              <a:t>Previous </a:t>
            </a:r>
            <a:r>
              <a:rPr lang="en-US" altLang="ko-KR" dirty="0"/>
              <a:t>proposal JCT3V-C0118,</a:t>
            </a:r>
          </a:p>
          <a:p>
            <a:pPr lvl="2"/>
            <a:r>
              <a:rPr lang="en-US" altLang="ko-KR" dirty="0" smtClean="0"/>
              <a:t>Add </a:t>
            </a:r>
            <a:r>
              <a:rPr lang="en-US" altLang="ko-KR" dirty="0" smtClean="0"/>
              <a:t>deformation information on </a:t>
            </a:r>
            <a:r>
              <a:rPr lang="en-US" altLang="ko-KR" dirty="0"/>
              <a:t>the current motion </a:t>
            </a:r>
            <a:r>
              <a:rPr lang="en-US" altLang="ko-KR" dirty="0" smtClean="0"/>
              <a:t>information</a:t>
            </a:r>
          </a:p>
          <a:p>
            <a:pPr marL="914400" lvl="2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:  MV</a:t>
            </a:r>
            <a:r>
              <a:rPr lang="en-US" altLang="ko-KR" dirty="0" smtClean="0"/>
              <a:t>+ </a:t>
            </a:r>
            <a:r>
              <a:rPr lang="en-US" altLang="ko-KR" dirty="0"/>
              <a:t>RefIdx + Deformation </a:t>
            </a:r>
            <a:r>
              <a:rPr lang="en-US" altLang="ko-KR" dirty="0" smtClean="0"/>
              <a:t>Information</a:t>
            </a:r>
            <a:endParaRPr lang="en-US" altLang="ko-KR" dirty="0"/>
          </a:p>
          <a:p>
            <a:pPr marL="914400" lvl="2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/>
          </a:p>
          <a:p>
            <a:pPr marL="457200" lvl="1" indent="0">
              <a:buNone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601331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491879" y="3175338"/>
            <a:ext cx="4320481" cy="233678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ko-KR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Slice </a:t>
            </a:r>
            <a:r>
              <a:rPr lang="en-US" altLang="ko-K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decision 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 defining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deformation information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(slice level on/off, parameters)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Refer base view’s coded depth</a:t>
            </a:r>
          </a:p>
          <a:p>
            <a:pPr algn="ctr"/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579296" cy="5472608"/>
          </a:xfrm>
        </p:spPr>
        <p:txBody>
          <a:bodyPr>
            <a:normAutofit/>
          </a:bodyPr>
          <a:lstStyle/>
          <a:p>
            <a:pPr lvl="0"/>
            <a:r>
              <a:rPr lang="en-US" altLang="ko-KR" sz="2800" dirty="0">
                <a:solidFill>
                  <a:prstClr val="black"/>
                </a:solidFill>
              </a:rPr>
              <a:t>Inter-view Prediction w/ Image Deformations</a:t>
            </a:r>
          </a:p>
          <a:p>
            <a:pPr lvl="1"/>
            <a:r>
              <a:rPr lang="en-US" altLang="ko-KR" dirty="0" smtClean="0"/>
              <a:t>Our new proposal,</a:t>
            </a:r>
            <a:endParaRPr lang="en-US" altLang="ko-KR" dirty="0"/>
          </a:p>
          <a:p>
            <a:pPr lvl="2"/>
            <a:r>
              <a:rPr lang="en-US" altLang="ko-KR" dirty="0" smtClean="0"/>
              <a:t>Add </a:t>
            </a:r>
            <a:r>
              <a:rPr lang="en-US" altLang="ko-KR" dirty="0" smtClean="0"/>
              <a:t>deformation information on </a:t>
            </a:r>
            <a:r>
              <a:rPr lang="en-US" altLang="ko-KR" dirty="0"/>
              <a:t>the current motion </a:t>
            </a:r>
            <a:r>
              <a:rPr lang="en-US" altLang="ko-KR" dirty="0" smtClean="0"/>
              <a:t>information</a:t>
            </a:r>
          </a:p>
          <a:p>
            <a:pPr marL="914400" lvl="2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:  MV</a:t>
            </a:r>
            <a:r>
              <a:rPr lang="en-US" altLang="ko-KR" dirty="0" smtClean="0"/>
              <a:t>+ </a:t>
            </a:r>
            <a:r>
              <a:rPr lang="en-US" altLang="ko-KR" dirty="0"/>
              <a:t>RefIdx + </a:t>
            </a:r>
            <a:r>
              <a:rPr lang="en-US" altLang="ko-KR" dirty="0" smtClean="0"/>
              <a:t> Adaptive Deformation Info.</a:t>
            </a: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/>
          </a:p>
          <a:p>
            <a:pPr marL="457200" lvl="1" indent="0">
              <a:buNone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701786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579296" cy="5472608"/>
          </a:xfrm>
        </p:spPr>
        <p:txBody>
          <a:bodyPr>
            <a:normAutofit/>
          </a:bodyPr>
          <a:lstStyle/>
          <a:p>
            <a:pPr lvl="0"/>
            <a:r>
              <a:rPr lang="en-US" altLang="ko-KR" sz="2800" dirty="0">
                <a:solidFill>
                  <a:prstClr val="black"/>
                </a:solidFill>
              </a:rPr>
              <a:t>Inter-view Prediction w/ Image Deformations</a:t>
            </a:r>
          </a:p>
          <a:p>
            <a:pPr lvl="1"/>
            <a:r>
              <a:rPr lang="en-US" altLang="ko-KR" dirty="0" smtClean="0"/>
              <a:t>Our new proposal,</a:t>
            </a:r>
            <a:endParaRPr lang="en-US" altLang="ko-KR" dirty="0"/>
          </a:p>
          <a:p>
            <a:pPr lvl="2"/>
            <a:r>
              <a:rPr lang="en-US" altLang="ko-KR" dirty="0" smtClean="0"/>
              <a:t>Add </a:t>
            </a:r>
            <a:r>
              <a:rPr lang="en-US" altLang="ko-KR" dirty="0" smtClean="0"/>
              <a:t>deformation information on </a:t>
            </a:r>
            <a:r>
              <a:rPr lang="en-US" altLang="ko-KR" dirty="0"/>
              <a:t>the current motion </a:t>
            </a:r>
            <a:r>
              <a:rPr lang="en-US" altLang="ko-KR" dirty="0" smtClean="0"/>
              <a:t>information</a:t>
            </a:r>
          </a:p>
          <a:p>
            <a:pPr marL="914400" lvl="2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:  MV</a:t>
            </a:r>
            <a:r>
              <a:rPr lang="en-US" altLang="ko-KR" dirty="0" smtClean="0"/>
              <a:t>+ </a:t>
            </a:r>
            <a:r>
              <a:rPr lang="en-US" altLang="ko-KR" dirty="0"/>
              <a:t>RefIdx + </a:t>
            </a:r>
            <a:r>
              <a:rPr lang="en-US" altLang="ko-KR" dirty="0" smtClean="0"/>
              <a:t> Adaptive Deformation Info.</a:t>
            </a: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/>
          </a:p>
          <a:p>
            <a:pPr marL="457200" lvl="1" indent="0">
              <a:buNone/>
            </a:pPr>
            <a:endParaRPr lang="en-US" altLang="ko-KR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Method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267744" y="4365104"/>
            <a:ext cx="1296000" cy="12961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Base View</a:t>
            </a: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Coded</a:t>
            </a: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Depth</a:t>
            </a:r>
          </a:p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Block (</a:t>
            </a:r>
            <a:r>
              <a:rPr lang="en-US" altLang="ko-KR" sz="1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ko-KR" altLang="en-US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평행 사변형 5"/>
          <p:cNvSpPr/>
          <p:nvPr/>
        </p:nvSpPr>
        <p:spPr>
          <a:xfrm>
            <a:off x="5219928" y="4356512"/>
            <a:ext cx="2016080" cy="1296144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</a:p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Deformation Info.</a:t>
            </a:r>
            <a:endParaRPr lang="ko-KR" altLang="en-US" sz="1600" dirty="0"/>
          </a:p>
        </p:txBody>
      </p:sp>
      <p:cxnSp>
        <p:nvCxnSpPr>
          <p:cNvPr id="7" name="구부러진 연결선 6"/>
          <p:cNvCxnSpPr/>
          <p:nvPr/>
        </p:nvCxnSpPr>
        <p:spPr>
          <a:xfrm rot="5400000" flipH="1" flipV="1">
            <a:off x="3905338" y="2740808"/>
            <a:ext cx="8592" cy="3240000"/>
          </a:xfrm>
          <a:prstGeom prst="curvedConnector3">
            <a:avLst>
              <a:gd name="adj1" fmla="val 5325070"/>
            </a:avLst>
          </a:prstGeom>
          <a:ln w="22225">
            <a:solidFill>
              <a:schemeClr val="tx1"/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구부러진 연결선 9"/>
          <p:cNvCxnSpPr/>
          <p:nvPr/>
        </p:nvCxnSpPr>
        <p:spPr>
          <a:xfrm rot="5400000" flipH="1" flipV="1">
            <a:off x="5395856" y="2533400"/>
            <a:ext cx="8592" cy="3672000"/>
          </a:xfrm>
          <a:prstGeom prst="curvedConnector3">
            <a:avLst>
              <a:gd name="adj1" fmla="val 5325070"/>
            </a:avLst>
          </a:prstGeom>
          <a:ln w="22225">
            <a:solidFill>
              <a:schemeClr val="tx1"/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구부러진 연결선 10"/>
          <p:cNvCxnSpPr/>
          <p:nvPr/>
        </p:nvCxnSpPr>
        <p:spPr>
          <a:xfrm rot="16200000" flipH="1">
            <a:off x="5219850" y="3966029"/>
            <a:ext cx="8592" cy="3348000"/>
          </a:xfrm>
          <a:prstGeom prst="curvedConnector3">
            <a:avLst>
              <a:gd name="adj1" fmla="val 5325070"/>
            </a:avLst>
          </a:prstGeom>
          <a:ln w="22225">
            <a:solidFill>
              <a:schemeClr val="tx1"/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구부러진 연결선 11"/>
          <p:cNvCxnSpPr/>
          <p:nvPr/>
        </p:nvCxnSpPr>
        <p:spPr>
          <a:xfrm rot="16200000" flipH="1">
            <a:off x="3732273" y="4198952"/>
            <a:ext cx="8592" cy="2916000"/>
          </a:xfrm>
          <a:prstGeom prst="curvedConnector3">
            <a:avLst>
              <a:gd name="adj1" fmla="val 5325070"/>
            </a:avLst>
          </a:prstGeom>
          <a:ln w="22225">
            <a:solidFill>
              <a:schemeClr val="tx1"/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3563888" y="4797152"/>
            <a:ext cx="18148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Depth to Disparity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09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00034" y="15001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 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‘Inter-view Prediction with Image Deformation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Information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’ (Anchor : HTM5.0.1)</a:t>
            </a:r>
            <a:endParaRPr lang="en-US" altLang="ko-K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8817771" cy="273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5184" y="1391846"/>
            <a:ext cx="8686800" cy="4751797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3600" dirty="0" smtClean="0"/>
              <a:t>Boost inter-view prediction considering inter-view </a:t>
            </a:r>
            <a:r>
              <a:rPr lang="en-US" altLang="ko-KR" sz="3600" dirty="0"/>
              <a:t>image deformations</a:t>
            </a:r>
            <a:r>
              <a:rPr lang="en-US" altLang="ko-KR" sz="3600" dirty="0" smtClean="0"/>
              <a:t>.</a:t>
            </a:r>
          </a:p>
          <a:p>
            <a:pPr lvl="1"/>
            <a:r>
              <a:rPr lang="en-US" altLang="ko-KR" dirty="0" smtClean="0"/>
              <a:t>Consider adaptively on slice level.</a:t>
            </a:r>
          </a:p>
          <a:p>
            <a:pPr marL="457200" lvl="1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: by referring base view’s coded depth map.</a:t>
            </a:r>
            <a:endParaRPr lang="en-US" altLang="ko-KR" sz="3600" dirty="0" smtClean="0"/>
          </a:p>
          <a:p>
            <a:r>
              <a:rPr lang="en-US" altLang="ko-KR" sz="3600" dirty="0" smtClean="0"/>
              <a:t>Results on </a:t>
            </a:r>
            <a:r>
              <a:rPr lang="en-US" altLang="ko-KR" sz="3600" dirty="0"/>
              <a:t>BD bitrate gains of -</a:t>
            </a:r>
            <a:r>
              <a:rPr lang="en-US" altLang="ko-KR" sz="3600" dirty="0" smtClean="0"/>
              <a:t>0.3%, </a:t>
            </a:r>
            <a:r>
              <a:rPr lang="en-US" altLang="ko-KR" sz="3600" dirty="0"/>
              <a:t>-0.2%, -0.1</a:t>
            </a:r>
            <a:r>
              <a:rPr lang="en-US" altLang="ko-KR" sz="3600" dirty="0" smtClean="0"/>
              <a:t>% for </a:t>
            </a:r>
            <a:r>
              <a:rPr lang="en-US" altLang="ko-KR" sz="3600" dirty="0"/>
              <a:t>V1, V2, video only</a:t>
            </a:r>
            <a:r>
              <a:rPr lang="en-US" altLang="ko-KR" sz="3600" dirty="0" smtClean="0"/>
              <a:t>, </a:t>
            </a:r>
            <a:r>
              <a:rPr lang="en-US" altLang="ko-KR" sz="3600" dirty="0"/>
              <a:t>respectively</a:t>
            </a:r>
            <a:r>
              <a:rPr lang="en-US" altLang="ko-KR" sz="3600" dirty="0" smtClean="0"/>
              <a:t>.</a:t>
            </a:r>
            <a:endParaRPr lang="en-US" altLang="ko-KR" sz="3600" dirty="0" smtClean="0"/>
          </a:p>
          <a:p>
            <a:r>
              <a:rPr lang="en-US" altLang="ko-KR" sz="3600" dirty="0" smtClean="0"/>
              <a:t>Recommend </a:t>
            </a:r>
            <a:r>
              <a:rPr lang="en-US" altLang="ko-KR" sz="3600" dirty="0"/>
              <a:t>further investigation of </a:t>
            </a:r>
            <a:r>
              <a:rPr lang="en-US" altLang="ko-KR" sz="3600" dirty="0" smtClean="0"/>
              <a:t>proposed </a:t>
            </a:r>
            <a:r>
              <a:rPr lang="en-US" altLang="ko-KR" sz="3600" dirty="0"/>
              <a:t>algorithm in </a:t>
            </a:r>
            <a:r>
              <a:rPr lang="en-US" altLang="ko-KR" sz="3600" dirty="0" smtClean="0"/>
              <a:t>CE</a:t>
            </a:r>
            <a:r>
              <a:rPr lang="en-US" altLang="ko-KR" sz="3600" dirty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8794</TotalTime>
  <Words>283</Words>
  <Application>Microsoft Office PowerPoint</Application>
  <PresentationFormat>화면 슬라이드 쇼(4:3)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3D-CE5.h :  Inter-view prediction  using image deformation  characteristics  between multi-view images (JCT3V-D0248)</vt:lpstr>
      <vt:lpstr>Introduction</vt:lpstr>
      <vt:lpstr>Introduction</vt:lpstr>
      <vt:lpstr>Introduction</vt:lpstr>
      <vt:lpstr>Introduction</vt:lpstr>
      <vt:lpstr>Proposed Method</vt:lpstr>
      <vt:lpstr>Proposed Method</vt:lpstr>
      <vt:lpstr>Simulation Results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Inter-view SAO Process  in 3DV Coding (B0130)</dc:title>
  <dc:creator>김태섭/연구원/Convergence(연)ATS그룹(taesup.kim@lge.com)</dc:creator>
  <cp:lastModifiedBy>KimTS</cp:lastModifiedBy>
  <cp:revision>204</cp:revision>
  <dcterms:created xsi:type="dcterms:W3CDTF">2012-10-10T00:56:05Z</dcterms:created>
  <dcterms:modified xsi:type="dcterms:W3CDTF">2013-04-21T03:04:27Z</dcterms:modified>
</cp:coreProperties>
</file>