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60" r:id="rId4"/>
    <p:sldId id="266" r:id="rId5"/>
    <p:sldId id="268" r:id="rId6"/>
    <p:sldId id="265" r:id="rId7"/>
    <p:sldId id="270" r:id="rId8"/>
    <p:sldId id="262" r:id="rId9"/>
    <p:sldId id="273" r:id="rId10"/>
    <p:sldId id="276" r:id="rId11"/>
    <p:sldId id="274" r:id="rId12"/>
    <p:sldId id="275" r:id="rId13"/>
    <p:sldId id="263" r:id="rId14"/>
    <p:sldId id="277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gimoto\Documents\201304JCT-3V\Asynmetric-Resolution\HTM-6.1_vs_Interview-HRes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ugimoto\Documents\201304JCT-3V\Asynmetric-Resolution\HTM-6.1_vs_Interview-HRe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Full resolution</c:v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c:spPr>
          </c:marker>
          <c:xVal>
            <c:numRef>
              <c:f>'experimental data'!$E$414:$E$417</c:f>
              <c:numCache>
                <c:formatCode>0.0000</c:formatCode>
                <c:ptCount val="4"/>
                <c:pt idx="0">
                  <c:v>1822.7991999999999</c:v>
                </c:pt>
                <c:pt idx="1">
                  <c:v>878.77440000000013</c:v>
                </c:pt>
                <c:pt idx="2">
                  <c:v>480.84639999999996</c:v>
                </c:pt>
                <c:pt idx="3">
                  <c:v>283.27760000000001</c:v>
                </c:pt>
              </c:numCache>
            </c:numRef>
          </c:xVal>
          <c:yVal>
            <c:numRef>
              <c:f>'experimental data'!$F$414:$F$417</c:f>
              <c:numCache>
                <c:formatCode>0.0000</c:formatCode>
                <c:ptCount val="4"/>
                <c:pt idx="0">
                  <c:v>43.111533333333334</c:v>
                </c:pt>
                <c:pt idx="1">
                  <c:v>40.853233333333328</c:v>
                </c:pt>
                <c:pt idx="2">
                  <c:v>38.44851666666667</c:v>
                </c:pt>
                <c:pt idx="3">
                  <c:v>35.908783333333332</c:v>
                </c:pt>
              </c:numCache>
            </c:numRef>
          </c:yVal>
          <c:smooth val="1"/>
        </c:ser>
        <c:ser>
          <c:idx val="1"/>
          <c:order val="1"/>
          <c:tx>
            <c:v>half resolution</c:v>
          </c:tx>
          <c:xVal>
            <c:numRef>
              <c:f>'experimental data'!$M$414:$M$417</c:f>
              <c:numCache>
                <c:formatCode>0.0000</c:formatCode>
                <c:ptCount val="4"/>
                <c:pt idx="0">
                  <c:v>1590.3951999999999</c:v>
                </c:pt>
                <c:pt idx="1">
                  <c:v>780.93679999999995</c:v>
                </c:pt>
                <c:pt idx="2">
                  <c:v>431.25840000000005</c:v>
                </c:pt>
                <c:pt idx="3">
                  <c:v>255.10960000000003</c:v>
                </c:pt>
              </c:numCache>
            </c:numRef>
          </c:xVal>
          <c:yVal>
            <c:numRef>
              <c:f>'experimental data'!$N$414:$N$417</c:f>
              <c:numCache>
                <c:formatCode>0.0000</c:formatCode>
                <c:ptCount val="4"/>
                <c:pt idx="0">
                  <c:v>42.411099999999998</c:v>
                </c:pt>
                <c:pt idx="1">
                  <c:v>40.337966666666667</c:v>
                </c:pt>
                <c:pt idx="2">
                  <c:v>38.065516666666667</c:v>
                </c:pt>
                <c:pt idx="3">
                  <c:v>35.591816666666666</c:v>
                </c:pt>
              </c:numCache>
            </c:numRef>
          </c:yVal>
          <c:smooth val="1"/>
        </c:ser>
        <c:ser>
          <c:idx val="2"/>
          <c:order val="2"/>
          <c:tx>
            <c:v>Quarter resolution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marker>
          <c:xVal>
            <c:numRef>
              <c:f>'[1]experimental data'!$M$414:$M$417</c:f>
              <c:numCache>
                <c:formatCode>0.0000</c:formatCode>
                <c:ptCount val="4"/>
                <c:pt idx="0">
                  <c:v>1391.528</c:v>
                </c:pt>
                <c:pt idx="1">
                  <c:v>695.5</c:v>
                </c:pt>
                <c:pt idx="2">
                  <c:v>388.02479999999997</c:v>
                </c:pt>
                <c:pt idx="3">
                  <c:v>232.12719999999999</c:v>
                </c:pt>
              </c:numCache>
            </c:numRef>
          </c:xVal>
          <c:yVal>
            <c:numRef>
              <c:f>'[1]experimental data'!$N$414:$N$417</c:f>
              <c:numCache>
                <c:formatCode>0.0000</c:formatCode>
                <c:ptCount val="4"/>
                <c:pt idx="0">
                  <c:v>41.967116666666669</c:v>
                </c:pt>
                <c:pt idx="1">
                  <c:v>40.00801666666667</c:v>
                </c:pt>
                <c:pt idx="2">
                  <c:v>37.812266666666666</c:v>
                </c:pt>
                <c:pt idx="3">
                  <c:v>35.393899999999995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6912448"/>
        <c:axId val="32775488"/>
      </c:scatterChart>
      <c:valAx>
        <c:axId val="156912448"/>
        <c:scaling>
          <c:orientation val="minMax"/>
        </c:scaling>
        <c:delete val="0"/>
        <c:axPos val="b"/>
        <c:numFmt formatCode="#,##0_);[Red]\(#,##0\)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ja-JP"/>
          </a:p>
        </c:txPr>
        <c:crossAx val="32775488"/>
        <c:crosses val="autoZero"/>
        <c:crossBetween val="midCat"/>
      </c:valAx>
      <c:valAx>
        <c:axId val="32775488"/>
        <c:scaling>
          <c:orientation val="minMax"/>
          <c:min val="34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156912448"/>
        <c:crosses val="autoZero"/>
        <c:crossBetween val="midCat"/>
      </c:valAx>
    </c:plotArea>
    <c:legend>
      <c:legendPos val="r"/>
      <c:layout/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Full</c:v>
          </c:tx>
          <c:spPr>
            <a:ln>
              <a:solidFill>
                <a:schemeClr val="accent4">
                  <a:lumMod val="75000"/>
                </a:schemeClr>
              </a:solidFill>
            </a:ln>
          </c:spPr>
          <c:marker>
            <c:spPr>
              <a:solidFill>
                <a:schemeClr val="accent4">
                  <a:lumMod val="75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c:spPr>
          </c:marker>
          <c:xVal>
            <c:numRef>
              <c:f>'experimental data'!$E$534:$E$537</c:f>
              <c:numCache>
                <c:formatCode>0.0000</c:formatCode>
                <c:ptCount val="4"/>
                <c:pt idx="0">
                  <c:v>6800.7063000000007</c:v>
                </c:pt>
                <c:pt idx="1">
                  <c:v>2856.5135999999998</c:v>
                </c:pt>
                <c:pt idx="2">
                  <c:v>1326.8560000000002</c:v>
                </c:pt>
                <c:pt idx="3">
                  <c:v>637.83600000000001</c:v>
                </c:pt>
              </c:numCache>
            </c:numRef>
          </c:xVal>
          <c:yVal>
            <c:numRef>
              <c:f>'experimental data'!$F$534:$F$537</c:f>
              <c:numCache>
                <c:formatCode>0.0000</c:formatCode>
                <c:ptCount val="4"/>
                <c:pt idx="0">
                  <c:v>38.650700000000001</c:v>
                </c:pt>
                <c:pt idx="1">
                  <c:v>35.837816666666669</c:v>
                </c:pt>
                <c:pt idx="2">
                  <c:v>33.321916666666667</c:v>
                </c:pt>
                <c:pt idx="3">
                  <c:v>31.005166666666668</c:v>
                </c:pt>
              </c:numCache>
            </c:numRef>
          </c:yVal>
          <c:smooth val="1"/>
        </c:ser>
        <c:ser>
          <c:idx val="1"/>
          <c:order val="1"/>
          <c:tx>
            <c:v>Half</c:v>
          </c:tx>
          <c:xVal>
            <c:numRef>
              <c:f>'experimental data'!$M$534:$M$537</c:f>
              <c:numCache>
                <c:formatCode>0.0000</c:formatCode>
                <c:ptCount val="4"/>
                <c:pt idx="0">
                  <c:v>5788.4254999999994</c:v>
                </c:pt>
                <c:pt idx="1">
                  <c:v>2551.7711999999997</c:v>
                </c:pt>
                <c:pt idx="2">
                  <c:v>1213.1568000000002</c:v>
                </c:pt>
                <c:pt idx="3">
                  <c:v>588.65840000000003</c:v>
                </c:pt>
              </c:numCache>
            </c:numRef>
          </c:xVal>
          <c:yVal>
            <c:numRef>
              <c:f>'experimental data'!$N$534:$N$537</c:f>
              <c:numCache>
                <c:formatCode>0.0000</c:formatCode>
                <c:ptCount val="4"/>
                <c:pt idx="0">
                  <c:v>36.623150000000003</c:v>
                </c:pt>
                <c:pt idx="1">
                  <c:v>34.74015</c:v>
                </c:pt>
                <c:pt idx="2">
                  <c:v>32.739000000000004</c:v>
                </c:pt>
                <c:pt idx="3">
                  <c:v>30.665383333333335</c:v>
                </c:pt>
              </c:numCache>
            </c:numRef>
          </c:yVal>
          <c:smooth val="1"/>
        </c:ser>
        <c:ser>
          <c:idx val="2"/>
          <c:order val="2"/>
          <c:tx>
            <c:v>Quarter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marker>
          <c:xVal>
            <c:numRef>
              <c:f>'[1]experimental data'!$M$534:$M$537</c:f>
              <c:numCache>
                <c:formatCode>0.0000</c:formatCode>
                <c:ptCount val="4"/>
                <c:pt idx="0">
                  <c:v>5365.285499999999</c:v>
                </c:pt>
                <c:pt idx="1">
                  <c:v>2363.7567999999997</c:v>
                </c:pt>
                <c:pt idx="2">
                  <c:v>1119.9616000000001</c:v>
                </c:pt>
                <c:pt idx="3">
                  <c:v>543.86479999999995</c:v>
                </c:pt>
              </c:numCache>
            </c:numRef>
          </c:xVal>
          <c:yVal>
            <c:numRef>
              <c:f>'[1]experimental data'!$N$534:$N$537</c:f>
              <c:numCache>
                <c:formatCode>0.0000</c:formatCode>
                <c:ptCount val="4"/>
                <c:pt idx="0">
                  <c:v>35.341116666666672</c:v>
                </c:pt>
                <c:pt idx="1">
                  <c:v>33.875883333333334</c:v>
                </c:pt>
                <c:pt idx="2">
                  <c:v>32.218283333333332</c:v>
                </c:pt>
                <c:pt idx="3">
                  <c:v>30.40261666666667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156608"/>
        <c:axId val="44157184"/>
      </c:scatterChart>
      <c:valAx>
        <c:axId val="44156608"/>
        <c:scaling>
          <c:orientation val="minMax"/>
        </c:scaling>
        <c:delete val="0"/>
        <c:axPos val="b"/>
        <c:numFmt formatCode="#,##0_);[Red]\(#,##0\)" sourceLinked="0"/>
        <c:majorTickMark val="out"/>
        <c:minorTickMark val="none"/>
        <c:tickLblPos val="nextTo"/>
        <c:txPr>
          <a:bodyPr rot="0" vert="horz"/>
          <a:lstStyle/>
          <a:p>
            <a:pPr>
              <a:defRPr/>
            </a:pPr>
            <a:endParaRPr lang="ja-JP"/>
          </a:p>
        </c:txPr>
        <c:crossAx val="44157184"/>
        <c:crosses val="autoZero"/>
        <c:crossBetween val="midCat"/>
      </c:valAx>
      <c:valAx>
        <c:axId val="44157184"/>
        <c:scaling>
          <c:orientation val="minMax"/>
          <c:min val="29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44156608"/>
        <c:crosses val="autoZero"/>
        <c:crossBetween val="midCat"/>
      </c:valAx>
    </c:plotArea>
    <c:legend>
      <c:legendPos val="r"/>
      <c:layout/>
      <c:overlay val="1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361EE-6ED2-4DDF-9587-A112259C8B23}" type="datetimeFigureOut">
              <a:rPr kumimoji="1" lang="ja-JP" altLang="en-US" smtClean="0"/>
              <a:t>2013/4/22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D38D52-5FF2-45E5-9068-30CFF3AD2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911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E1006-900A-4C26-9666-745976533572}" type="datetimeFigureOut">
              <a:rPr kumimoji="1" lang="ja-JP" altLang="en-US" smtClean="0"/>
              <a:t>2013/4/22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5F3472-6107-4187-917F-4E580DA22D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6482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Author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79630674-94D8-499A-A395-45E73110126E}" type="datetime1">
              <a:rPr lang="en-US" altLang="ja-JP" smtClean="0"/>
              <a:t>4/22/2013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467544" y="2132856"/>
            <a:ext cx="144016" cy="146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4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242923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023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897F-B33A-4535-94A2-0024D9357FC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 userDrawn="1"/>
        </p:nvSpPr>
        <p:spPr>
          <a:xfrm>
            <a:off x="467544" y="476672"/>
            <a:ext cx="144016" cy="748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0665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3C358-AE21-4DD0-8830-75C3FCDCEC7E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7" name="正方形/長方形 6"/>
          <p:cNvSpPr/>
          <p:nvPr userDrawn="1"/>
        </p:nvSpPr>
        <p:spPr>
          <a:xfrm>
            <a:off x="467544" y="272838"/>
            <a:ext cx="144016" cy="114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8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010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F027D-E762-4C18-B8DE-ECFA83F4336B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439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D9729-28CB-4C37-B5D1-1C958E87E96F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435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066B8-65EF-4AFF-9B98-0B9AD288F383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453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050DD-6B21-4B2A-9E46-8694FFF6589F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201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9A01A-7FE7-4BF0-A6D0-F95FACC81843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886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Author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fld id="{1F43137B-8DDF-4A59-B45E-8E804EA8A471}" type="datetime1">
              <a:rPr lang="en-US" altLang="ja-JP" smtClean="0"/>
              <a:t>4/22/2013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467544" y="2492896"/>
            <a:ext cx="144016" cy="748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4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242923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49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B6296-F31A-4E0E-A970-FE208AB1DAA4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タイトル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9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Author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467544" y="2132856"/>
            <a:ext cx="144016" cy="146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467544" y="1398456"/>
            <a:ext cx="144016" cy="590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1412131"/>
            <a:ext cx="3888432" cy="576709"/>
          </a:xfrm>
        </p:spPr>
        <p:txBody>
          <a:bodyPr>
            <a:noAutofit/>
          </a:bodyPr>
          <a:lstStyle>
            <a:lvl1pPr marL="0" indent="0" algn="l">
              <a:buNone/>
              <a:defRPr sz="3200"/>
            </a:lvl1pPr>
          </a:lstStyle>
          <a:p>
            <a:pPr lvl="0"/>
            <a:r>
              <a:rPr kumimoji="1" lang="en-US" altLang="ja-JP" dirty="0" smtClean="0"/>
              <a:t>No</a:t>
            </a:r>
            <a:endParaRPr kumimoji="1" lang="ja-JP" altLang="en-US" dirty="0" smtClean="0"/>
          </a:p>
        </p:txBody>
      </p:sp>
      <p:pic>
        <p:nvPicPr>
          <p:cNvPr id="17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365104"/>
            <a:ext cx="2429233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60772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18CF9-2080-4B61-B1EB-1CBBE4EF0F21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サブタイトル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dirty="0" smtClean="0"/>
              <a:t>Author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467544" y="1398456"/>
            <a:ext cx="144016" cy="59038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テキスト プレースホルダー 14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1412131"/>
            <a:ext cx="3888432" cy="576709"/>
          </a:xfrm>
        </p:spPr>
        <p:txBody>
          <a:bodyPr>
            <a:noAutofit/>
          </a:bodyPr>
          <a:lstStyle>
            <a:lvl1pPr marL="0" indent="0" algn="l">
              <a:buNone/>
              <a:defRPr sz="3200"/>
            </a:lvl1pPr>
          </a:lstStyle>
          <a:p>
            <a:pPr lvl="0"/>
            <a:r>
              <a:rPr kumimoji="1" lang="en-US" altLang="ja-JP" dirty="0" smtClean="0"/>
              <a:t>No</a:t>
            </a:r>
            <a:endParaRPr kumimoji="1" lang="ja-JP" altLang="en-US" dirty="0" smtClean="0"/>
          </a:p>
        </p:txBody>
      </p:sp>
      <p:sp>
        <p:nvSpPr>
          <p:cNvPr id="12" name="タイトル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467544" y="2492896"/>
            <a:ext cx="144016" cy="748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10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4"/>
              </a:buClr>
              <a:buFont typeface="Wingdings" pitchFamily="2" charset="2"/>
              <a:buChar char="p"/>
              <a:defRPr sz="2800"/>
            </a:lvl1pPr>
            <a:lvl2pPr marL="742950" indent="-285750">
              <a:buClr>
                <a:schemeClr val="accent4"/>
              </a:buClr>
              <a:buFont typeface="Wingdings" pitchFamily="2" charset="2"/>
              <a:buChar char="n"/>
              <a:defRPr sz="2400"/>
            </a:lvl2pPr>
            <a:lvl3pPr marL="1143000" indent="-228600">
              <a:buClr>
                <a:schemeClr val="accent4"/>
              </a:buClr>
              <a:buFont typeface="Wingdings" pitchFamily="2" charset="2"/>
              <a:buChar char="n"/>
              <a:defRPr sz="2000"/>
            </a:lvl3pPr>
            <a:lvl4pPr marL="1600200" indent="-228600">
              <a:buClr>
                <a:schemeClr val="accent4"/>
              </a:buClr>
              <a:buFont typeface="Wingdings" pitchFamily="2" charset="2"/>
              <a:buChar char="n"/>
              <a:defRPr/>
            </a:lvl4pPr>
            <a:lvl5pPr marL="2057400" indent="-228600">
              <a:buClr>
                <a:schemeClr val="accent4"/>
              </a:buClr>
              <a:buFont typeface="Wingdings" pitchFamily="2" charset="2"/>
              <a:buChar char="n"/>
              <a:defRPr/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885B-FCA4-40C1-AE21-F3B6FD8BFB0F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正方形/長方形 8"/>
          <p:cNvSpPr/>
          <p:nvPr userDrawn="1"/>
        </p:nvSpPr>
        <p:spPr>
          <a:xfrm>
            <a:off x="467544" y="476672"/>
            <a:ext cx="144016" cy="7487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684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4"/>
              </a:buClr>
              <a:buFont typeface="Wingdings" pitchFamily="2" charset="2"/>
              <a:buChar char="p"/>
              <a:defRPr sz="2800"/>
            </a:lvl1pPr>
            <a:lvl2pPr marL="742950" indent="-285750">
              <a:buClr>
                <a:schemeClr val="accent4"/>
              </a:buClr>
              <a:buFont typeface="Wingdings" pitchFamily="2" charset="2"/>
              <a:buChar char="n"/>
              <a:defRPr sz="2400"/>
            </a:lvl2pPr>
            <a:lvl3pPr marL="1143000" indent="-228600">
              <a:buClr>
                <a:schemeClr val="accent4"/>
              </a:buClr>
              <a:buFont typeface="Wingdings" pitchFamily="2" charset="2"/>
              <a:buChar char="n"/>
              <a:defRPr sz="2000"/>
            </a:lvl3pPr>
            <a:lvl4pPr marL="1600200" indent="-228600">
              <a:buClr>
                <a:schemeClr val="accent4"/>
              </a:buClr>
              <a:buFont typeface="Wingdings" pitchFamily="2" charset="2"/>
              <a:buChar char="n"/>
              <a:defRPr/>
            </a:lvl4pPr>
            <a:lvl5pPr marL="2057400" indent="-228600">
              <a:buClr>
                <a:schemeClr val="accent4"/>
              </a:buClr>
              <a:buFont typeface="Wingdings" pitchFamily="2" charset="2"/>
              <a:buChar char="n"/>
              <a:defRPr/>
            </a:lvl5pPr>
          </a:lstStyle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376F5-126A-4472-898F-364ED56C858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467544" y="272838"/>
            <a:ext cx="144016" cy="114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8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918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EECA0-FD98-4048-B2F3-D7F235381BD2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430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1D458-B969-484F-BA6F-2C2EA921D6FE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467544" y="272838"/>
            <a:ext cx="144016" cy="114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4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39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1D8A0-084D-4A84-AD9C-BC850CBFBBBE}" type="datetime1">
              <a:rPr kumimoji="1" lang="en-US" altLang="ja-JP" smtClean="0"/>
              <a:t>4/22/2013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 hasCustomPrompt="1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en-US" altLang="ja-JP" dirty="0" smtClean="0"/>
              <a:t>Title</a:t>
            </a:r>
            <a:br>
              <a:rPr kumimoji="1" lang="en-US" altLang="ja-JP" dirty="0" smtClean="0"/>
            </a:br>
            <a:r>
              <a:rPr kumimoji="1" lang="en-US" altLang="ja-JP" dirty="0" err="1" smtClean="0"/>
              <a:t>Title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467544" y="272838"/>
            <a:ext cx="144016" cy="1144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pic>
        <p:nvPicPr>
          <p:cNvPr id="12" name="Picture 6" descr="D:\Documents\designs\org\logo\NTT_width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357161"/>
            <a:ext cx="936104" cy="332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3729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 userDrawn="1"/>
        </p:nvSpPr>
        <p:spPr>
          <a:xfrm>
            <a:off x="0" y="6309320"/>
            <a:ext cx="9144000" cy="4320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dirty="0" smtClean="0"/>
              <a:t>Title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60A60673-270C-4F3D-9B30-FDD750982087}" type="datetime1">
              <a:rPr lang="en-US" altLang="ja-JP" smtClean="0"/>
              <a:t>4/22/2013</a:t>
            </a:fld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771800" y="6356350"/>
            <a:ext cx="36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FF753-6B97-43A5-B22B-5D45C0DC46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625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62" r:id="rId4"/>
    <p:sldLayoutId id="2147483663" r:id="rId5"/>
    <p:sldLayoutId id="2147483650" r:id="rId6"/>
    <p:sldLayoutId id="2147483651" r:id="rId7"/>
    <p:sldLayoutId id="2147483652" r:id="rId8"/>
    <p:sldLayoutId id="2147483653" r:id="rId9"/>
    <p:sldLayoutId id="2147483664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D9580-E6D3-43DA-AA9C-C85203306377}" type="datetime1">
              <a:rPr lang="en-US" altLang="ja-JP" smtClean="0"/>
              <a:t>4/22/2013</a:t>
            </a:fld>
            <a:endParaRPr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b="1" dirty="0"/>
              <a:t>3D-HEVC</a:t>
            </a:r>
            <a:r>
              <a:rPr lang="en-US" altLang="ja-JP" b="1" dirty="0" smtClean="0"/>
              <a:t>: Report on </a:t>
            </a:r>
            <a:r>
              <a:rPr lang="en-US" altLang="ja-JP" b="1" smtClean="0"/>
              <a:t>Asymmetric Resolution </a:t>
            </a:r>
            <a:r>
              <a:rPr lang="en-US" altLang="ja-JP" b="1" dirty="0"/>
              <a:t>Coding </a:t>
            </a:r>
            <a:r>
              <a:rPr lang="en-US" altLang="ja-JP" b="1" dirty="0" smtClean="0"/>
              <a:t>in </a:t>
            </a:r>
            <a:r>
              <a:rPr lang="en-US" altLang="ja-JP" b="1" dirty="0"/>
              <a:t>3D-HEVC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Shiori Sugimoto</a:t>
            </a:r>
          </a:p>
          <a:p>
            <a:r>
              <a:rPr lang="en-US" altLang="ja-JP" dirty="0" smtClean="0"/>
              <a:t>Shinya Shimizu</a:t>
            </a:r>
          </a:p>
          <a:p>
            <a:r>
              <a:rPr kumimoji="1" lang="en-US" altLang="ja-JP" dirty="0" smtClean="0"/>
              <a:t>Hideaki Kimata</a:t>
            </a:r>
            <a:endParaRPr kumimoji="1" lang="ja-JP" altLang="en-US" dirty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altLang="ja-JP" dirty="0" smtClean="0"/>
              <a:t>JCT3V-D0216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9110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71F0-2D01-46CA-A518-5FECEDF89AFB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716763"/>
              </p:ext>
            </p:extLst>
          </p:nvPr>
        </p:nvGraphicFramePr>
        <p:xfrm>
          <a:off x="1169876" y="1939680"/>
          <a:ext cx="6804248" cy="432430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746313"/>
                <a:gridCol w="989901"/>
                <a:gridCol w="989901"/>
                <a:gridCol w="989901"/>
                <a:gridCol w="1044116"/>
                <a:gridCol w="1044116"/>
              </a:tblGrid>
              <a:tr h="7111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video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/ video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video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/ total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synth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/ total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-1.4%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77.6%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73.6%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-2.9%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73.7%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Newspapercc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7.7%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78.1%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73.5%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GhostTownFly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46.8%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47.0%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24.0%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78.3%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74.6%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PoznanHall2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-3.9%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73.8%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PoznanStreet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15.7%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16.3%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77.6%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74.1%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UndoDancer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46.1%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44.8%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21.7%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77.4%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74.2%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-0.8%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77.8%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73.6%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27.3%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27.3%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77.6%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74.2%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17.2%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17.7%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6.5%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77.7%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73.9%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51520" y="1478015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  <a:tab pos="533400" algn="l"/>
              </a:tabLst>
            </a:pPr>
            <a:r>
              <a:rPr lang="en-US" altLang="ja-JP" sz="2000" b="1" dirty="0" smtClean="0">
                <a:ea typeface="ＭＳ 明朝"/>
              </a:rPr>
              <a:t>Table3. </a:t>
            </a:r>
            <a:r>
              <a:rPr lang="en-US" altLang="ja-JP" sz="2400" b="1" dirty="0" smtClean="0">
                <a:ea typeface="ＭＳ 明朝"/>
              </a:rPr>
              <a:t>1/2  </a:t>
            </a:r>
            <a:r>
              <a:rPr lang="en-US" altLang="ja-JP" sz="2000" b="1" dirty="0" err="1" smtClean="0">
                <a:ea typeface="ＭＳ 明朝"/>
              </a:rPr>
              <a:t>vs</a:t>
            </a:r>
            <a:r>
              <a:rPr lang="en-US" altLang="ja-JP" sz="2000" b="1" dirty="0" smtClean="0">
                <a:ea typeface="ＭＳ 明朝"/>
              </a:rPr>
              <a:t>  </a:t>
            </a:r>
            <a:r>
              <a:rPr lang="en-US" altLang="ja-JP" sz="2400" b="1" dirty="0" smtClean="0">
                <a:ea typeface="ＭＳ 明朝"/>
              </a:rPr>
              <a:t>1/4  </a:t>
            </a:r>
            <a:r>
              <a:rPr lang="en-US" altLang="ja-JP" sz="2000" b="1" dirty="0" smtClean="0">
                <a:ea typeface="ＭＳ 明朝"/>
              </a:rPr>
              <a:t>in </a:t>
            </a:r>
            <a:r>
              <a:rPr lang="en-US" altLang="ja-JP" sz="2000" b="1" dirty="0">
                <a:ea typeface="ＭＳ 明朝"/>
              </a:rPr>
              <a:t>CTC of HTM6.1</a:t>
            </a:r>
            <a:endParaRPr lang="ja-JP" altLang="ja-JP" sz="2000" b="1" dirty="0"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231211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Experimental Results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897F-B33A-4535-94A2-0024D9357FC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51520" y="1732746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  <a:tab pos="533400" algn="l"/>
              </a:tabLst>
            </a:pPr>
            <a:r>
              <a:rPr lang="en-US" altLang="ja-JP" sz="2000" b="1" dirty="0" smtClean="0">
                <a:ea typeface="ＭＳ 明朝"/>
              </a:rPr>
              <a:t>RD curve of synthesized view in the best case, Kendo</a:t>
            </a:r>
            <a:endParaRPr lang="ja-JP" altLang="ja-JP" sz="2000" b="1" dirty="0">
              <a:ea typeface="ＭＳ 明朝"/>
            </a:endParaRPr>
          </a:p>
        </p:txBody>
      </p:sp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1880133"/>
              </p:ext>
            </p:extLst>
          </p:nvPr>
        </p:nvGraphicFramePr>
        <p:xfrm>
          <a:off x="612000" y="2348880"/>
          <a:ext cx="792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157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Experimental Results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6897F-B33A-4535-94A2-0024D9357FC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JCT-3V 2nd Meeting: Shanghai, CN, 13–19 Oct. 2012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51520" y="1732746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  <a:tab pos="533400" algn="l"/>
              </a:tabLst>
            </a:pPr>
            <a:r>
              <a:rPr lang="en-US" altLang="ja-JP" sz="2000" b="1" dirty="0" smtClean="0">
                <a:ea typeface="ＭＳ 明朝"/>
              </a:rPr>
              <a:t>RD curve of synthesized view in the worst case, Undo Dancer</a:t>
            </a:r>
            <a:endParaRPr lang="ja-JP" altLang="ja-JP" sz="2000" b="1" dirty="0">
              <a:ea typeface="ＭＳ 明朝"/>
            </a:endParaRPr>
          </a:p>
        </p:txBody>
      </p:sp>
      <p:graphicFrame>
        <p:nvGraphicFramePr>
          <p:cNvPr id="8" name="グラフ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5505312"/>
              </p:ext>
            </p:extLst>
          </p:nvPr>
        </p:nvGraphicFramePr>
        <p:xfrm>
          <a:off x="612000" y="2276872"/>
          <a:ext cx="792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1398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Asymmetric resolution coding in HTM can be achieved by simple modification</a:t>
            </a:r>
          </a:p>
          <a:p>
            <a:r>
              <a:rPr lang="en-US" altLang="ja-JP" dirty="0" smtClean="0"/>
              <a:t>It provides mostly loss on coding performance compared with full resolution coding at high bit rate, </a:t>
            </a:r>
            <a:br>
              <a:rPr lang="en-US" altLang="ja-JP" dirty="0" smtClean="0"/>
            </a:br>
            <a:r>
              <a:rPr lang="en-US" altLang="ja-JP" dirty="0" smtClean="0"/>
              <a:t>but it provides gain at low bit rate in some case</a:t>
            </a:r>
          </a:p>
          <a:p>
            <a:r>
              <a:rPr lang="en-US" altLang="ja-JP" dirty="0" smtClean="0"/>
              <a:t>It shows an increase on coding performance with resolution reduction on some sequences</a:t>
            </a:r>
          </a:p>
          <a:p>
            <a:r>
              <a:rPr lang="en-US" altLang="ja-JP" dirty="0" smtClean="0"/>
              <a:t>Encoding time is effectively reduced</a:t>
            </a:r>
          </a:p>
          <a:p>
            <a:r>
              <a:rPr lang="en-CA" altLang="ja-JP" dirty="0" smtClean="0"/>
              <a:t>The </a:t>
            </a:r>
            <a:r>
              <a:rPr lang="en-CA" altLang="ja-JP" dirty="0"/>
              <a:t>data volume is vastly reduced to </a:t>
            </a:r>
            <a:r>
              <a:rPr lang="en-CA" altLang="ja-JP" dirty="0" smtClean="0"/>
              <a:t>3 unit </a:t>
            </a:r>
            <a:r>
              <a:rPr lang="en-CA" altLang="ja-JP" dirty="0"/>
              <a:t>of </a:t>
            </a:r>
            <a:r>
              <a:rPr lang="en-CA" altLang="ja-JP" dirty="0" smtClean="0"/>
              <a:t>single view </a:t>
            </a:r>
            <a:r>
              <a:rPr lang="en-CA" altLang="ja-JP" dirty="0"/>
              <a:t>and the requirement is </a:t>
            </a:r>
            <a:r>
              <a:rPr lang="en-CA" altLang="ja-JP" dirty="0" smtClean="0"/>
              <a:t>satisfied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AC297-7804-4D71-9C3A-FA3CD3EA018A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687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 shows a potential of asymmetric resolution coding</a:t>
            </a:r>
          </a:p>
          <a:p>
            <a:r>
              <a:rPr lang="en-US" altLang="ja-JP" dirty="0" smtClean="0"/>
              <a:t>We need a further investigation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885B-FCA4-40C1-AE21-F3B6FD8BFB0F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062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Motivation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ja-JP" dirty="0" smtClean="0"/>
              <a:t>System </a:t>
            </a:r>
            <a:r>
              <a:rPr lang="en-CA" altLang="ja-JP" dirty="0"/>
              <a:t>requirement </a:t>
            </a:r>
          </a:p>
          <a:p>
            <a:pPr lvl="1"/>
            <a:r>
              <a:rPr lang="en-CA" altLang="ja-JP" dirty="0" smtClean="0"/>
              <a:t>Data volume </a:t>
            </a:r>
            <a:r>
              <a:rPr lang="en-US" altLang="ja-JP" dirty="0" smtClean="0"/>
              <a:t>is required  to be </a:t>
            </a:r>
            <a:r>
              <a:rPr lang="en-CA" altLang="ja-JP" dirty="0" smtClean="0"/>
              <a:t>4x of single view  video</a:t>
            </a:r>
            <a:br>
              <a:rPr lang="en-CA" altLang="ja-JP" dirty="0" smtClean="0"/>
            </a:br>
            <a:r>
              <a:rPr lang="en-CA" altLang="ja-JP" dirty="0" smtClean="0"/>
              <a:t>for </a:t>
            </a:r>
            <a:r>
              <a:rPr lang="en-CA" altLang="ja-JP" dirty="0">
                <a:solidFill>
                  <a:schemeClr val="bg2">
                    <a:lumMod val="75000"/>
                  </a:schemeClr>
                </a:solidFill>
              </a:rPr>
              <a:t>keeping throughput of the </a:t>
            </a:r>
            <a:r>
              <a:rPr lang="en-CA" altLang="ja-JP" dirty="0" smtClean="0">
                <a:solidFill>
                  <a:schemeClr val="bg2">
                    <a:lumMod val="75000"/>
                  </a:schemeClr>
                </a:solidFill>
              </a:rPr>
              <a:t>decoder</a:t>
            </a:r>
          </a:p>
          <a:p>
            <a:r>
              <a:rPr lang="en-CA" altLang="ja-JP" dirty="0" smtClean="0"/>
              <a:t>An approach that one </a:t>
            </a:r>
            <a:r>
              <a:rPr lang="en-CA" altLang="ja-JP" dirty="0"/>
              <a:t>view in a stereoscopic pair can be coded with lower quality while the perceptual quality degradation for the stereoscopic display is not </a:t>
            </a:r>
            <a:r>
              <a:rPr lang="en-CA" altLang="ja-JP" dirty="0" smtClean="0"/>
              <a:t>noticeable </a:t>
            </a:r>
            <a:r>
              <a:rPr lang="en-CA" altLang="ja-JP" dirty="0"/>
              <a:t>has proposed </a:t>
            </a:r>
            <a:endParaRPr lang="en-CA" altLang="ja-JP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02CDA-16C3-49C2-82F2-F48E8E7F28DA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JCT-3V 2nd Meeting: Shanghai, CN, 13–19 Oct. 2012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234" y="4264496"/>
            <a:ext cx="121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5234" y="5178896"/>
            <a:ext cx="121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86" y="4264496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3386" y="5178896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848" y="4264496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4848" y="5178896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517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Affected tools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hangingPunct="0"/>
            <a:r>
              <a:rPr lang="en-CA" altLang="ja-JP" dirty="0" smtClean="0"/>
              <a:t>Texture coding </a:t>
            </a:r>
            <a:r>
              <a:rPr lang="en-CA" altLang="ja-JP" dirty="0"/>
              <a:t>tools</a:t>
            </a:r>
            <a:endParaRPr lang="ja-JP" altLang="ja-JP" dirty="0"/>
          </a:p>
          <a:p>
            <a:pPr lvl="1" hangingPunct="0"/>
            <a:r>
              <a:rPr lang="en-CA" altLang="ja-JP" dirty="0" smtClean="0"/>
              <a:t>Inter-view prediction</a:t>
            </a:r>
          </a:p>
          <a:p>
            <a:pPr lvl="1" hangingPunct="0"/>
            <a:r>
              <a:rPr lang="en-CA" altLang="ja-JP" dirty="0" smtClean="0"/>
              <a:t>IVRP</a:t>
            </a:r>
          </a:p>
          <a:p>
            <a:pPr lvl="1" hangingPunct="0"/>
            <a:r>
              <a:rPr lang="en-CA" altLang="ja-JP" dirty="0" smtClean="0"/>
              <a:t>VSP</a:t>
            </a:r>
            <a:endParaRPr lang="ja-JP" altLang="ja-JP" dirty="0"/>
          </a:p>
          <a:p>
            <a:pPr lvl="1" hangingPunct="0"/>
            <a:r>
              <a:rPr lang="en-CA" altLang="ja-JP" dirty="0" err="1" smtClean="0"/>
              <a:t>DoNBDV</a:t>
            </a:r>
            <a:endParaRPr lang="en-CA" altLang="ja-JP" dirty="0" smtClean="0"/>
          </a:p>
          <a:p>
            <a:pPr lvl="1" hangingPunct="0"/>
            <a:r>
              <a:rPr lang="en-CA" altLang="ja-JP" dirty="0" err="1"/>
              <a:t>Multiview</a:t>
            </a:r>
            <a:r>
              <a:rPr lang="en-CA" altLang="ja-JP" dirty="0"/>
              <a:t> motion vector prediction</a:t>
            </a:r>
            <a:endParaRPr lang="ja-JP" altLang="ja-JP" dirty="0"/>
          </a:p>
          <a:p>
            <a:pPr lvl="0" hangingPunct="0"/>
            <a:r>
              <a:rPr lang="en-CA" altLang="ja-JP" dirty="0" smtClean="0"/>
              <a:t>Depth coding tools</a:t>
            </a:r>
          </a:p>
          <a:p>
            <a:pPr lvl="1" hangingPunct="0"/>
            <a:r>
              <a:rPr lang="en-CA" altLang="ja-JP" dirty="0" smtClean="0"/>
              <a:t>VSO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FE2E4-E809-43F5-94A2-F93212E24516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802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208912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Modification :	Adjustment of Inter-component </a:t>
            </a:r>
            <a:r>
              <a:rPr lang="en-US" altLang="ja-JP" dirty="0" smtClean="0"/>
              <a:t>correspondence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#1 : </a:t>
            </a:r>
            <a:r>
              <a:rPr lang="en-US" altLang="ja-JP" dirty="0"/>
              <a:t>Resampling of inter-view reference picture </a:t>
            </a:r>
            <a:r>
              <a:rPr lang="en-US" altLang="ja-JP" dirty="0" smtClean="0"/>
              <a:t> (Inter-view prediction, IVRP)</a:t>
            </a:r>
          </a:p>
          <a:p>
            <a:r>
              <a:rPr lang="en-US" altLang="ja-JP" dirty="0" smtClean="0"/>
              <a:t>#2 : Scaling a derived motion/disparity vector (all)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885B-FCA4-40C1-AE21-F3B6FD8BFB0F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5744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000" dirty="0" smtClean="0"/>
              <a:t>Modification :	</a:t>
            </a:r>
            <a:r>
              <a:rPr lang="en-US" altLang="ja-JP" sz="4000" dirty="0" smtClean="0"/>
              <a:t>VSO reference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Wingdings" pitchFamily="2" charset="2"/>
              <a:buChar char="p"/>
            </a:pPr>
            <a:r>
              <a:rPr lang="en-US" altLang="ja-JP" sz="2800" dirty="0" smtClean="0"/>
              <a:t>Reference synthesized view can be generated based on what kind of data</a:t>
            </a:r>
          </a:p>
          <a:p>
            <a:pPr marL="342900" lvl="1" indent="-342900">
              <a:buFont typeface="Wingdings" pitchFamily="2" charset="2"/>
              <a:buChar char="p"/>
            </a:pPr>
            <a:r>
              <a:rPr lang="en-US" altLang="ja-JP" sz="2800" dirty="0" smtClean="0"/>
              <a:t>If encoder has full resolution data, </a:t>
            </a:r>
            <a:br>
              <a:rPr lang="en-US" altLang="ja-JP" sz="2800" dirty="0" smtClean="0"/>
            </a:br>
            <a:r>
              <a:rPr lang="en-US" altLang="ja-JP" sz="2800" dirty="0" smtClean="0"/>
              <a:t>both of 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</a:rPr>
              <a:t>the original data 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and 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</a:rPr>
              <a:t>the</a:t>
            </a:r>
            <a:r>
              <a:rPr lang="en-US" altLang="ja-JP" sz="2800" dirty="0" smtClean="0"/>
              <a:t> </a:t>
            </a:r>
            <a:r>
              <a:rPr lang="en-US" altLang="ja-JP" sz="2800" dirty="0" err="1" smtClean="0">
                <a:solidFill>
                  <a:schemeClr val="bg2">
                    <a:lumMod val="75000"/>
                  </a:schemeClr>
                </a:solidFill>
              </a:rPr>
              <a:t>upsampled</a:t>
            </a:r>
            <a:r>
              <a:rPr lang="en-US" altLang="ja-JP" sz="2800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altLang="ja-JP" sz="2800" dirty="0" smtClean="0">
                <a:solidFill>
                  <a:schemeClr val="bg2">
                    <a:lumMod val="75000"/>
                  </a:schemeClr>
                </a:solidFill>
              </a:rPr>
              <a:t>reduced resolution data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are acceptable for VSO reference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C8885B-FCA4-40C1-AE21-F3B6FD8BFB0F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436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</a:t>
            </a:r>
            <a:r>
              <a:rPr lang="en-US" altLang="ja-JP" dirty="0"/>
              <a:t>condition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Input data </a:t>
            </a:r>
            <a:r>
              <a:rPr lang="en-US" altLang="ja-JP" dirty="0" smtClean="0"/>
              <a:t>is full resolution , </a:t>
            </a:r>
            <a:r>
              <a:rPr lang="en-US" altLang="ja-JP" dirty="0" err="1" smtClean="0"/>
              <a:t>downsampled</a:t>
            </a:r>
            <a:r>
              <a:rPr lang="en-US" altLang="ja-JP" dirty="0" smtClean="0"/>
              <a:t> before slice encoding and </a:t>
            </a:r>
            <a:r>
              <a:rPr lang="en-US" altLang="ja-JP" dirty="0" err="1" smtClean="0"/>
              <a:t>upsampled</a:t>
            </a:r>
            <a:r>
              <a:rPr lang="en-US" altLang="ja-JP" dirty="0" smtClean="0"/>
              <a:t> after slice decoding</a:t>
            </a:r>
          </a:p>
          <a:p>
            <a:r>
              <a:rPr lang="en-CA" altLang="ja-JP" dirty="0" smtClean="0"/>
              <a:t>Both resampling  on the outside of coding loop are excluded in coding times</a:t>
            </a:r>
          </a:p>
          <a:p>
            <a:r>
              <a:rPr lang="en-CA" altLang="ja-JP" dirty="0" smtClean="0"/>
              <a:t>Test for two type, reduce only </a:t>
            </a:r>
            <a:r>
              <a:rPr lang="en-CA" altLang="ja-JP" dirty="0"/>
              <a:t>horizontal </a:t>
            </a:r>
            <a:r>
              <a:rPr lang="en-CA" altLang="ja-JP" dirty="0" smtClean="0"/>
              <a:t>resolution (half), </a:t>
            </a:r>
            <a:r>
              <a:rPr lang="en-CA" altLang="ja-JP" dirty="0"/>
              <a:t>horizontal and vertical </a:t>
            </a:r>
            <a:r>
              <a:rPr lang="en-CA" altLang="ja-JP" dirty="0" smtClean="0"/>
              <a:t>resolution (quarter)</a:t>
            </a:r>
            <a:endParaRPr lang="en-US" altLang="ja-JP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376F5-126A-4472-898F-364ED56C858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706" y="4437112"/>
            <a:ext cx="121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706" y="5351512"/>
            <a:ext cx="121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858" y="4437112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858" y="5351512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320" y="4437112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320" y="5351512"/>
            <a:ext cx="6096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437112"/>
            <a:ext cx="121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5351512"/>
            <a:ext cx="1219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37112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351512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694" y="4437112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694" y="5351512"/>
            <a:ext cx="60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7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condition</a:t>
            </a:r>
            <a:endParaRPr kumimoji="1" lang="ja-JP" alt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Wingdings" pitchFamily="2" charset="2"/>
              <a:buChar char="p"/>
            </a:pPr>
            <a:r>
              <a:rPr lang="en-US" altLang="ja-JP" sz="2800" dirty="0" smtClean="0"/>
              <a:t>VSO reference is the synthesized </a:t>
            </a:r>
            <a:r>
              <a:rPr lang="en-US" altLang="ja-JP" sz="2800" dirty="0"/>
              <a:t>view based on 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dirty="0" smtClean="0"/>
              <a:t>the original </a:t>
            </a:r>
            <a:r>
              <a:rPr lang="en-US" altLang="ja-JP" sz="2800" dirty="0"/>
              <a:t>full </a:t>
            </a:r>
            <a:r>
              <a:rPr lang="en-US" altLang="ja-JP" sz="2800" dirty="0" smtClean="0"/>
              <a:t>resolution</a:t>
            </a:r>
            <a:endParaRPr lang="en-US" altLang="ja-JP" sz="2800" dirty="0"/>
          </a:p>
          <a:p>
            <a:r>
              <a:rPr lang="en-US" altLang="ja-JP" dirty="0" smtClean="0"/>
              <a:t>Resampling filters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376F5-126A-4472-898F-364ED56C8589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2897508"/>
              </p:ext>
            </p:extLst>
          </p:nvPr>
        </p:nvGraphicFramePr>
        <p:xfrm>
          <a:off x="1475656" y="3356992"/>
          <a:ext cx="6096000" cy="29311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Filter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Downsampling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Input data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12 tap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sinc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filter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/Nearest Neighbor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800" dirty="0" smtClean="0"/>
                        <a:t>inter-view </a:t>
                      </a:r>
                      <a:r>
                        <a:rPr kumimoji="1" lang="en-US" altLang="ja-JP" sz="1800" dirty="0" smtClean="0"/>
                        <a:t>reference picture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12 tap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sinc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filter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/Nearest Neighbor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Upsampling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Reconstructed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picture on 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VSO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6 tap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lanczos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filter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/Nearest Neighbor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Output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6 tap </a:t>
                      </a:r>
                      <a:r>
                        <a:rPr kumimoji="1" lang="en-US" altLang="ja-JP" dirty="0" err="1" smtClean="0">
                          <a:solidFill>
                            <a:schemeClr val="tx1"/>
                          </a:solidFill>
                        </a:rPr>
                        <a:t>lanczos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filter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/Nearest Neighbor</a:t>
                      </a: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401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71F0-2D01-46CA-A518-5FECEDF89AFB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8</a:t>
            </a:fld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25668"/>
              </p:ext>
            </p:extLst>
          </p:nvPr>
        </p:nvGraphicFramePr>
        <p:xfrm>
          <a:off x="1169876" y="1939680"/>
          <a:ext cx="6804248" cy="432430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746313"/>
                <a:gridCol w="989901"/>
                <a:gridCol w="989901"/>
                <a:gridCol w="989901"/>
                <a:gridCol w="1044116"/>
                <a:gridCol w="1044116"/>
              </a:tblGrid>
              <a:tr h="7111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video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/ video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video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/ total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synth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/ total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11.0%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12.8%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2.5%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67.3%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155.7%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ＭＳ Ｐゴシック"/>
                        </a:rPr>
                        <a:t>8.2%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9.9%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0.8%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65.2%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159.0%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Newspapercc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ＭＳ Ｐゴシック"/>
                        </a:rPr>
                        <a:t>13.1%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15.7%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5.0%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66.0%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168.3%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GhostTownFly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29.1%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ＭＳ Ｐゴシック"/>
                        </a:rPr>
                        <a:t>29.7%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10.3%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69.8%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157.7%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PoznanHall2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23.6%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ＭＳ Ｐゴシック"/>
                        </a:rPr>
                        <a:t>24.1%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7.3%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67.1%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163.8%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PoznanStreet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20.5%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21.4%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ＭＳ Ｐゴシック"/>
                        </a:rPr>
                        <a:t>5.8%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67.1%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170.4%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UndoDancer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46.8%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47.5%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ＭＳ Ｐゴシック"/>
                        </a:rPr>
                        <a:t>20.1%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69.9%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156.9%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10.8%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12.8%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2.7%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66.2%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160.9%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30.0%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30.7%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10.9%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68.5%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162.1%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b="1"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21.8%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b="1"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23.0%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b="1"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7.4%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67.5%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161.6%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51520" y="1478015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  <a:tab pos="533400" algn="l"/>
              </a:tabLst>
            </a:pPr>
            <a:r>
              <a:rPr lang="en-US" altLang="ja-JP" sz="2000" b="1" dirty="0" smtClean="0">
                <a:ea typeface="ＭＳ 明朝"/>
              </a:rPr>
              <a:t>Table1. </a:t>
            </a:r>
            <a:r>
              <a:rPr lang="en-US" altLang="ja-JP" sz="2400" b="1" dirty="0" smtClean="0">
                <a:ea typeface="ＭＳ 明朝"/>
              </a:rPr>
              <a:t>Full resolution </a:t>
            </a:r>
            <a:r>
              <a:rPr lang="en-US" altLang="ja-JP" sz="2000" b="1" dirty="0" err="1" smtClean="0">
                <a:ea typeface="ＭＳ 明朝"/>
              </a:rPr>
              <a:t>vs</a:t>
            </a:r>
            <a:r>
              <a:rPr lang="en-US" altLang="ja-JP" sz="2000" b="1" dirty="0" smtClean="0">
                <a:ea typeface="ＭＳ 明朝"/>
              </a:rPr>
              <a:t>  </a:t>
            </a:r>
            <a:r>
              <a:rPr lang="en-US" altLang="ja-JP" sz="2400" b="1" dirty="0" smtClean="0">
                <a:ea typeface="ＭＳ 明朝"/>
              </a:rPr>
              <a:t>1/2  resolution</a:t>
            </a:r>
            <a:r>
              <a:rPr lang="en-US" altLang="ja-JP" sz="2000" b="1" dirty="0" smtClean="0">
                <a:ea typeface="ＭＳ 明朝"/>
              </a:rPr>
              <a:t> in CTC of HTM6.1</a:t>
            </a:r>
            <a:endParaRPr lang="ja-JP" altLang="ja-JP" sz="2000" b="1" dirty="0"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233248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871F0-2D01-46CA-A518-5FECEDF89AFB}" type="datetime1">
              <a:rPr kumimoji="1" lang="en-US" altLang="ja-JP" smtClean="0"/>
              <a:t>4/22/2013</a:t>
            </a:fld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JCT-3V 2nd Meeting: Shanghai, CN, 13–19 Oct.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FF753-6B97-43A5-B22B-5D45C0DC465D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250355"/>
              </p:ext>
            </p:extLst>
          </p:nvPr>
        </p:nvGraphicFramePr>
        <p:xfrm>
          <a:off x="1169876" y="1939680"/>
          <a:ext cx="6804248" cy="4324308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746313"/>
                <a:gridCol w="989901"/>
                <a:gridCol w="989901"/>
                <a:gridCol w="989901"/>
                <a:gridCol w="1044116"/>
                <a:gridCol w="1044116"/>
              </a:tblGrid>
              <a:tr h="711108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ja-JP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  <a:cs typeface="ＭＳ Ｐゴシック"/>
                        </a:rPr>
                        <a:t>　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video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/ video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video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/ total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synth </a:t>
                      </a:r>
                      <a:r>
                        <a:rPr lang="en-US" sz="2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/ total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enc time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dec time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54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Balloons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12.8%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15.4%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0.1%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52.2%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114.6%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254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Kendo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ＭＳ Ｐゴシック"/>
                        </a:rPr>
                        <a:t>10.0%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effectLst/>
                          <a:latin typeface="+mn-lt"/>
                          <a:ea typeface="ＭＳ Ｐゴシック"/>
                        </a:rPr>
                        <a:t>12.4%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ＭＳ Ｐゴシック"/>
                        </a:rPr>
                        <a:t>-2.6%</a:t>
                      </a:r>
                      <a:endParaRPr lang="ja-JP" sz="2000" dirty="0">
                        <a:solidFill>
                          <a:srgbClr val="FF0000"/>
                        </a:solidFill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50.7%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117.2%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Newspapercc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18.0%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21.8%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5.5%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51.6%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123.7%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GhostTownFly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77.4%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78.0%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31.9%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54.7%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117.7%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PoznanHall2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22.0%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23.2%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2.2%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51.7%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120.8%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PoznanStreet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34.1%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35.6%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10.1%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52.1%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126.4%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UndoDancer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101.0%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100.3%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40.0%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54.1%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116.4%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1024x768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13.6%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16.6%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51.5%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118.5%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1920x1088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58.6%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59.3%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effectLst/>
                          <a:latin typeface="+mn-lt"/>
                          <a:ea typeface="ＭＳ Ｐゴシック"/>
                        </a:rPr>
                        <a:t>21.0%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53.1%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/>
                        </a:rPr>
                        <a:t>120.3%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6132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334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  <a:cs typeface="ＭＳ Ｐゴシック"/>
                        </a:rPr>
                        <a:t>average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>
                          <a:effectLst/>
                          <a:latin typeface="+mn-lt"/>
                          <a:ea typeface="ＭＳ 明朝"/>
                        </a:rPr>
                        <a:t>39.3%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>
                          <a:effectLst/>
                          <a:latin typeface="+mn-lt"/>
                          <a:ea typeface="ＭＳ 明朝"/>
                        </a:rPr>
                        <a:t>41.0%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>
                          <a:effectLst/>
                          <a:latin typeface="+mn-lt"/>
                          <a:ea typeface="ＭＳ 明朝"/>
                        </a:rPr>
                        <a:t>12.5%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</a:rPr>
                        <a:t>52.4%</a:t>
                      </a:r>
                      <a:endParaRPr lang="ja-JP" sz="200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明朝"/>
                        </a:rPr>
                        <a:t>119.5%</a:t>
                      </a:r>
                      <a:endParaRPr lang="ja-JP" sz="2000" dirty="0">
                        <a:effectLst/>
                        <a:latin typeface="+mn-lt"/>
                        <a:ea typeface="ＭＳ 明朝"/>
                      </a:endParaRPr>
                    </a:p>
                  </a:txBody>
                  <a:tcPr marL="62865" marR="62865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51520" y="1478015"/>
            <a:ext cx="86409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80"/>
              </a:spcBef>
              <a:tabLst>
                <a:tab pos="228600" algn="l"/>
                <a:tab pos="457200" algn="l"/>
                <a:tab pos="685800" algn="l"/>
                <a:tab pos="914400" algn="l"/>
                <a:tab pos="533400" algn="l"/>
              </a:tabLst>
            </a:pPr>
            <a:r>
              <a:rPr lang="en-US" altLang="ja-JP" sz="2000" b="1" dirty="0" smtClean="0">
                <a:ea typeface="ＭＳ 明朝"/>
              </a:rPr>
              <a:t>Table2. </a:t>
            </a:r>
            <a:r>
              <a:rPr lang="en-US" altLang="ja-JP" sz="2400" b="1" dirty="0" smtClean="0">
                <a:ea typeface="ＭＳ 明朝"/>
              </a:rPr>
              <a:t>Full resolution </a:t>
            </a:r>
            <a:r>
              <a:rPr lang="en-US" altLang="ja-JP" sz="2000" b="1" dirty="0" err="1" smtClean="0">
                <a:ea typeface="ＭＳ 明朝"/>
              </a:rPr>
              <a:t>vs</a:t>
            </a:r>
            <a:r>
              <a:rPr lang="en-US" altLang="ja-JP" sz="2000" b="1" dirty="0" smtClean="0">
                <a:ea typeface="ＭＳ 明朝"/>
              </a:rPr>
              <a:t>  </a:t>
            </a:r>
            <a:r>
              <a:rPr lang="en-US" altLang="ja-JP" sz="2400" b="1" dirty="0" smtClean="0">
                <a:ea typeface="ＭＳ 明朝"/>
              </a:rPr>
              <a:t>1/4  resolution</a:t>
            </a:r>
            <a:r>
              <a:rPr lang="en-US" altLang="ja-JP" sz="2000" b="1" dirty="0" smtClean="0">
                <a:ea typeface="ＭＳ 明朝"/>
              </a:rPr>
              <a:t> </a:t>
            </a:r>
            <a:r>
              <a:rPr lang="en-US" altLang="ja-JP" sz="2000" b="1" dirty="0">
                <a:ea typeface="ＭＳ 明朝"/>
              </a:rPr>
              <a:t>in CTC of HTM6.1</a:t>
            </a:r>
            <a:endParaRPr lang="ja-JP" altLang="ja-JP" sz="2000" b="1" dirty="0">
              <a:ea typeface="ＭＳ 明朝"/>
            </a:endParaRPr>
          </a:p>
        </p:txBody>
      </p:sp>
    </p:spTree>
    <p:extLst>
      <p:ext uri="{BB962C8B-B14F-4D97-AF65-F5344CB8AC3E}">
        <p14:creationId xmlns:p14="http://schemas.microsoft.com/office/powerpoint/2010/main" val="265826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ntt_colorfull">
      <a:dk1>
        <a:sysClr val="windowText" lastClr="000000"/>
      </a:dk1>
      <a:lt1>
        <a:srgbClr val="FFFFFF"/>
      </a:lt1>
      <a:dk2>
        <a:srgbClr val="80D5FF"/>
      </a:dk2>
      <a:lt2>
        <a:srgbClr val="FF8080"/>
      </a:lt2>
      <a:accent1>
        <a:srgbClr val="E6F7FF"/>
      </a:accent1>
      <a:accent2>
        <a:srgbClr val="FFE6E6"/>
      </a:accent2>
      <a:accent3>
        <a:srgbClr val="F9FFE6"/>
      </a:accent3>
      <a:accent4>
        <a:srgbClr val="00ACFF"/>
      </a:accent4>
      <a:accent5>
        <a:srgbClr val="FF0000"/>
      </a:accent5>
      <a:accent6>
        <a:srgbClr val="C6FF00"/>
      </a:accent6>
      <a:hlink>
        <a:srgbClr val="E2FF80"/>
      </a:hlink>
      <a:folHlink>
        <a:srgbClr val="4D0000"/>
      </a:folHlink>
    </a:clrScheme>
    <a:fontScheme name="英字">
      <a:majorFont>
        <a:latin typeface="Calibri"/>
        <a:ea typeface="メイリオ"/>
        <a:cs typeface=""/>
      </a:majorFont>
      <a:minorFont>
        <a:latin typeface="Calibr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3174</TotalTime>
  <Words>874</Words>
  <Application>Microsoft Office PowerPoint</Application>
  <PresentationFormat>画面に合わせる (4:3)</PresentationFormat>
  <Paragraphs>305</Paragraphs>
  <Slides>14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Office ​​テーマ</vt:lpstr>
      <vt:lpstr>3D-HEVC: Report on Asymmetric Resolution Coding in 3D-HEVC</vt:lpstr>
      <vt:lpstr>Motivation</vt:lpstr>
      <vt:lpstr>Affected tools</vt:lpstr>
      <vt:lpstr>Modification : Adjustment of Inter-component correspondence</vt:lpstr>
      <vt:lpstr>Modification : VSO reference</vt:lpstr>
      <vt:lpstr>Experimental condition</vt:lpstr>
      <vt:lpstr>Experimental condition</vt:lpstr>
      <vt:lpstr>Experimental Results</vt:lpstr>
      <vt:lpstr>Experimental Results</vt:lpstr>
      <vt:lpstr>Experimental Results</vt:lpstr>
      <vt:lpstr>Experimental Results</vt:lpstr>
      <vt:lpstr>Experimental Results</vt:lpstr>
      <vt:lpstr>Summary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SSugimoto</dc:creator>
  <cp:lastModifiedBy>SSugimoto</cp:lastModifiedBy>
  <cp:revision>212</cp:revision>
  <dcterms:created xsi:type="dcterms:W3CDTF">2012-10-10T06:35:01Z</dcterms:created>
  <dcterms:modified xsi:type="dcterms:W3CDTF">2013-04-22T08:31:51Z</dcterms:modified>
</cp:coreProperties>
</file>